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72" r:id="rId6"/>
  </p:sldMasterIdLst>
  <p:notesMasterIdLst>
    <p:notesMasterId r:id="rId28"/>
  </p:notesMasterIdLst>
  <p:handoutMasterIdLst>
    <p:handoutMasterId r:id="rId29"/>
  </p:handoutMasterIdLst>
  <p:sldIdLst>
    <p:sldId id="2022" r:id="rId7"/>
    <p:sldId id="2175" r:id="rId8"/>
    <p:sldId id="2187" r:id="rId9"/>
    <p:sldId id="1912" r:id="rId10"/>
    <p:sldId id="2123" r:id="rId11"/>
    <p:sldId id="2087" r:id="rId12"/>
    <p:sldId id="2094" r:id="rId13"/>
    <p:sldId id="2088" r:id="rId14"/>
    <p:sldId id="2089" r:id="rId15"/>
    <p:sldId id="2091" r:id="rId16"/>
    <p:sldId id="2092" r:id="rId17"/>
    <p:sldId id="2186" r:id="rId18"/>
    <p:sldId id="2134" r:id="rId19"/>
    <p:sldId id="2093" r:id="rId20"/>
    <p:sldId id="2124" r:id="rId21"/>
    <p:sldId id="2021" r:id="rId22"/>
    <p:sldId id="2151" r:id="rId23"/>
    <p:sldId id="2152" r:id="rId24"/>
    <p:sldId id="2153" r:id="rId25"/>
    <p:sldId id="2154" r:id="rId26"/>
    <p:sldId id="2155" r:id="rId27"/>
  </p:sldIdLst>
  <p:sldSz cx="9144000" cy="6858000" type="screen4x3"/>
  <p:notesSz cx="6858000" cy="9144000"/>
  <p:embeddedFontLst>
    <p:embeddedFont>
      <p:font typeface="Arial Narrow" panose="020B0606020202030204" pitchFamily="34" charset="0"/>
      <p:regular r:id="rId30"/>
      <p:bold r:id="rId31"/>
      <p:italic r:id="rId32"/>
      <p:boldItalic r:id="rId33"/>
    </p:embeddedFont>
    <p:embeddedFont>
      <p:font typeface="Arial Nova Light" panose="020B0304020202020204" pitchFamily="34" charset="0"/>
      <p:regular r:id="rId34"/>
      <p:italic r:id="rId35"/>
    </p:embeddedFont>
    <p:embeddedFont>
      <p:font typeface="Calibri" panose="020F0502020204030204" pitchFamily="34" charset="0"/>
      <p:regular r:id="rId36"/>
      <p:bold r:id="rId37"/>
      <p:italic r:id="rId38"/>
      <p:boldItalic r:id="rId39"/>
    </p:embeddedFont>
    <p:embeddedFont>
      <p:font typeface="Calibri Light" panose="020F0302020204030204" pitchFamily="34" charset="0"/>
      <p:regular r:id="rId40"/>
      <p:italic r:id="rId41"/>
    </p:embeddedFont>
    <p:embeddedFont>
      <p:font typeface="Tahoma" panose="020B0604030504040204" pitchFamily="34" charset="0"/>
      <p:regular r:id="rId42"/>
      <p:bold r:id="rId4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CB770F-901A-F8F8-64C4-215D1138B812}" name="Cherilynn Morrow" initials="CM" userId="712234884c2d92c6"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93CDDD"/>
    <a:srgbClr val="83EDF9"/>
    <a:srgbClr val="E2DCD6"/>
    <a:srgbClr val="D4CBC1"/>
    <a:srgbClr val="C1F4FB"/>
    <a:srgbClr val="E1FAFD"/>
    <a:srgbClr val="66FFFF"/>
    <a:srgbClr val="191313"/>
    <a:srgbClr val="DBB6A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613" autoAdjust="0"/>
    <p:restoredTop sz="96517" autoAdjust="0"/>
  </p:normalViewPr>
  <p:slideViewPr>
    <p:cSldViewPr>
      <p:cViewPr>
        <p:scale>
          <a:sx n="100" d="100"/>
          <a:sy n="100" d="100"/>
        </p:scale>
        <p:origin x="2202" y="510"/>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notesViewPr>
    <p:cSldViewPr>
      <p:cViewPr varScale="1">
        <p:scale>
          <a:sx n="63" d="100"/>
          <a:sy n="63" d="100"/>
        </p:scale>
        <p:origin x="3125" y="4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10.fntdata"/><Relationship Id="rId21" Type="http://schemas.openxmlformats.org/officeDocument/2006/relationships/slide" Target="slides/slide15.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2.fntdata"/><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CCB5A42-D706-993D-E29A-A28F13366A7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CBE7F7-5138-9971-D000-AA4774E723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74BF9E7-3738-4340-B118-5EABC6EA7ACA}" type="datetimeFigureOut">
              <a:rPr lang="en-US" smtClean="0"/>
              <a:t>10/2/2023</a:t>
            </a:fld>
            <a:endParaRPr lang="en-US"/>
          </a:p>
        </p:txBody>
      </p:sp>
      <p:sp>
        <p:nvSpPr>
          <p:cNvPr id="4" name="Footer Placeholder 3">
            <a:extLst>
              <a:ext uri="{FF2B5EF4-FFF2-40B4-BE49-F238E27FC236}">
                <a16:creationId xmlns:a16="http://schemas.microsoft.com/office/drawing/2014/main" id="{54075F86-D77E-84C1-A2ED-FE0D70AEE1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0831773-495E-C8A3-917E-490BA939EA1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DA8CF94-2ADB-41F6-9ECA-9576D9A05F9D}" type="slidenum">
              <a:rPr lang="en-US" smtClean="0"/>
              <a:t>‹#›</a:t>
            </a:fld>
            <a:endParaRPr lang="en-US"/>
          </a:p>
        </p:txBody>
      </p:sp>
    </p:spTree>
    <p:extLst>
      <p:ext uri="{BB962C8B-B14F-4D97-AF65-F5344CB8AC3E}">
        <p14:creationId xmlns:p14="http://schemas.microsoft.com/office/powerpoint/2010/main" val="29543756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1123F1-9DDB-4E23-BF9C-FD39E1941872}" type="datetimeFigureOut">
              <a:rPr lang="en-US" smtClean="0"/>
              <a:t>10/2/2023</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05BD319-0722-4CB8-9C28-BAD7AF8E7194}" type="slidenum">
              <a:rPr lang="en-US" smtClean="0"/>
              <a:t>‹#›</a:t>
            </a:fld>
            <a:endParaRPr lang="en-US" dirty="0"/>
          </a:p>
        </p:txBody>
      </p:sp>
    </p:spTree>
    <p:extLst>
      <p:ext uri="{BB962C8B-B14F-4D97-AF65-F5344CB8AC3E}">
        <p14:creationId xmlns:p14="http://schemas.microsoft.com/office/powerpoint/2010/main" val="1463609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67988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25167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724331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11</a:t>
            </a:fld>
            <a:endParaRPr lang="en-US" dirty="0"/>
          </a:p>
        </p:txBody>
      </p:sp>
    </p:spTree>
    <p:extLst>
      <p:ext uri="{BB962C8B-B14F-4D97-AF65-F5344CB8AC3E}">
        <p14:creationId xmlns:p14="http://schemas.microsoft.com/office/powerpoint/2010/main" val="33493928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05BD319-0722-4CB8-9C28-BAD7AF8E7194}" type="slidenum">
              <a:rPr lang="en-US" smtClean="0"/>
              <a:t>12</a:t>
            </a:fld>
            <a:endParaRPr lang="en-US" dirty="0"/>
          </a:p>
        </p:txBody>
      </p:sp>
    </p:spTree>
    <p:extLst>
      <p:ext uri="{BB962C8B-B14F-4D97-AF65-F5344CB8AC3E}">
        <p14:creationId xmlns:p14="http://schemas.microsoft.com/office/powerpoint/2010/main" val="40917971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5BD319-0722-4CB8-9C28-BAD7AF8E719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684203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FA8A92D-80DE-CA45-A871-FD7271667298}"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5027390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BD678FC-4634-4F49-A0C0-F509854153D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2857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DFB7B27-484F-4D45-A6F8-21C8AD262D77}"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0622805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1F7D0EC-AFAA-6F41-AE91-F3B45A454182}"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2566355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52EC864-720C-0B4B-9C21-3B87697889F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7431478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A8BFDB5-8AAF-9448-9CCB-A30C9F9433A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4655418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C5FBD1-7646-FC4F-95E4-D3B2F635170D}"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047511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F8CBE9-9B73-064D-B6B6-4A92421B6B10}"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3819320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512A072-A651-1147-817A-CF924EEB8FE7}"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9604171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F77FE4-8A03-454C-8397-38A12680822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8227509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F763F7D-4C72-5444-A7A9-8BE3BA00DD6E}"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137215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CF441C-6002-A843-B809-A4B9C5A3A660}"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32573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928ABE-3726-514C-A575-6497AAF33837}"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6663154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BAC2E2-1129-7E46-8D27-B3F42E8C99D1}"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41886106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EC3A49E-CADC-0C4C-8351-B8734BC072B4}"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9B8A07-0C97-4C61-9F55-26B2D75D9423}" type="slidenum">
              <a:rPr lang="en-US" smtClean="0"/>
              <a:t>‹#›</a:t>
            </a:fld>
            <a:endParaRPr lang="en-US" dirty="0"/>
          </a:p>
        </p:txBody>
      </p:sp>
    </p:spTree>
    <p:extLst>
      <p:ext uri="{BB962C8B-B14F-4D97-AF65-F5344CB8AC3E}">
        <p14:creationId xmlns:p14="http://schemas.microsoft.com/office/powerpoint/2010/main" val="24641622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0423469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5352073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043281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5289048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130138962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1269401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0700400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8F838C7-A68B-C744-94EB-C3556097905D}" type="datetime1">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14583422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42753761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74510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36932812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2D79DE-9483-4F1C-B052-2B84D1FA5FAA}" type="datetimeFigureOut">
              <a:rPr lang="en-US" smtClean="0"/>
              <a:t>10/2/2023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CE18678-AA88-4306-9959-443C560FC089}" type="slidenum">
              <a:rPr lang="en-US" smtClean="0"/>
              <a:t>‹#›</a:t>
            </a:fld>
            <a:endParaRPr lang="en-US" dirty="0"/>
          </a:p>
        </p:txBody>
      </p:sp>
    </p:spTree>
    <p:extLst>
      <p:ext uri="{BB962C8B-B14F-4D97-AF65-F5344CB8AC3E}">
        <p14:creationId xmlns:p14="http://schemas.microsoft.com/office/powerpoint/2010/main" val="2497390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E3EF72-C1F1-CC41-ABA2-6D24C5072154}"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5807841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31C1A8-A40C-5544-B99B-DB403EA4D0AF}" type="datetime1">
              <a:rPr lang="en-US" smtClean="0"/>
              <a:t>10/2/2023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9807981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E4B2796-B45A-174C-8F66-84DDE2EAAF86}" type="datetime1">
              <a:rPr lang="en-US" smtClean="0"/>
              <a:t>10/2/2023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24057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54EA6B-31F8-2840-8AA0-EE83485F8C87}" type="datetime1">
              <a:rPr lang="en-US" smtClean="0"/>
              <a:t>10/2/2023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6458702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9884567-EC53-554B-AF66-6A11E80CE7C0}"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11946204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C870C84-7059-4B42-9D63-3E63EC172748}" type="datetime1">
              <a:rPr lang="en-US" smtClean="0"/>
              <a:t>10/2/2023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3E00BF6-6337-4BA4-A033-88BB584A9638}" type="slidenum">
              <a:rPr lang="en-US" smtClean="0"/>
              <a:t>‹#›</a:t>
            </a:fld>
            <a:endParaRPr lang="en-US" dirty="0"/>
          </a:p>
        </p:txBody>
      </p:sp>
    </p:spTree>
    <p:extLst>
      <p:ext uri="{BB962C8B-B14F-4D97-AF65-F5344CB8AC3E}">
        <p14:creationId xmlns:p14="http://schemas.microsoft.com/office/powerpoint/2010/main" val="3088748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8"/>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980C8C-15EE-9E4F-81C1-3335C501F7B6}" type="datetime1">
              <a:rPr lang="en-US" smtClean="0"/>
              <a:t>10/2/2023</a:t>
            </a:fld>
            <a:endParaRPr lang="en-US" dirty="0"/>
          </a:p>
        </p:txBody>
      </p:sp>
      <p:sp>
        <p:nvSpPr>
          <p:cNvPr id="5" name="Footer Placeholder 4"/>
          <p:cNvSpPr>
            <a:spLocks noGrp="1"/>
          </p:cNvSpPr>
          <p:nvPr>
            <p:ph type="ftr" sz="quarter" idx="3"/>
          </p:nvPr>
        </p:nvSpPr>
        <p:spPr>
          <a:xfrm>
            <a:off x="3124200" y="6356358"/>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E00BF6-6337-4BA4-A033-88BB584A9638}" type="slidenum">
              <a:rPr lang="en-US" smtClean="0"/>
              <a:t>‹#›</a:t>
            </a:fld>
            <a:endParaRPr lang="en-US" dirty="0"/>
          </a:p>
        </p:txBody>
      </p:sp>
    </p:spTree>
    <p:extLst>
      <p:ext uri="{BB962C8B-B14F-4D97-AF65-F5344CB8AC3E}">
        <p14:creationId xmlns:p14="http://schemas.microsoft.com/office/powerpoint/2010/main" val="28466851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B7EF20-DE57-2F4E-9272-6CAD02A12296}" type="datetime1">
              <a:rPr lang="en-US" smtClean="0"/>
              <a:t>10/2/2023</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9B8A07-0C97-4C61-9F55-26B2D75D9423}" type="slidenum">
              <a:rPr lang="en-US" smtClean="0"/>
              <a:t>‹#›</a:t>
            </a:fld>
            <a:endParaRPr lang="en-US" dirty="0"/>
          </a:p>
        </p:txBody>
      </p:sp>
    </p:spTree>
    <p:extLst>
      <p:ext uri="{BB962C8B-B14F-4D97-AF65-F5344CB8AC3E}">
        <p14:creationId xmlns:p14="http://schemas.microsoft.com/office/powerpoint/2010/main" val="37255383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2D79DE-9483-4F1C-B052-2B84D1FA5FAA}" type="datetimeFigureOut">
              <a:rPr lang="en-US" smtClean="0"/>
              <a:t>10/2/2023</a:t>
            </a:fld>
            <a:endParaRPr lang="en-US" dirty="0"/>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E18678-AA88-4306-9959-443C560FC089}" type="slidenum">
              <a:rPr lang="en-US" smtClean="0"/>
              <a:t>‹#›</a:t>
            </a:fld>
            <a:endParaRPr lang="en-US" dirty="0"/>
          </a:p>
        </p:txBody>
      </p:sp>
    </p:spTree>
    <p:extLst>
      <p:ext uri="{BB962C8B-B14F-4D97-AF65-F5344CB8AC3E}">
        <p14:creationId xmlns:p14="http://schemas.microsoft.com/office/powerpoint/2010/main" val="343390422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hyperlink" Target="https://punch.space.swri.edu/" TargetMode="External"/><Relationship Id="rId4" Type="http://schemas.openxmlformats.org/officeDocument/2006/relationships/image" Target="../media/image2.png"/><Relationship Id="rId9"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9.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9.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5.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6.jp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1.jpg"/><Relationship Id="rId5" Type="http://schemas.openxmlformats.org/officeDocument/2006/relationships/image" Target="../media/image30.png"/><Relationship Id="rId4" Type="http://schemas.openxmlformats.org/officeDocument/2006/relationships/image" Target="../media/image6.jpg"/></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e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hyperlink" Target="https://www.flickr.com/photos/73860948@N08/667833199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hyperlink" Target="https://tinyurl.com/PinholeFeedback" TargetMode="External"/><Relationship Id="rId7"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8.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8" Type="http://schemas.openxmlformats.org/officeDocument/2006/relationships/hyperlink" Target="https://en.wikipedia.org/wiki/Camera_obscura" TargetMode="External"/><Relationship Id="rId3" Type="http://schemas.openxmlformats.org/officeDocument/2006/relationships/image" Target="../media/image5.jpeg"/><Relationship Id="rId7" Type="http://schemas.openxmlformats.org/officeDocument/2006/relationships/hyperlink" Target="https://bceye.com/retinal-image-inverted-reversed/" TargetMode="External"/><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hyperlink" Target="https://www.wikiwand.com/en/Real_image" TargetMode="External"/><Relationship Id="rId5" Type="http://schemas.openxmlformats.org/officeDocument/2006/relationships/hyperlink" Target="https://www.scratchapixel.com/lessons/3d-basic-rendering/3d-viewing-pinhole-camera" TargetMode="External"/><Relationship Id="rId10" Type="http://schemas.openxmlformats.org/officeDocument/2006/relationships/hyperlink" Target="https://www.35mmc.com/26/10/2020/making-measuring-and-testing-the-optimal-pinhole-pinhole-adventures-part-3-by-sroyon/" TargetMode="External"/><Relationship Id="rId4" Type="http://schemas.openxmlformats.org/officeDocument/2006/relationships/hyperlink" Target="https://www.physicsforums.com/insights/lenses-pinholes-focus-mean/" TargetMode="External"/><Relationship Id="rId9" Type="http://schemas.openxmlformats.org/officeDocument/2006/relationships/hyperlink" Target="http://paleo-camera.com/archeo-optics/" TargetMode="Externa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jpe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hyperlink" Target="https://tinyurl.com/PinholeFeedback" TargetMode="External"/><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29.xml"/><Relationship Id="rId6" Type="http://schemas.openxmlformats.org/officeDocument/2006/relationships/hyperlink" Target="mailto:mjzawaski@gmail.com" TargetMode="External"/><Relationship Id="rId5" Type="http://schemas.openxmlformats.org/officeDocument/2006/relationships/hyperlink" Target="mailto:arca965@gmail.com" TargetMode="External"/><Relationship Id="rId4" Type="http://schemas.openxmlformats.org/officeDocument/2006/relationships/hyperlink" Target="mailto:cherilynn.morrow@gmail.com" TargetMode="External"/></Relationships>
</file>

<file path=ppt/slides/_rels/slide21.xml.rels><?xml version="1.0" encoding="UTF-8" standalone="yes"?>
<Relationships xmlns="http://schemas.openxmlformats.org/package/2006/relationships"><Relationship Id="rId8" Type="http://schemas.openxmlformats.org/officeDocument/2006/relationships/hyperlink" Target="mailto:PUNCHOutreach@gmail.com" TargetMode="External"/><Relationship Id="rId3" Type="http://schemas.openxmlformats.org/officeDocument/2006/relationships/image" Target="../media/image1.png"/><Relationship Id="rId7" Type="http://schemas.openxmlformats.org/officeDocument/2006/relationships/hyperlink" Target="https://punch.space.swri.edu/punch_outreach_products.php"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hyperlink" Target="https://punch.space.swri.edu/" TargetMode="External"/><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punch.space.swri.edu/punch_outreach_pinholeprojector.php" TargetMode="Externa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5.jpe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9.jpeg"/><Relationship Id="rId5" Type="http://schemas.openxmlformats.org/officeDocument/2006/relationships/image" Target="../media/image5.jpe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92907"/>
            <a:ext cx="1676400" cy="276999"/>
          </a:xfrm>
          <a:prstGeom prst="rect">
            <a:avLst/>
          </a:prstGeom>
          <a:noFill/>
        </p:spPr>
        <p:txBody>
          <a:bodyPr wrap="square">
            <a:spAutoFit/>
          </a:bodyPr>
          <a:lstStyle/>
          <a:p>
            <a:pPr>
              <a:defRPr/>
            </a:pPr>
            <a:r>
              <a:rPr lang="en-US" sz="1200" dirty="0">
                <a:solidFill>
                  <a:prstClr val="white"/>
                </a:solidFill>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7" y="1638466"/>
            <a:ext cx="2600325" cy="523220"/>
          </a:xfrm>
          <a:prstGeom prst="rect">
            <a:avLst/>
          </a:prstGeom>
          <a:noFill/>
        </p:spPr>
        <p:txBody>
          <a:bodyPr wrap="square">
            <a:spAutoFit/>
          </a:bodyPr>
          <a:lstStyle/>
          <a:p>
            <a:pPr>
              <a:defRPr/>
            </a:pPr>
            <a:r>
              <a:rPr lang="en-US" sz="1400" dirty="0">
                <a:solidFill>
                  <a:prstClr val="white"/>
                </a:solidFill>
              </a:rPr>
              <a:t>NASA PUNCH website: </a:t>
            </a:r>
            <a:r>
              <a:rPr lang="en-US" sz="1400" dirty="0">
                <a:solidFill>
                  <a:srgbClr val="4BACC6">
                    <a:lumMod val="40000"/>
                    <a:lumOff val="60000"/>
                  </a:srgbClr>
                </a:solidFill>
                <a:hlinkClick r:id="rId5">
                  <a:extLst>
                    <a:ext uri="{A12FA001-AC4F-418D-AE19-62706E023703}">
                      <ahyp:hlinkClr xmlns:ahyp="http://schemas.microsoft.com/office/drawing/2018/hyperlinkcolor" val="tx"/>
                    </a:ext>
                  </a:extLst>
                </a:hlinkClick>
              </a:rPr>
              <a:t>https://punch.space.swri.edu</a:t>
            </a:r>
            <a:r>
              <a:rPr lang="en-US" sz="1400" dirty="0">
                <a:solidFill>
                  <a:srgbClr val="4BACC6">
                    <a:lumMod val="40000"/>
                    <a:lumOff val="60000"/>
                  </a:srgbClr>
                </a:solidFill>
              </a:rPr>
              <a:t> </a:t>
            </a:r>
            <a:r>
              <a:rPr lang="en-US" sz="1400" dirty="0">
                <a:solidFill>
                  <a:prstClr val="white"/>
                </a:solidFill>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a:xfrm>
            <a:off x="6553200" y="6319865"/>
            <a:ext cx="2133600" cy="365125"/>
          </a:xfrm>
        </p:spPr>
        <p:txBody>
          <a:bodyPr/>
          <a:lstStyle/>
          <a:p>
            <a:pPr>
              <a:defRPr/>
            </a:pPr>
            <a:fld id="{23E00BF6-6337-4BA4-A033-88BB584A9638}" type="slidenum">
              <a:rPr lang="en-US">
                <a:solidFill>
                  <a:prstClr val="black">
                    <a:tint val="75000"/>
                  </a:prstClr>
                </a:solidFill>
              </a:rPr>
              <a:pPr>
                <a:defRPr/>
              </a:pPr>
              <a:t>1</a:t>
            </a:fld>
            <a:endParaRPr lang="en-US" dirty="0">
              <a:solidFill>
                <a:prstClr val="black">
                  <a:tint val="75000"/>
                </a:prstClr>
              </a:solidFill>
            </a:endParaRPr>
          </a:p>
        </p:txBody>
      </p:sp>
      <p:sp>
        <p:nvSpPr>
          <p:cNvPr id="3" name="Title 1">
            <a:extLst>
              <a:ext uri="{FF2B5EF4-FFF2-40B4-BE49-F238E27FC236}">
                <a16:creationId xmlns:a16="http://schemas.microsoft.com/office/drawing/2014/main" id="{6AFD6AC1-D21F-6B0A-3DE1-72D545B0CD05}"/>
              </a:ext>
            </a:extLst>
          </p:cNvPr>
          <p:cNvSpPr txBox="1">
            <a:spLocks/>
          </p:cNvSpPr>
          <p:nvPr/>
        </p:nvSpPr>
        <p:spPr>
          <a:xfrm>
            <a:off x="1828800" y="-275978"/>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accent6">
                    <a:lumMod val="20000"/>
                    <a:lumOff val="80000"/>
                  </a:schemeClr>
                </a:solidFill>
                <a:latin typeface="+mn-lt"/>
              </a:rPr>
              <a:t>WELCOME!</a:t>
            </a:r>
          </a:p>
        </p:txBody>
      </p:sp>
      <p:sp>
        <p:nvSpPr>
          <p:cNvPr id="4" name="TextBox 3">
            <a:extLst>
              <a:ext uri="{FF2B5EF4-FFF2-40B4-BE49-F238E27FC236}">
                <a16:creationId xmlns:a16="http://schemas.microsoft.com/office/drawing/2014/main" id="{7FD9174D-AF09-337B-78FE-746B17F7F56C}"/>
              </a:ext>
            </a:extLst>
          </p:cNvPr>
          <p:cNvSpPr txBox="1"/>
          <p:nvPr/>
        </p:nvSpPr>
        <p:spPr>
          <a:xfrm>
            <a:off x="2790750" y="724820"/>
            <a:ext cx="5667450" cy="707886"/>
          </a:xfrm>
          <a:prstGeom prst="rect">
            <a:avLst/>
          </a:prstGeom>
          <a:noFill/>
        </p:spPr>
        <p:txBody>
          <a:bodyPr wrap="square">
            <a:spAutoFit/>
          </a:bodyPr>
          <a:lstStyle/>
          <a:p>
            <a:pPr algn="ctr"/>
            <a:r>
              <a:rPr lang="en-US" sz="2000" b="1" dirty="0">
                <a:solidFill>
                  <a:schemeClr val="accent6">
                    <a:lumMod val="20000"/>
                    <a:lumOff val="80000"/>
                  </a:schemeClr>
                </a:solidFill>
                <a:ea typeface="+mj-ea"/>
                <a:cs typeface="+mj-cs"/>
              </a:rPr>
              <a:t>Thank you for your curiosity about why we see round images of the Sun through non-round holes!</a:t>
            </a:r>
            <a:endParaRPr lang="en-US" sz="2000" dirty="0">
              <a:solidFill>
                <a:schemeClr val="accent6">
                  <a:lumMod val="20000"/>
                  <a:lumOff val="80000"/>
                </a:schemeClr>
              </a:solidFill>
            </a:endParaRPr>
          </a:p>
        </p:txBody>
      </p:sp>
      <p:sp>
        <p:nvSpPr>
          <p:cNvPr id="6" name="Title 1">
            <a:extLst>
              <a:ext uri="{FF2B5EF4-FFF2-40B4-BE49-F238E27FC236}">
                <a16:creationId xmlns:a16="http://schemas.microsoft.com/office/drawing/2014/main" id="{48AF2802-EE0A-7D67-A8A3-82C585D79AC9}"/>
              </a:ext>
            </a:extLst>
          </p:cNvPr>
          <p:cNvSpPr txBox="1">
            <a:spLocks/>
          </p:cNvSpPr>
          <p:nvPr/>
        </p:nvSpPr>
        <p:spPr>
          <a:xfrm>
            <a:off x="3886199" y="1995155"/>
            <a:ext cx="5334001" cy="261867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latin typeface="+mn-lt"/>
              </a:rPr>
              <a:t>Section 1:</a:t>
            </a:r>
          </a:p>
          <a:p>
            <a:r>
              <a:rPr lang="en-US" sz="3600" b="1" dirty="0">
                <a:solidFill>
                  <a:schemeClr val="accent6">
                    <a:lumMod val="20000"/>
                    <a:lumOff val="80000"/>
                  </a:schemeClr>
                </a:solidFill>
                <a:latin typeface="+mn-lt"/>
              </a:rPr>
              <a:t>How to Use the </a:t>
            </a:r>
          </a:p>
          <a:p>
            <a:r>
              <a:rPr lang="en-US" sz="3600" b="1" dirty="0">
                <a:solidFill>
                  <a:schemeClr val="accent6">
                    <a:lumMod val="20000"/>
                    <a:lumOff val="80000"/>
                  </a:schemeClr>
                </a:solidFill>
                <a:latin typeface="+mn-lt"/>
              </a:rPr>
              <a:t>3-Hole PUNCH </a:t>
            </a:r>
          </a:p>
          <a:p>
            <a:r>
              <a:rPr lang="en-US" sz="3600" b="1" dirty="0">
                <a:solidFill>
                  <a:schemeClr val="accent6">
                    <a:lumMod val="20000"/>
                    <a:lumOff val="80000"/>
                  </a:schemeClr>
                </a:solidFill>
                <a:latin typeface="+mn-lt"/>
              </a:rPr>
              <a:t>Pinhole Projector</a:t>
            </a:r>
          </a:p>
          <a:p>
            <a:endParaRPr lang="en-US" sz="3600" b="1" dirty="0">
              <a:solidFill>
                <a:schemeClr val="accent6">
                  <a:lumMod val="20000"/>
                  <a:lumOff val="80000"/>
                </a:schemeClr>
              </a:solidFill>
              <a:latin typeface="+mn-lt"/>
            </a:endParaRPr>
          </a:p>
        </p:txBody>
      </p:sp>
      <p:sp>
        <p:nvSpPr>
          <p:cNvPr id="5" name="TextBox 4">
            <a:extLst>
              <a:ext uri="{FF2B5EF4-FFF2-40B4-BE49-F238E27FC236}">
                <a16:creationId xmlns:a16="http://schemas.microsoft.com/office/drawing/2014/main" id="{38F4AF05-0335-0D89-C066-81D37442EB66}"/>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10" name="Picture 9" descr="A qr code with black and white squares&#10;&#10;Description automatically generated">
            <a:extLst>
              <a:ext uri="{FF2B5EF4-FFF2-40B4-BE49-F238E27FC236}">
                <a16:creationId xmlns:a16="http://schemas.microsoft.com/office/drawing/2014/main" id="{C8CDFF91-1CDE-41D0-632E-56F4FCFED417}"/>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20007340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41333" y="230751"/>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latin typeface="Calibri" panose="020F0502020204030204"/>
              </a:rPr>
              <a:pPr defTabSz="457200">
                <a:defRPr/>
              </a:pPr>
              <a:t>10</a:t>
            </a:fld>
            <a:endParaRPr lang="en-US" dirty="0">
              <a:solidFill>
                <a:prstClr val="black">
                  <a:tint val="75000"/>
                </a:prstClr>
              </a:solidFill>
              <a:latin typeface="Calibri" panose="020F0502020204030204"/>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693318" y="415893"/>
            <a:ext cx="7757364" cy="62915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prstClr val="black"/>
                </a:solidFill>
                <a:latin typeface="Calibri" panose="020F0502020204030204"/>
              </a:rPr>
              <a:t>Indoor Use of the PUNCH Pinhole Projector</a:t>
            </a:r>
          </a:p>
        </p:txBody>
      </p:sp>
      <p:sp>
        <p:nvSpPr>
          <p:cNvPr id="6" name="TextBox 5">
            <a:extLst>
              <a:ext uri="{FF2B5EF4-FFF2-40B4-BE49-F238E27FC236}">
                <a16:creationId xmlns:a16="http://schemas.microsoft.com/office/drawing/2014/main" id="{C07CB5C6-D4A5-6FD6-8BD7-7C2D9A638ABB}"/>
              </a:ext>
            </a:extLst>
          </p:cNvPr>
          <p:cNvSpPr txBox="1"/>
          <p:nvPr/>
        </p:nvSpPr>
        <p:spPr>
          <a:xfrm>
            <a:off x="1295400" y="914400"/>
            <a:ext cx="3871496" cy="2554545"/>
          </a:xfrm>
          <a:prstGeom prst="rect">
            <a:avLst/>
          </a:prstGeom>
          <a:noFill/>
        </p:spPr>
        <p:txBody>
          <a:bodyPr wrap="square">
            <a:spAutoFit/>
          </a:bodyPr>
          <a:lstStyle/>
          <a:p>
            <a:pPr algn="just" defTabSz="457200">
              <a:defRPr/>
            </a:pPr>
            <a:r>
              <a:rPr lang="en-US" sz="1600" b="1" dirty="0">
                <a:solidFill>
                  <a:prstClr val="black"/>
                </a:solidFill>
                <a:latin typeface="Calibri" panose="020F0502020204030204"/>
              </a:rPr>
              <a:t>You can try out using the projector where sunlight streams through a window.                     </a:t>
            </a:r>
            <a:r>
              <a:rPr lang="en-US" sz="1600" dirty="0">
                <a:solidFill>
                  <a:prstClr val="black"/>
                </a:solidFill>
                <a:latin typeface="Calibri" panose="020F0502020204030204"/>
              </a:rPr>
              <a:t>You will get the same effects as outdoors, but there is less stray light indoors compared to broad daylight. Thus, as you move the projector farther away from the projection surface you can more easily perceive larger, dimmer, and somewhat sharper images.  The projected image size can become much larger than the hole size.</a:t>
            </a:r>
          </a:p>
        </p:txBody>
      </p:sp>
      <p:pic>
        <p:nvPicPr>
          <p:cNvPr id="9" name="Picture 8" descr="A picture containing building, floor&#10;&#10;Description automatically generated">
            <a:extLst>
              <a:ext uri="{FF2B5EF4-FFF2-40B4-BE49-F238E27FC236}">
                <a16:creationId xmlns:a16="http://schemas.microsoft.com/office/drawing/2014/main" id="{B91BBBD5-AEA5-9E2C-2D28-1D309C255B37}"/>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794"/>
          <a:stretch/>
        </p:blipFill>
        <p:spPr>
          <a:xfrm>
            <a:off x="1534620" y="3656674"/>
            <a:ext cx="3313320" cy="2984143"/>
          </a:xfrm>
          <a:prstGeom prst="rect">
            <a:avLst/>
          </a:prstGeom>
          <a:ln w="28575">
            <a:solidFill>
              <a:srgbClr val="83EDF9"/>
            </a:solidFill>
          </a:ln>
        </p:spPr>
      </p:pic>
      <p:pic>
        <p:nvPicPr>
          <p:cNvPr id="2" name="Picture 1" descr="A shadow of a person's face&#10;&#10;Description automatically generated with medium confidence">
            <a:extLst>
              <a:ext uri="{FF2B5EF4-FFF2-40B4-BE49-F238E27FC236}">
                <a16:creationId xmlns:a16="http://schemas.microsoft.com/office/drawing/2014/main" id="{B803F370-DD21-DB6A-88A6-3BA76AACF9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8806" y="1917461"/>
            <a:ext cx="3667410" cy="4731132"/>
          </a:xfrm>
          <a:prstGeom prst="rect">
            <a:avLst/>
          </a:prstGeom>
          <a:ln w="19050">
            <a:solidFill>
              <a:srgbClr val="83EDF9"/>
            </a:solidFill>
          </a:ln>
          <a:effectLst/>
        </p:spPr>
      </p:pic>
      <p:sp>
        <p:nvSpPr>
          <p:cNvPr id="4" name="TextBox 3">
            <a:extLst>
              <a:ext uri="{FF2B5EF4-FFF2-40B4-BE49-F238E27FC236}">
                <a16:creationId xmlns:a16="http://schemas.microsoft.com/office/drawing/2014/main" id="{2472F431-CB40-F9FB-B00B-F12888167706}"/>
              </a:ext>
            </a:extLst>
          </p:cNvPr>
          <p:cNvSpPr txBox="1"/>
          <p:nvPr/>
        </p:nvSpPr>
        <p:spPr>
          <a:xfrm>
            <a:off x="5450600" y="1332686"/>
            <a:ext cx="3343821" cy="584775"/>
          </a:xfrm>
          <a:prstGeom prst="rect">
            <a:avLst/>
          </a:prstGeom>
          <a:noFill/>
        </p:spPr>
        <p:txBody>
          <a:bodyPr wrap="square">
            <a:spAutoFit/>
          </a:bodyPr>
          <a:lstStyle/>
          <a:p>
            <a:pPr algn="just" defTabSz="457200">
              <a:defRPr/>
            </a:pPr>
            <a:r>
              <a:rPr lang="en-US" sz="1600" b="1" dirty="0">
                <a:solidFill>
                  <a:prstClr val="black"/>
                </a:solidFill>
                <a:latin typeface="Calibri" panose="020F0502020204030204"/>
              </a:rPr>
              <a:t>Play with your Projector in different situations to see what can happen!</a:t>
            </a:r>
            <a:endParaRPr lang="en-US" sz="1600" dirty="0">
              <a:solidFill>
                <a:prstClr val="black"/>
              </a:solidFill>
              <a:latin typeface="Calibri" panose="020F0502020204030204"/>
            </a:endParaRPr>
          </a:p>
        </p:txBody>
      </p:sp>
    </p:spTree>
    <p:extLst>
      <p:ext uri="{BB962C8B-B14F-4D97-AF65-F5344CB8AC3E}">
        <p14:creationId xmlns:p14="http://schemas.microsoft.com/office/powerpoint/2010/main" val="386210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latin typeface="Calibri" panose="020F0502020204030204"/>
              </a:rPr>
              <a:pPr defTabSz="457200">
                <a:defRPr/>
              </a:pPr>
              <a:t>11</a:t>
            </a:fld>
            <a:endParaRPr lang="en-US" dirty="0">
              <a:solidFill>
                <a:prstClr val="black">
                  <a:tint val="75000"/>
                </a:prstClr>
              </a:solidFill>
              <a:latin typeface="Calibri" panose="020F0502020204030204"/>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447800" y="225028"/>
            <a:ext cx="6096000" cy="106117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2800" b="1" dirty="0">
                <a:solidFill>
                  <a:prstClr val="black"/>
                </a:solidFill>
                <a:latin typeface="Calibri" panose="020F0502020204030204" pitchFamily="34" charset="0"/>
                <a:cs typeface="Calibri" panose="020F0502020204030204" pitchFamily="34" charset="0"/>
              </a:rPr>
              <a:t>Using an Indoor Light Fixture as a        Light Source Instead of the Sun</a:t>
            </a:r>
          </a:p>
        </p:txBody>
      </p:sp>
      <p:pic>
        <p:nvPicPr>
          <p:cNvPr id="1026" name="Picture 2">
            <a:extLst>
              <a:ext uri="{FF2B5EF4-FFF2-40B4-BE49-F238E27FC236}">
                <a16:creationId xmlns:a16="http://schemas.microsoft.com/office/drawing/2014/main" id="{5F02D22E-3198-A63B-4923-D52D3BB6825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3314" y="1892600"/>
            <a:ext cx="4912092" cy="413649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7B49322-6B78-2CDB-360E-57F68C82069D}"/>
              </a:ext>
            </a:extLst>
          </p:cNvPr>
          <p:cNvSpPr txBox="1"/>
          <p:nvPr/>
        </p:nvSpPr>
        <p:spPr>
          <a:xfrm>
            <a:off x="4985406" y="1828800"/>
            <a:ext cx="4095043" cy="1815882"/>
          </a:xfrm>
          <a:prstGeom prst="rect">
            <a:avLst/>
          </a:prstGeom>
          <a:solidFill>
            <a:schemeClr val="bg1"/>
          </a:solidFill>
        </p:spPr>
        <p:txBody>
          <a:bodyPr wrap="square" rtlCol="0">
            <a:spAutoFit/>
          </a:bodyPr>
          <a:lstStyle/>
          <a:p>
            <a:pPr algn="just" defTabSz="457200">
              <a:defRPr/>
            </a:pPr>
            <a:r>
              <a:rPr lang="en-US" sz="1600" dirty="0">
                <a:solidFill>
                  <a:prstClr val="black"/>
                </a:solidFill>
                <a:latin typeface="Calibri" panose="020F0502020204030204"/>
              </a:rPr>
              <a:t>In Dec 2022, PUNCH team members and collaborators contributing to a public engagement program at the Adler Planetarium in Chicago discovered that our projector could project images of the ceiling lights!  As you can see below, at the Adler, </a:t>
            </a:r>
            <a:r>
              <a:rPr lang="en-US" sz="1600" b="1" dirty="0">
                <a:solidFill>
                  <a:prstClr val="black"/>
                </a:solidFill>
                <a:latin typeface="Calibri" panose="020F0502020204030204"/>
              </a:rPr>
              <a:t>the spotlights in the ceiling are star-shaped!*</a:t>
            </a:r>
          </a:p>
        </p:txBody>
      </p:sp>
      <p:cxnSp>
        <p:nvCxnSpPr>
          <p:cNvPr id="27" name="Straight Arrow Connector 26">
            <a:extLst>
              <a:ext uri="{FF2B5EF4-FFF2-40B4-BE49-F238E27FC236}">
                <a16:creationId xmlns:a16="http://schemas.microsoft.com/office/drawing/2014/main" id="{3FB09BD4-AC8D-5A2C-83A1-7911F06D4AE8}"/>
              </a:ext>
            </a:extLst>
          </p:cNvPr>
          <p:cNvCxnSpPr>
            <a:cxnSpLocks/>
          </p:cNvCxnSpPr>
          <p:nvPr/>
        </p:nvCxnSpPr>
        <p:spPr>
          <a:xfrm flipV="1">
            <a:off x="1447800" y="4102328"/>
            <a:ext cx="1081560" cy="304800"/>
          </a:xfrm>
          <a:prstGeom prst="straightConnector1">
            <a:avLst/>
          </a:prstGeom>
          <a:ln w="571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A5444916-5E87-F8DF-C708-8E0715D136FB}"/>
              </a:ext>
            </a:extLst>
          </p:cNvPr>
          <p:cNvCxnSpPr>
            <a:cxnSpLocks/>
          </p:cNvCxnSpPr>
          <p:nvPr/>
        </p:nvCxnSpPr>
        <p:spPr>
          <a:xfrm flipH="1">
            <a:off x="2895600" y="5473928"/>
            <a:ext cx="1667774" cy="386786"/>
          </a:xfrm>
          <a:prstGeom prst="straightConnector1">
            <a:avLst/>
          </a:prstGeom>
          <a:ln w="57150">
            <a:solidFill>
              <a:srgbClr val="FFC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23" name="Picture 2">
            <a:extLst>
              <a:ext uri="{FF2B5EF4-FFF2-40B4-BE49-F238E27FC236}">
                <a16:creationId xmlns:a16="http://schemas.microsoft.com/office/drawing/2014/main" id="{CA8E6DB4-DBC4-46CD-C596-360ED28A78A8}"/>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rcRect/>
          <a:stretch/>
        </p:blipFill>
        <p:spPr bwMode="auto">
          <a:xfrm>
            <a:off x="4267202" y="3649179"/>
            <a:ext cx="4912093" cy="25146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48A6F72B-07BB-219C-320E-7D38DD952675}"/>
              </a:ext>
            </a:extLst>
          </p:cNvPr>
          <p:cNvSpPr txBox="1"/>
          <p:nvPr/>
        </p:nvSpPr>
        <p:spPr>
          <a:xfrm>
            <a:off x="0" y="6078647"/>
            <a:ext cx="4386072" cy="276999"/>
          </a:xfrm>
          <a:prstGeom prst="rect">
            <a:avLst/>
          </a:prstGeom>
          <a:solidFill>
            <a:schemeClr val="bg1"/>
          </a:solidFill>
        </p:spPr>
        <p:txBody>
          <a:bodyPr wrap="square" rtlCol="0">
            <a:spAutoFit/>
          </a:bodyPr>
          <a:lstStyle/>
          <a:p>
            <a:pPr algn="ctr" defTabSz="457200">
              <a:defRPr/>
            </a:pPr>
            <a:r>
              <a:rPr lang="en-US" sz="1200" dirty="0" err="1">
                <a:solidFill>
                  <a:prstClr val="black"/>
                </a:solidFill>
                <a:latin typeface="Calibri" panose="020F0502020204030204"/>
              </a:rPr>
              <a:t>RK</a:t>
            </a:r>
            <a:r>
              <a:rPr lang="en-US" sz="1200" dirty="0">
                <a:solidFill>
                  <a:prstClr val="black"/>
                </a:solidFill>
                <a:latin typeface="Calibri" panose="020F0502020204030204"/>
              </a:rPr>
              <a:t> demonstrates our pinhole projector indoors for Adler visitors. </a:t>
            </a:r>
          </a:p>
        </p:txBody>
      </p:sp>
      <p:sp>
        <p:nvSpPr>
          <p:cNvPr id="8" name="TextBox 7">
            <a:extLst>
              <a:ext uri="{FF2B5EF4-FFF2-40B4-BE49-F238E27FC236}">
                <a16:creationId xmlns:a16="http://schemas.microsoft.com/office/drawing/2014/main" id="{1E5ECEE2-303C-9E5E-9367-C3E4426D60CC}"/>
              </a:ext>
            </a:extLst>
          </p:cNvPr>
          <p:cNvSpPr txBox="1"/>
          <p:nvPr/>
        </p:nvSpPr>
        <p:spPr>
          <a:xfrm>
            <a:off x="4347972" y="6082049"/>
            <a:ext cx="4796028" cy="276999"/>
          </a:xfrm>
          <a:prstGeom prst="rect">
            <a:avLst/>
          </a:prstGeom>
          <a:solidFill>
            <a:schemeClr val="bg1"/>
          </a:solidFill>
        </p:spPr>
        <p:txBody>
          <a:bodyPr wrap="square" rtlCol="0">
            <a:spAutoFit/>
          </a:bodyPr>
          <a:lstStyle/>
          <a:p>
            <a:pPr algn="ctr" defTabSz="457200">
              <a:defRPr/>
            </a:pPr>
            <a:r>
              <a:rPr lang="en-US" sz="1200" dirty="0">
                <a:solidFill>
                  <a:prstClr val="black"/>
                </a:solidFill>
                <a:latin typeface="Calibri" panose="020F0502020204030204"/>
              </a:rPr>
              <a:t>The projections are star-shaped because the light source is star-shaped.</a:t>
            </a:r>
          </a:p>
        </p:txBody>
      </p:sp>
      <p:pic>
        <p:nvPicPr>
          <p:cNvPr id="6" name="Picture 5">
            <a:extLst>
              <a:ext uri="{FF2B5EF4-FFF2-40B4-BE49-F238E27FC236}">
                <a16:creationId xmlns:a16="http://schemas.microsoft.com/office/drawing/2014/main" id="{0B5B2D23-462E-6CC9-4B57-B72A036E29F0}"/>
              </a:ext>
            </a:extLst>
          </p:cNvPr>
          <p:cNvPicPr>
            <a:picLocks noChangeAspect="1"/>
          </p:cNvPicPr>
          <p:nvPr/>
        </p:nvPicPr>
        <p:blipFill>
          <a:blip r:embed="rId8" cstate="print">
            <a:extLst>
              <a:ext uri="{28A0092B-C50C-407E-A947-70E740481C1C}">
                <a14:useLocalDpi xmlns:a14="http://schemas.microsoft.com/office/drawing/2010/main"/>
              </a:ext>
            </a:extLst>
          </a:blip>
          <a:srcRect/>
          <a:stretch/>
        </p:blipFill>
        <p:spPr>
          <a:xfrm>
            <a:off x="77368" y="3707233"/>
            <a:ext cx="1687863" cy="2221444"/>
          </a:xfrm>
          <a:prstGeom prst="rect">
            <a:avLst/>
          </a:prstGeom>
        </p:spPr>
      </p:pic>
      <p:sp>
        <p:nvSpPr>
          <p:cNvPr id="2" name="TextBox 1">
            <a:extLst>
              <a:ext uri="{FF2B5EF4-FFF2-40B4-BE49-F238E27FC236}">
                <a16:creationId xmlns:a16="http://schemas.microsoft.com/office/drawing/2014/main" id="{96AD35F1-BE9B-A673-57E5-EAEE17C8A443}"/>
              </a:ext>
            </a:extLst>
          </p:cNvPr>
          <p:cNvSpPr txBox="1"/>
          <p:nvPr/>
        </p:nvSpPr>
        <p:spPr>
          <a:xfrm>
            <a:off x="1240252" y="1202437"/>
            <a:ext cx="6646244" cy="400110"/>
          </a:xfrm>
          <a:prstGeom prst="rect">
            <a:avLst/>
          </a:prstGeom>
          <a:noFill/>
        </p:spPr>
        <p:txBody>
          <a:bodyPr wrap="square">
            <a:spAutoFit/>
          </a:bodyPr>
          <a:lstStyle/>
          <a:p>
            <a:pPr algn="ctr" defTabSz="457200">
              <a:defRPr/>
            </a:pPr>
            <a:r>
              <a:rPr lang="en-US" sz="2000" b="1" dirty="0">
                <a:solidFill>
                  <a:prstClr val="black"/>
                </a:solidFill>
                <a:latin typeface="Calibri" panose="020F0502020204030204"/>
              </a:rPr>
              <a:t>Being observant and playful leads to cool discoveries!</a:t>
            </a:r>
            <a:endParaRPr lang="en-US" sz="2000" dirty="0">
              <a:solidFill>
                <a:prstClr val="black"/>
              </a:solidFill>
              <a:latin typeface="Calibri" panose="020F0502020204030204"/>
            </a:endParaRPr>
          </a:p>
        </p:txBody>
      </p:sp>
    </p:spTree>
    <p:extLst>
      <p:ext uri="{BB962C8B-B14F-4D97-AF65-F5344CB8AC3E}">
        <p14:creationId xmlns:p14="http://schemas.microsoft.com/office/powerpoint/2010/main" val="419941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a:xfrm>
            <a:off x="6942755" y="6487816"/>
            <a:ext cx="2057400" cy="365125"/>
          </a:xfrm>
        </p:spPr>
        <p:txBody>
          <a:bodyPr/>
          <a:lstStyle/>
          <a:p>
            <a:pPr defTabSz="457200">
              <a:defRPr/>
            </a:pPr>
            <a:fld id="{23E00BF6-6337-4BA4-A033-88BB584A9638}" type="slidenum">
              <a:rPr lang="en-US">
                <a:solidFill>
                  <a:prstClr val="black">
                    <a:tint val="75000"/>
                  </a:prstClr>
                </a:solidFill>
                <a:latin typeface="Calibri" panose="020F0502020204030204"/>
              </a:rPr>
              <a:pPr defTabSz="457200">
                <a:defRPr/>
              </a:pPr>
              <a:t>12</a:t>
            </a:fld>
            <a:endParaRPr lang="en-US" dirty="0">
              <a:solidFill>
                <a:prstClr val="black">
                  <a:tint val="75000"/>
                </a:prstClr>
              </a:solidFill>
              <a:latin typeface="Calibri" panose="020F0502020204030204"/>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037255" y="30928"/>
            <a:ext cx="6934200" cy="1470025"/>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ts val="3200"/>
              </a:lnSpc>
              <a:defRPr/>
            </a:pPr>
            <a:r>
              <a:rPr lang="en-US" sz="2800" b="1" dirty="0">
                <a:solidFill>
                  <a:prstClr val="black"/>
                </a:solidFill>
                <a:latin typeface="Calibri" panose="020F0502020204030204" pitchFamily="34" charset="0"/>
                <a:cs typeface="Calibri" panose="020F0502020204030204" pitchFamily="34" charset="0"/>
              </a:rPr>
              <a:t>Pinhole Projection Using a Masked LED Lamp         as the Light Source Instead of the Sun</a:t>
            </a:r>
          </a:p>
        </p:txBody>
      </p:sp>
      <p:sp>
        <p:nvSpPr>
          <p:cNvPr id="49" name="TextBox 48">
            <a:extLst>
              <a:ext uri="{FF2B5EF4-FFF2-40B4-BE49-F238E27FC236}">
                <a16:creationId xmlns:a16="http://schemas.microsoft.com/office/drawing/2014/main" id="{7F87BA5B-BAA2-DBD8-F4D9-CAC7243CFB86}"/>
              </a:ext>
            </a:extLst>
          </p:cNvPr>
          <p:cNvSpPr txBox="1"/>
          <p:nvPr/>
        </p:nvSpPr>
        <p:spPr>
          <a:xfrm>
            <a:off x="457200" y="3886200"/>
            <a:ext cx="2057400" cy="2185214"/>
          </a:xfrm>
          <a:prstGeom prst="rect">
            <a:avLst/>
          </a:prstGeom>
          <a:noFill/>
        </p:spPr>
        <p:txBody>
          <a:bodyPr wrap="square">
            <a:spAutoFit/>
          </a:bodyPr>
          <a:lstStyle/>
          <a:p>
            <a:pPr>
              <a:spcAft>
                <a:spcPts val="1200"/>
              </a:spcAft>
              <a:defRPr/>
            </a:pPr>
            <a:r>
              <a:rPr lang="en-US" dirty="0">
                <a:solidFill>
                  <a:prstClr val="black"/>
                </a:solidFill>
                <a:latin typeface="Calibri"/>
              </a:rPr>
              <a:t>Try using our projector with a (</a:t>
            </a:r>
            <a:r>
              <a:rPr lang="en-US" b="1" dirty="0">
                <a:solidFill>
                  <a:prstClr val="black"/>
                </a:solidFill>
                <a:latin typeface="Calibri"/>
              </a:rPr>
              <a:t>low-temperature</a:t>
            </a:r>
            <a:r>
              <a:rPr lang="en-US" dirty="0">
                <a:solidFill>
                  <a:prstClr val="black"/>
                </a:solidFill>
                <a:latin typeface="Calibri"/>
              </a:rPr>
              <a:t>) LED light fixture.</a:t>
            </a:r>
          </a:p>
          <a:p>
            <a:pPr>
              <a:spcAft>
                <a:spcPts val="1200"/>
              </a:spcAft>
              <a:defRPr/>
            </a:pPr>
            <a:r>
              <a:rPr lang="en-US" dirty="0">
                <a:solidFill>
                  <a:prstClr val="black"/>
                </a:solidFill>
                <a:latin typeface="Calibri"/>
              </a:rPr>
              <a:t>Use a cut out to alter the shape of the light source.</a:t>
            </a:r>
          </a:p>
        </p:txBody>
      </p:sp>
      <p:pic>
        <p:nvPicPr>
          <p:cNvPr id="4" name="Picture 3">
            <a:extLst>
              <a:ext uri="{FF2B5EF4-FFF2-40B4-BE49-F238E27FC236}">
                <a16:creationId xmlns:a16="http://schemas.microsoft.com/office/drawing/2014/main" id="{6D5D0EE6-099E-F221-3B44-13A82F96119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3048002" y="3792135"/>
            <a:ext cx="4775885" cy="3009879"/>
          </a:xfrm>
          <a:prstGeom prst="rect">
            <a:avLst/>
          </a:prstGeom>
        </p:spPr>
      </p:pic>
      <p:pic>
        <p:nvPicPr>
          <p:cNvPr id="9" name="Picture 8" descr="A picture containing person, tool, clothing, indoor&#10;&#10;Description automatically generated">
            <a:extLst>
              <a:ext uri="{FF2B5EF4-FFF2-40B4-BE49-F238E27FC236}">
                <a16:creationId xmlns:a16="http://schemas.microsoft.com/office/drawing/2014/main" id="{F15AFEE0-8493-69CE-342F-584A0A7AE8B8}"/>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3051466" y="1000528"/>
            <a:ext cx="4775885" cy="2740680"/>
          </a:xfrm>
          <a:prstGeom prst="rect">
            <a:avLst/>
          </a:prstGeom>
        </p:spPr>
      </p:pic>
      <p:sp>
        <p:nvSpPr>
          <p:cNvPr id="12" name="TextBox 11">
            <a:extLst>
              <a:ext uri="{FF2B5EF4-FFF2-40B4-BE49-F238E27FC236}">
                <a16:creationId xmlns:a16="http://schemas.microsoft.com/office/drawing/2014/main" id="{2B134A27-0680-5BA9-E392-F520206CE24B}"/>
              </a:ext>
            </a:extLst>
          </p:cNvPr>
          <p:cNvSpPr txBox="1"/>
          <p:nvPr/>
        </p:nvSpPr>
        <p:spPr>
          <a:xfrm>
            <a:off x="7661639" y="2130951"/>
            <a:ext cx="1489633" cy="400110"/>
          </a:xfrm>
          <a:prstGeom prst="rect">
            <a:avLst/>
          </a:prstGeom>
          <a:noFill/>
        </p:spPr>
        <p:txBody>
          <a:bodyPr wrap="square">
            <a:spAutoFit/>
          </a:bodyPr>
          <a:lstStyle/>
          <a:p>
            <a:pPr algn="ctr">
              <a:spcAft>
                <a:spcPts val="1200"/>
              </a:spcAft>
              <a:defRPr/>
            </a:pPr>
            <a:r>
              <a:rPr lang="en-US" sz="2000" b="1" dirty="0">
                <a:solidFill>
                  <a:prstClr val="black"/>
                </a:solidFill>
                <a:latin typeface="Calibri"/>
              </a:rPr>
              <a:t>Lamp OFF</a:t>
            </a:r>
            <a:endParaRPr lang="en-US" sz="2000" b="1" dirty="0"/>
          </a:p>
        </p:txBody>
      </p:sp>
      <p:sp>
        <p:nvSpPr>
          <p:cNvPr id="13" name="TextBox 12">
            <a:extLst>
              <a:ext uri="{FF2B5EF4-FFF2-40B4-BE49-F238E27FC236}">
                <a16:creationId xmlns:a16="http://schemas.microsoft.com/office/drawing/2014/main" id="{6260F2A5-337E-F6BC-A901-90564EFAE814}"/>
              </a:ext>
            </a:extLst>
          </p:cNvPr>
          <p:cNvSpPr txBox="1"/>
          <p:nvPr/>
        </p:nvSpPr>
        <p:spPr>
          <a:xfrm>
            <a:off x="7654369" y="4841576"/>
            <a:ext cx="1489633" cy="400110"/>
          </a:xfrm>
          <a:prstGeom prst="rect">
            <a:avLst/>
          </a:prstGeom>
          <a:noFill/>
        </p:spPr>
        <p:txBody>
          <a:bodyPr wrap="square">
            <a:spAutoFit/>
          </a:bodyPr>
          <a:lstStyle/>
          <a:p>
            <a:pPr algn="ctr">
              <a:spcAft>
                <a:spcPts val="1200"/>
              </a:spcAft>
              <a:defRPr/>
            </a:pPr>
            <a:r>
              <a:rPr lang="en-US" sz="2000" b="1" dirty="0">
                <a:solidFill>
                  <a:prstClr val="black"/>
                </a:solidFill>
                <a:latin typeface="Calibri"/>
              </a:rPr>
              <a:t>Lamp ON</a:t>
            </a:r>
            <a:endParaRPr lang="en-US" sz="2000" b="1" dirty="0"/>
          </a:p>
        </p:txBody>
      </p:sp>
      <p:pic>
        <p:nvPicPr>
          <p:cNvPr id="23" name="Picture 22" descr="A blue lamp on a table&#10;&#10;Description automatically generated with low confidence">
            <a:extLst>
              <a:ext uri="{FF2B5EF4-FFF2-40B4-BE49-F238E27FC236}">
                <a16:creationId xmlns:a16="http://schemas.microsoft.com/office/drawing/2014/main" id="{4DF77978-99F5-4D66-BF6A-207816C81190}"/>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228725" y="997389"/>
            <a:ext cx="1761940" cy="2743200"/>
          </a:xfrm>
          <a:prstGeom prst="rect">
            <a:avLst/>
          </a:prstGeom>
        </p:spPr>
      </p:pic>
      <p:sp>
        <p:nvSpPr>
          <p:cNvPr id="2" name="TextBox 1">
            <a:extLst>
              <a:ext uri="{FF2B5EF4-FFF2-40B4-BE49-F238E27FC236}">
                <a16:creationId xmlns:a16="http://schemas.microsoft.com/office/drawing/2014/main" id="{E7CCCE64-0361-D93D-69AE-6934E71CEA04}"/>
              </a:ext>
            </a:extLst>
          </p:cNvPr>
          <p:cNvSpPr txBox="1"/>
          <p:nvPr/>
        </p:nvSpPr>
        <p:spPr>
          <a:xfrm>
            <a:off x="4082364" y="6026980"/>
            <a:ext cx="2057400" cy="738664"/>
          </a:xfrm>
          <a:prstGeom prst="rect">
            <a:avLst/>
          </a:prstGeom>
          <a:solidFill>
            <a:srgbClr val="E2DCD6"/>
          </a:solidFill>
          <a:effectLst>
            <a:softEdge rad="63500"/>
          </a:effectLst>
        </p:spPr>
        <p:txBody>
          <a:bodyPr wrap="square">
            <a:spAutoFit/>
          </a:bodyPr>
          <a:lstStyle/>
          <a:p>
            <a:pPr algn="ctr">
              <a:spcAft>
                <a:spcPts val="1200"/>
              </a:spcAft>
              <a:defRPr/>
            </a:pPr>
            <a:r>
              <a:rPr lang="en-US" sz="1400" b="1" dirty="0">
                <a:solidFill>
                  <a:prstClr val="black"/>
                </a:solidFill>
                <a:latin typeface="Calibri"/>
              </a:rPr>
              <a:t>The Projector holes are each imaging the star shape of the light source.</a:t>
            </a:r>
          </a:p>
        </p:txBody>
      </p:sp>
      <p:sp>
        <p:nvSpPr>
          <p:cNvPr id="6" name="TextBox 5">
            <a:extLst>
              <a:ext uri="{FF2B5EF4-FFF2-40B4-BE49-F238E27FC236}">
                <a16:creationId xmlns:a16="http://schemas.microsoft.com/office/drawing/2014/main" id="{94C41B43-28E6-05BE-8302-653ECCF33A57}"/>
              </a:ext>
            </a:extLst>
          </p:cNvPr>
          <p:cNvSpPr txBox="1"/>
          <p:nvPr/>
        </p:nvSpPr>
        <p:spPr>
          <a:xfrm>
            <a:off x="4572000" y="3047897"/>
            <a:ext cx="2184555" cy="523220"/>
          </a:xfrm>
          <a:prstGeom prst="rect">
            <a:avLst/>
          </a:prstGeom>
          <a:solidFill>
            <a:srgbClr val="E2DCD6"/>
          </a:solidFill>
          <a:effectLst>
            <a:softEdge rad="63500"/>
          </a:effectLst>
        </p:spPr>
        <p:txBody>
          <a:bodyPr wrap="square">
            <a:spAutoFit/>
          </a:bodyPr>
          <a:lstStyle/>
          <a:p>
            <a:pPr algn="ctr">
              <a:spcAft>
                <a:spcPts val="1200"/>
              </a:spcAft>
              <a:defRPr/>
            </a:pPr>
            <a:r>
              <a:rPr lang="en-US" sz="1400" b="1" dirty="0">
                <a:solidFill>
                  <a:prstClr val="black"/>
                </a:solidFill>
                <a:latin typeface="Calibri"/>
              </a:rPr>
              <a:t>The mask changes the shape of the light source.</a:t>
            </a:r>
          </a:p>
        </p:txBody>
      </p:sp>
      <p:cxnSp>
        <p:nvCxnSpPr>
          <p:cNvPr id="8" name="Straight Arrow Connector 7">
            <a:extLst>
              <a:ext uri="{FF2B5EF4-FFF2-40B4-BE49-F238E27FC236}">
                <a16:creationId xmlns:a16="http://schemas.microsoft.com/office/drawing/2014/main" id="{7AF48B83-B4FE-4981-1012-2F48F1CB0012}"/>
              </a:ext>
            </a:extLst>
          </p:cNvPr>
          <p:cNvCxnSpPr>
            <a:cxnSpLocks/>
          </p:cNvCxnSpPr>
          <p:nvPr/>
        </p:nvCxnSpPr>
        <p:spPr>
          <a:xfrm flipH="1" flipV="1">
            <a:off x="4648200" y="2016424"/>
            <a:ext cx="1219200" cy="1008146"/>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cxnSp>
        <p:nvCxnSpPr>
          <p:cNvPr id="11" name="Straight Arrow Connector 10">
            <a:extLst>
              <a:ext uri="{FF2B5EF4-FFF2-40B4-BE49-F238E27FC236}">
                <a16:creationId xmlns:a16="http://schemas.microsoft.com/office/drawing/2014/main" id="{0ECC550A-D6D0-EC17-141F-6852A4EF349C}"/>
              </a:ext>
            </a:extLst>
          </p:cNvPr>
          <p:cNvCxnSpPr>
            <a:cxnSpLocks/>
            <a:stCxn id="2" idx="3"/>
          </p:cNvCxnSpPr>
          <p:nvPr/>
        </p:nvCxnSpPr>
        <p:spPr>
          <a:xfrm flipV="1">
            <a:off x="6139764" y="6094891"/>
            <a:ext cx="339317" cy="301421"/>
          </a:xfrm>
          <a:prstGeom prst="straightConnector1">
            <a:avLst/>
          </a:prstGeom>
          <a:ln w="28575">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22" name="TextBox 21">
            <a:extLst>
              <a:ext uri="{FF2B5EF4-FFF2-40B4-BE49-F238E27FC236}">
                <a16:creationId xmlns:a16="http://schemas.microsoft.com/office/drawing/2014/main" id="{C2ECE06F-87ED-8E3E-8D6F-1450FDDD53F2}"/>
              </a:ext>
            </a:extLst>
          </p:cNvPr>
          <p:cNvSpPr txBox="1"/>
          <p:nvPr/>
        </p:nvSpPr>
        <p:spPr>
          <a:xfrm>
            <a:off x="7187631" y="5519148"/>
            <a:ext cx="1812524" cy="1015663"/>
          </a:xfrm>
          <a:prstGeom prst="rect">
            <a:avLst/>
          </a:prstGeom>
          <a:solidFill>
            <a:srgbClr val="C1F4FB"/>
          </a:solidFill>
          <a:effectLst>
            <a:softEdge rad="31750"/>
          </a:effectLst>
        </p:spPr>
        <p:txBody>
          <a:bodyPr wrap="square">
            <a:spAutoFit/>
          </a:bodyPr>
          <a:lstStyle/>
          <a:p>
            <a:pPr algn="just">
              <a:spcAft>
                <a:spcPts val="1200"/>
              </a:spcAft>
              <a:defRPr/>
            </a:pPr>
            <a:r>
              <a:rPr lang="en-US" sz="1200" b="1" dirty="0">
                <a:solidFill>
                  <a:prstClr val="black"/>
                </a:solidFill>
                <a:latin typeface="Calibri"/>
              </a:rPr>
              <a:t>NOTE:  If the Projector were held closer to the surface, we would still see the triangular, round, and square-shaped holes.</a:t>
            </a:r>
          </a:p>
        </p:txBody>
      </p:sp>
      <p:sp>
        <p:nvSpPr>
          <p:cNvPr id="26" name="TextBox 25">
            <a:extLst>
              <a:ext uri="{FF2B5EF4-FFF2-40B4-BE49-F238E27FC236}">
                <a16:creationId xmlns:a16="http://schemas.microsoft.com/office/drawing/2014/main" id="{E7F75B44-0F1A-05E1-D825-0C8F27952633}"/>
              </a:ext>
            </a:extLst>
          </p:cNvPr>
          <p:cNvSpPr txBox="1"/>
          <p:nvPr/>
        </p:nvSpPr>
        <p:spPr>
          <a:xfrm>
            <a:off x="380999" y="6165479"/>
            <a:ext cx="2609665" cy="461665"/>
          </a:xfrm>
          <a:prstGeom prst="rect">
            <a:avLst/>
          </a:prstGeom>
          <a:solidFill>
            <a:srgbClr val="C1F4FB"/>
          </a:solidFill>
          <a:effectLst>
            <a:softEdge rad="31750"/>
          </a:effectLst>
        </p:spPr>
        <p:txBody>
          <a:bodyPr wrap="square">
            <a:spAutoFit/>
          </a:bodyPr>
          <a:lstStyle/>
          <a:p>
            <a:pPr algn="ctr">
              <a:spcAft>
                <a:spcPts val="1200"/>
              </a:spcAft>
              <a:defRPr/>
            </a:pPr>
            <a:r>
              <a:rPr lang="en-US" sz="1200" b="1" dirty="0">
                <a:solidFill>
                  <a:prstClr val="black"/>
                </a:solidFill>
                <a:latin typeface="Calibri"/>
              </a:rPr>
              <a:t>NOTE: See Section 5, Appendix A for a neat demo using the F-shaped mask.</a:t>
            </a:r>
          </a:p>
        </p:txBody>
      </p:sp>
      <p:sp>
        <p:nvSpPr>
          <p:cNvPr id="27" name="TextBox 26">
            <a:extLst>
              <a:ext uri="{FF2B5EF4-FFF2-40B4-BE49-F238E27FC236}">
                <a16:creationId xmlns:a16="http://schemas.microsoft.com/office/drawing/2014/main" id="{C004170F-11EB-6823-BAF7-B78DA2B2DC80}"/>
              </a:ext>
            </a:extLst>
          </p:cNvPr>
          <p:cNvSpPr txBox="1"/>
          <p:nvPr/>
        </p:nvSpPr>
        <p:spPr>
          <a:xfrm>
            <a:off x="6673789" y="2513014"/>
            <a:ext cx="957450" cy="523220"/>
          </a:xfrm>
          <a:prstGeom prst="rect">
            <a:avLst/>
          </a:prstGeom>
          <a:solidFill>
            <a:srgbClr val="E2DCD6"/>
          </a:solidFill>
          <a:effectLst>
            <a:softEdge rad="63500"/>
          </a:effectLst>
        </p:spPr>
        <p:txBody>
          <a:bodyPr wrap="square">
            <a:spAutoFit/>
          </a:bodyPr>
          <a:lstStyle/>
          <a:p>
            <a:pPr algn="ctr">
              <a:spcAft>
                <a:spcPts val="1200"/>
              </a:spcAft>
              <a:defRPr/>
            </a:pPr>
            <a:r>
              <a:rPr lang="en-US" sz="1400" b="1" dirty="0">
                <a:solidFill>
                  <a:prstClr val="black"/>
                </a:solidFill>
                <a:latin typeface="Calibri"/>
              </a:rPr>
              <a:t>Projection surface</a:t>
            </a:r>
          </a:p>
        </p:txBody>
      </p:sp>
    </p:spTree>
    <p:extLst>
      <p:ext uri="{BB962C8B-B14F-4D97-AF65-F5344CB8AC3E}">
        <p14:creationId xmlns:p14="http://schemas.microsoft.com/office/powerpoint/2010/main" val="37047489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FFA8FDC6-8EAD-E5CB-7F93-29A125837287}"/>
              </a:ext>
            </a:extLst>
          </p:cNvPr>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flipH="1">
            <a:off x="6113619" y="1284354"/>
            <a:ext cx="2964667" cy="3659653"/>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069133FF-40F4-1BC4-D10C-5B6E780597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5340750" y="4296867"/>
            <a:ext cx="3733800" cy="2313871"/>
          </a:xfrm>
          <a:prstGeom prst="rect">
            <a:avLst/>
          </a:prstGeom>
          <a:ln w="28575">
            <a:solidFill>
              <a:schemeClr val="accent5">
                <a:lumMod val="60000"/>
                <a:lumOff val="40000"/>
              </a:schemeClr>
            </a:solidFill>
          </a:ln>
        </p:spPr>
      </p:pic>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2602" y="72196"/>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941221" y="136519"/>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5CFF8CE-1C97-3CDD-028F-10A36002476C}"/>
              </a:ext>
            </a:extLst>
          </p:cNvPr>
          <p:cNvSpPr>
            <a:spLocks noGrp="1"/>
          </p:cNvSpPr>
          <p:nvPr>
            <p:ph type="sldNum" sz="quarter" idx="12"/>
          </p:nvPr>
        </p:nvSpPr>
        <p:spPr>
          <a:xfrm>
            <a:off x="6874421" y="6529153"/>
            <a:ext cx="2133600" cy="365125"/>
          </a:xfrm>
        </p:spPr>
        <p:txBody>
          <a:bodyPr/>
          <a:lstStyle/>
          <a:p>
            <a:pPr>
              <a:defRPr/>
            </a:pPr>
            <a:fld id="{23E00BF6-6337-4BA4-A033-88BB584A9638}" type="slidenum">
              <a:rPr lang="en-US">
                <a:solidFill>
                  <a:prstClr val="black">
                    <a:tint val="75000"/>
                  </a:prstClr>
                </a:solidFill>
                <a:latin typeface="Calibri"/>
              </a:rPr>
              <a:pPr>
                <a:defRPr/>
              </a:pPr>
              <a:t>13</a:t>
            </a:fld>
            <a:endParaRPr lang="en-US" dirty="0">
              <a:solidFill>
                <a:prstClr val="black">
                  <a:tint val="75000"/>
                </a:prstClr>
              </a:solidFill>
              <a:latin typeface="Calibri"/>
            </a:endParaRPr>
          </a:p>
        </p:txBody>
      </p:sp>
      <p:sp>
        <p:nvSpPr>
          <p:cNvPr id="17" name="Title 1">
            <a:extLst>
              <a:ext uri="{FF2B5EF4-FFF2-40B4-BE49-F238E27FC236}">
                <a16:creationId xmlns:a16="http://schemas.microsoft.com/office/drawing/2014/main" id="{B0CF8168-35D9-81DA-6429-ECCDB38662C8}"/>
              </a:ext>
            </a:extLst>
          </p:cNvPr>
          <p:cNvSpPr txBox="1">
            <a:spLocks/>
          </p:cNvSpPr>
          <p:nvPr/>
        </p:nvSpPr>
        <p:spPr>
          <a:xfrm>
            <a:off x="1217487" y="-95429"/>
            <a:ext cx="642720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800" b="1" dirty="0">
                <a:solidFill>
                  <a:prstClr val="black"/>
                </a:solidFill>
                <a:latin typeface="Calibri"/>
                <a:ea typeface="+mn-ea"/>
                <a:cs typeface="+mn-cs"/>
              </a:rPr>
              <a:t>What is the difference between our Pinhole </a:t>
            </a:r>
            <a:r>
              <a:rPr lang="en-US" sz="2800" b="1" i="1" dirty="0">
                <a:solidFill>
                  <a:prstClr val="black"/>
                </a:solidFill>
                <a:latin typeface="Calibri"/>
                <a:ea typeface="+mn-ea"/>
                <a:cs typeface="+mn-cs"/>
              </a:rPr>
              <a:t>Projector</a:t>
            </a:r>
            <a:r>
              <a:rPr lang="en-US" sz="2800" b="1" dirty="0">
                <a:solidFill>
                  <a:prstClr val="black"/>
                </a:solidFill>
                <a:latin typeface="Calibri"/>
                <a:ea typeface="+mn-ea"/>
                <a:cs typeface="+mn-cs"/>
              </a:rPr>
              <a:t> and a Pinhole </a:t>
            </a:r>
            <a:r>
              <a:rPr lang="en-US" sz="2800" b="1" i="1" dirty="0">
                <a:solidFill>
                  <a:prstClr val="black"/>
                </a:solidFill>
                <a:latin typeface="Calibri"/>
                <a:ea typeface="+mn-ea"/>
                <a:cs typeface="+mn-cs"/>
              </a:rPr>
              <a:t>Camera</a:t>
            </a:r>
            <a:r>
              <a:rPr lang="en-US" sz="2800" b="1" dirty="0">
                <a:solidFill>
                  <a:prstClr val="black"/>
                </a:solidFill>
                <a:latin typeface="Calibri"/>
                <a:ea typeface="+mn-ea"/>
                <a:cs typeface="+mn-cs"/>
              </a:rPr>
              <a:t>?</a:t>
            </a:r>
          </a:p>
        </p:txBody>
      </p:sp>
      <p:grpSp>
        <p:nvGrpSpPr>
          <p:cNvPr id="24" name="Group 23">
            <a:extLst>
              <a:ext uri="{FF2B5EF4-FFF2-40B4-BE49-F238E27FC236}">
                <a16:creationId xmlns:a16="http://schemas.microsoft.com/office/drawing/2014/main" id="{DF7010F7-484D-A024-1D84-3C5E8E1C97A5}"/>
              </a:ext>
            </a:extLst>
          </p:cNvPr>
          <p:cNvGrpSpPr/>
          <p:nvPr/>
        </p:nvGrpSpPr>
        <p:grpSpPr>
          <a:xfrm>
            <a:off x="69450" y="1700126"/>
            <a:ext cx="4361638" cy="2763552"/>
            <a:chOff x="4452084" y="1504047"/>
            <a:chExt cx="4572000" cy="3017520"/>
          </a:xfrm>
        </p:grpSpPr>
        <p:pic>
          <p:nvPicPr>
            <p:cNvPr id="25" name="Picture 24">
              <a:extLst>
                <a:ext uri="{FF2B5EF4-FFF2-40B4-BE49-F238E27FC236}">
                  <a16:creationId xmlns:a16="http://schemas.microsoft.com/office/drawing/2014/main" id="{249D3FD6-49BD-200B-A560-C3254BCEA97C}"/>
                </a:ext>
              </a:extLst>
            </p:cNvPr>
            <p:cNvPicPr>
              <a:picLocks noChangeAspect="1"/>
            </p:cNvPicPr>
            <p:nvPr/>
          </p:nvPicPr>
          <p:blipFill>
            <a:blip r:embed="rId6"/>
            <a:stretch>
              <a:fillRect/>
            </a:stretch>
          </p:blipFill>
          <p:spPr>
            <a:xfrm flipH="1">
              <a:off x="4452084" y="1504047"/>
              <a:ext cx="4572000" cy="3017520"/>
            </a:xfrm>
            <a:prstGeom prst="rect">
              <a:avLst/>
            </a:prstGeom>
          </p:spPr>
        </p:pic>
        <p:sp>
          <p:nvSpPr>
            <p:cNvPr id="26" name="TextBox 25">
              <a:extLst>
                <a:ext uri="{FF2B5EF4-FFF2-40B4-BE49-F238E27FC236}">
                  <a16:creationId xmlns:a16="http://schemas.microsoft.com/office/drawing/2014/main" id="{90AEEF37-2636-3673-0E25-7B7E103929A8}"/>
                </a:ext>
              </a:extLst>
            </p:cNvPr>
            <p:cNvSpPr txBox="1"/>
            <p:nvPr/>
          </p:nvSpPr>
          <p:spPr>
            <a:xfrm flipH="1">
              <a:off x="6193450" y="4045078"/>
              <a:ext cx="1719378" cy="369667"/>
            </a:xfrm>
            <a:prstGeom prst="rect">
              <a:avLst/>
            </a:prstGeom>
            <a:solidFill>
              <a:schemeClr val="bg1"/>
            </a:solidFill>
          </p:spPr>
          <p:txBody>
            <a:bodyPr wrap="square" rtlCol="0" anchor="ctr">
              <a:spAutoFit/>
            </a:bodyPr>
            <a:lstStyle/>
            <a:p>
              <a:pPr algn="ctr">
                <a:defRPr/>
              </a:pPr>
              <a:endParaRPr lang="en-US" sz="1600" b="1" dirty="0">
                <a:solidFill>
                  <a:prstClr val="black"/>
                </a:solidFill>
                <a:latin typeface="Arial Nova Light" panose="020B0304020202020204" pitchFamily="34" charset="0"/>
              </a:endParaRPr>
            </a:p>
          </p:txBody>
        </p:sp>
        <p:sp>
          <p:nvSpPr>
            <p:cNvPr id="27" name="TextBox 26">
              <a:extLst>
                <a:ext uri="{FF2B5EF4-FFF2-40B4-BE49-F238E27FC236}">
                  <a16:creationId xmlns:a16="http://schemas.microsoft.com/office/drawing/2014/main" id="{AAD0B27E-C621-81A8-8820-DFC3DD791A8F}"/>
                </a:ext>
              </a:extLst>
            </p:cNvPr>
            <p:cNvSpPr txBox="1"/>
            <p:nvPr/>
          </p:nvSpPr>
          <p:spPr>
            <a:xfrm flipH="1">
              <a:off x="7683400" y="1645105"/>
              <a:ext cx="1275603" cy="705728"/>
            </a:xfrm>
            <a:prstGeom prst="rect">
              <a:avLst/>
            </a:prstGeom>
            <a:solidFill>
              <a:schemeClr val="bg1"/>
            </a:solidFill>
          </p:spPr>
          <p:txBody>
            <a:bodyPr wrap="square" rtlCol="0">
              <a:spAutoFit/>
            </a:bodyPr>
            <a:lstStyle/>
            <a:p>
              <a:pPr algn="ctr">
                <a:defRPr/>
              </a:pPr>
              <a:r>
                <a:rPr lang="en-US" sz="1200" b="1" dirty="0">
                  <a:solidFill>
                    <a:prstClr val="black"/>
                  </a:solidFill>
                  <a:latin typeface="Arial Nova Light" panose="020B0304020202020204" pitchFamily="34" charset="0"/>
                </a:rPr>
                <a:t>Darkened Projection</a:t>
              </a:r>
            </a:p>
            <a:p>
              <a:pPr algn="ctr">
                <a:defRPr/>
              </a:pPr>
              <a:r>
                <a:rPr lang="en-US" sz="1200" dirty="0">
                  <a:solidFill>
                    <a:prstClr val="black"/>
                  </a:solidFill>
                  <a:latin typeface="Arial Nova Light" panose="020B0304020202020204" pitchFamily="34" charset="0"/>
                </a:rPr>
                <a:t> </a:t>
              </a:r>
              <a:r>
                <a:rPr lang="en-US" sz="1200" b="1" dirty="0">
                  <a:solidFill>
                    <a:prstClr val="black"/>
                  </a:solidFill>
                  <a:latin typeface="Arial Nova Light" panose="020B0304020202020204" pitchFamily="34" charset="0"/>
                </a:rPr>
                <a:t>surface </a:t>
              </a:r>
            </a:p>
          </p:txBody>
        </p:sp>
        <p:sp>
          <p:nvSpPr>
            <p:cNvPr id="28" name="TextBox 27">
              <a:extLst>
                <a:ext uri="{FF2B5EF4-FFF2-40B4-BE49-F238E27FC236}">
                  <a16:creationId xmlns:a16="http://schemas.microsoft.com/office/drawing/2014/main" id="{D1948036-430B-79F5-7B29-493F28E6BCAA}"/>
                </a:ext>
              </a:extLst>
            </p:cNvPr>
            <p:cNvSpPr txBox="1"/>
            <p:nvPr/>
          </p:nvSpPr>
          <p:spPr>
            <a:xfrm flipH="1">
              <a:off x="7053139" y="2011411"/>
              <a:ext cx="889478" cy="520308"/>
            </a:xfrm>
            <a:prstGeom prst="rect">
              <a:avLst/>
            </a:prstGeom>
            <a:solidFill>
              <a:schemeClr val="bg1"/>
            </a:solidFill>
          </p:spPr>
          <p:txBody>
            <a:bodyPr wrap="square" rtlCol="0">
              <a:spAutoFit/>
            </a:bodyPr>
            <a:lstStyle/>
            <a:p>
              <a:pPr algn="ctr">
                <a:defRPr/>
              </a:pPr>
              <a:r>
                <a:rPr lang="en-US" sz="1200" b="1" dirty="0">
                  <a:solidFill>
                    <a:prstClr val="black"/>
                  </a:solidFill>
                  <a:latin typeface="Arial Nova Light" panose="020B0304020202020204" pitchFamily="34" charset="0"/>
                </a:rPr>
                <a:t>Pinhole camera</a:t>
              </a:r>
            </a:p>
          </p:txBody>
        </p:sp>
        <p:sp>
          <p:nvSpPr>
            <p:cNvPr id="29" name="TextBox 28">
              <a:extLst>
                <a:ext uri="{FF2B5EF4-FFF2-40B4-BE49-F238E27FC236}">
                  <a16:creationId xmlns:a16="http://schemas.microsoft.com/office/drawing/2014/main" id="{E636A66D-6B5F-1A88-FFF7-0CC9DF8AB233}"/>
                </a:ext>
              </a:extLst>
            </p:cNvPr>
            <p:cNvSpPr txBox="1"/>
            <p:nvPr/>
          </p:nvSpPr>
          <p:spPr>
            <a:xfrm>
              <a:off x="6493044" y="3722705"/>
              <a:ext cx="914400" cy="520308"/>
            </a:xfrm>
            <a:prstGeom prst="rect">
              <a:avLst/>
            </a:prstGeom>
            <a:solidFill>
              <a:schemeClr val="bg1"/>
            </a:solidFill>
          </p:spPr>
          <p:txBody>
            <a:bodyPr wrap="square" rtlCol="0">
              <a:spAutoFit/>
            </a:bodyPr>
            <a:lstStyle/>
            <a:p>
              <a:pPr algn="ctr">
                <a:defRPr/>
              </a:pPr>
              <a:r>
                <a:rPr lang="en-US" sz="1200" b="1" dirty="0">
                  <a:solidFill>
                    <a:prstClr val="black"/>
                  </a:solidFill>
                  <a:latin typeface="Arial Nova Light" panose="020B0304020202020204" pitchFamily="34" charset="0"/>
                </a:rPr>
                <a:t>Pin-sized pinhole</a:t>
              </a:r>
            </a:p>
          </p:txBody>
        </p:sp>
        <p:sp>
          <p:nvSpPr>
            <p:cNvPr id="30" name="TextBox 29">
              <a:extLst>
                <a:ext uri="{FF2B5EF4-FFF2-40B4-BE49-F238E27FC236}">
                  <a16:creationId xmlns:a16="http://schemas.microsoft.com/office/drawing/2014/main" id="{85663831-3297-F089-7C13-6570328EFA40}"/>
                </a:ext>
              </a:extLst>
            </p:cNvPr>
            <p:cNvSpPr txBox="1"/>
            <p:nvPr/>
          </p:nvSpPr>
          <p:spPr>
            <a:xfrm flipH="1">
              <a:off x="6409355" y="2892623"/>
              <a:ext cx="960120" cy="312185"/>
            </a:xfrm>
            <a:prstGeom prst="rect">
              <a:avLst/>
            </a:prstGeom>
            <a:solidFill>
              <a:schemeClr val="bg1"/>
            </a:solidFill>
          </p:spPr>
          <p:txBody>
            <a:bodyPr wrap="square" rtlCol="0">
              <a:spAutoFit/>
            </a:bodyPr>
            <a:lstStyle/>
            <a:p>
              <a:pPr algn="ctr">
                <a:defRPr/>
              </a:pPr>
              <a:r>
                <a:rPr lang="en-US" sz="1200" b="1" dirty="0">
                  <a:solidFill>
                    <a:prstClr val="black"/>
                  </a:solidFill>
                  <a:latin typeface="Arial Nova Light" panose="020B0304020202020204" pitchFamily="34" charset="0"/>
                </a:rPr>
                <a:t>Light rays</a:t>
              </a:r>
            </a:p>
          </p:txBody>
        </p:sp>
        <p:sp>
          <p:nvSpPr>
            <p:cNvPr id="31" name="TextBox 30">
              <a:extLst>
                <a:ext uri="{FF2B5EF4-FFF2-40B4-BE49-F238E27FC236}">
                  <a16:creationId xmlns:a16="http://schemas.microsoft.com/office/drawing/2014/main" id="{A52A65BF-C9DE-4CA0-1663-DE0A591C5C58}"/>
                </a:ext>
              </a:extLst>
            </p:cNvPr>
            <p:cNvSpPr txBox="1"/>
            <p:nvPr/>
          </p:nvSpPr>
          <p:spPr>
            <a:xfrm>
              <a:off x="5311317" y="3091033"/>
              <a:ext cx="274320" cy="369667"/>
            </a:xfrm>
            <a:prstGeom prst="rect">
              <a:avLst/>
            </a:prstGeom>
            <a:solidFill>
              <a:srgbClr val="00C057"/>
            </a:solidFill>
            <a:effectLst>
              <a:softEdge rad="31750"/>
            </a:effectLst>
          </p:spPr>
          <p:txBody>
            <a:bodyPr wrap="square" rtlCol="0">
              <a:spAutoFit/>
            </a:bodyPr>
            <a:lstStyle/>
            <a:p>
              <a:pPr algn="ctr">
                <a:defRPr/>
              </a:pPr>
              <a:r>
                <a:rPr lang="en-US" sz="1600" b="1" dirty="0">
                  <a:solidFill>
                    <a:prstClr val="black"/>
                  </a:solidFill>
                  <a:latin typeface="Arial Nova Light" panose="020B0304020202020204" pitchFamily="34" charset="0"/>
                </a:rPr>
                <a:t>P</a:t>
              </a:r>
            </a:p>
          </p:txBody>
        </p:sp>
      </p:grpSp>
      <p:sp>
        <p:nvSpPr>
          <p:cNvPr id="14" name="Rectangle 13">
            <a:extLst>
              <a:ext uri="{FF2B5EF4-FFF2-40B4-BE49-F238E27FC236}">
                <a16:creationId xmlns:a16="http://schemas.microsoft.com/office/drawing/2014/main" id="{DC813194-96D5-E115-0B4D-411FFEF50DEA}"/>
              </a:ext>
            </a:extLst>
          </p:cNvPr>
          <p:cNvSpPr/>
          <p:nvPr/>
        </p:nvSpPr>
        <p:spPr>
          <a:xfrm flipH="1">
            <a:off x="6548588" y="5854261"/>
            <a:ext cx="1635050" cy="738664"/>
          </a:xfrm>
          <a:prstGeom prst="rect">
            <a:avLst/>
          </a:prstGeom>
          <a:solidFill>
            <a:schemeClr val="accent5">
              <a:lumMod val="20000"/>
              <a:lumOff val="80000"/>
            </a:schemeClr>
          </a:solidFill>
        </p:spPr>
        <p:txBody>
          <a:bodyPr wrap="square">
            <a:spAutoFit/>
          </a:bodyPr>
          <a:lstStyle/>
          <a:p>
            <a:pPr algn="ctr">
              <a:defRPr/>
            </a:pPr>
            <a:r>
              <a:rPr lang="en-US" sz="1400" b="1" dirty="0">
                <a:solidFill>
                  <a:prstClr val="black"/>
                </a:solidFill>
                <a:latin typeface="Calibri"/>
              </a:rPr>
              <a:t>3-Hole PUNCH Pinhole Projector with ~ 5mm holes</a:t>
            </a:r>
          </a:p>
        </p:txBody>
      </p:sp>
      <p:cxnSp>
        <p:nvCxnSpPr>
          <p:cNvPr id="16" name="Straight Arrow Connector 15">
            <a:extLst>
              <a:ext uri="{FF2B5EF4-FFF2-40B4-BE49-F238E27FC236}">
                <a16:creationId xmlns:a16="http://schemas.microsoft.com/office/drawing/2014/main" id="{D81D1729-3C5C-158A-05A7-9DC9C90C30A3}"/>
              </a:ext>
            </a:extLst>
          </p:cNvPr>
          <p:cNvCxnSpPr>
            <a:cxnSpLocks/>
          </p:cNvCxnSpPr>
          <p:nvPr/>
        </p:nvCxnSpPr>
        <p:spPr>
          <a:xfrm>
            <a:off x="5029200" y="3886200"/>
            <a:ext cx="3401674" cy="1705784"/>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2A07B256-7032-0446-3B61-F4B18962FEFD}"/>
              </a:ext>
            </a:extLst>
          </p:cNvPr>
          <p:cNvCxnSpPr>
            <a:cxnSpLocks/>
            <a:stCxn id="14" idx="0"/>
          </p:cNvCxnSpPr>
          <p:nvPr/>
        </p:nvCxnSpPr>
        <p:spPr>
          <a:xfrm flipH="1" flipV="1">
            <a:off x="7047020" y="4856780"/>
            <a:ext cx="319093" cy="997481"/>
          </a:xfrm>
          <a:prstGeom prst="straightConnector1">
            <a:avLst/>
          </a:prstGeom>
          <a:ln w="19050">
            <a:solidFill>
              <a:srgbClr val="FF0000"/>
            </a:solidFill>
            <a:tailEnd type="triangle"/>
          </a:ln>
        </p:spPr>
        <p:style>
          <a:lnRef idx="1">
            <a:schemeClr val="accent6"/>
          </a:lnRef>
          <a:fillRef idx="0">
            <a:schemeClr val="accent6"/>
          </a:fillRef>
          <a:effectRef idx="0">
            <a:schemeClr val="accent6"/>
          </a:effectRef>
          <a:fontRef idx="minor">
            <a:schemeClr val="tx1"/>
          </a:fontRef>
        </p:style>
      </p:cxnSp>
      <p:sp>
        <p:nvSpPr>
          <p:cNvPr id="48" name="TextBox 47">
            <a:extLst>
              <a:ext uri="{FF2B5EF4-FFF2-40B4-BE49-F238E27FC236}">
                <a16:creationId xmlns:a16="http://schemas.microsoft.com/office/drawing/2014/main" id="{9E6346F2-CC03-9864-E887-F1DE54640973}"/>
              </a:ext>
            </a:extLst>
          </p:cNvPr>
          <p:cNvSpPr txBox="1"/>
          <p:nvPr/>
        </p:nvSpPr>
        <p:spPr>
          <a:xfrm>
            <a:off x="109739" y="5664055"/>
            <a:ext cx="5102686" cy="830997"/>
          </a:xfrm>
          <a:prstGeom prst="rect">
            <a:avLst/>
          </a:prstGeom>
          <a:solidFill>
            <a:schemeClr val="bg1"/>
          </a:solidFill>
        </p:spPr>
        <p:txBody>
          <a:bodyPr wrap="square">
            <a:spAutoFit/>
          </a:bodyPr>
          <a:lstStyle/>
          <a:p>
            <a:pPr algn="just">
              <a:defRPr/>
            </a:pPr>
            <a:r>
              <a:rPr lang="en-US" sz="1600" b="1" dirty="0"/>
              <a:t>Section 5: Appendix D </a:t>
            </a:r>
            <a:r>
              <a:rPr lang="en-US" sz="1600" dirty="0">
                <a:solidFill>
                  <a:prstClr val="black"/>
                </a:solidFill>
                <a:latin typeface="Calibri"/>
              </a:rPr>
              <a:t>provides details about our design trade-offs and why our pinhole </a:t>
            </a:r>
            <a:r>
              <a:rPr lang="en-US" sz="1600" i="1" dirty="0">
                <a:solidFill>
                  <a:prstClr val="black"/>
                </a:solidFill>
                <a:latin typeface="Calibri"/>
              </a:rPr>
              <a:t>projector</a:t>
            </a:r>
            <a:r>
              <a:rPr lang="en-US" sz="1600" dirty="0">
                <a:solidFill>
                  <a:prstClr val="black"/>
                </a:solidFill>
                <a:latin typeface="Calibri"/>
              </a:rPr>
              <a:t> has larger holes than pinhole </a:t>
            </a:r>
            <a:r>
              <a:rPr lang="en-US" sz="1600" i="1" dirty="0">
                <a:solidFill>
                  <a:prstClr val="black"/>
                </a:solidFill>
                <a:latin typeface="Calibri"/>
              </a:rPr>
              <a:t>cameras</a:t>
            </a:r>
            <a:r>
              <a:rPr lang="en-US" sz="1600" dirty="0">
                <a:solidFill>
                  <a:prstClr val="black"/>
                </a:solidFill>
                <a:latin typeface="Calibri"/>
              </a:rPr>
              <a:t> which have pin-sized holes.</a:t>
            </a:r>
          </a:p>
        </p:txBody>
      </p:sp>
      <p:sp>
        <p:nvSpPr>
          <p:cNvPr id="36" name="TextBox 35">
            <a:extLst>
              <a:ext uri="{FF2B5EF4-FFF2-40B4-BE49-F238E27FC236}">
                <a16:creationId xmlns:a16="http://schemas.microsoft.com/office/drawing/2014/main" id="{3E2A1B6B-1ACA-EFCA-FD4D-2293E8FEC319}"/>
              </a:ext>
            </a:extLst>
          </p:cNvPr>
          <p:cNvSpPr txBox="1"/>
          <p:nvPr/>
        </p:nvSpPr>
        <p:spPr>
          <a:xfrm>
            <a:off x="6143722" y="1712925"/>
            <a:ext cx="1172629" cy="646331"/>
          </a:xfrm>
          <a:prstGeom prst="rect">
            <a:avLst/>
          </a:prstGeom>
          <a:solidFill>
            <a:srgbClr val="E4C0AA"/>
          </a:solidFill>
        </p:spPr>
        <p:txBody>
          <a:bodyPr wrap="square" rtlCol="0">
            <a:spAutoFit/>
          </a:bodyPr>
          <a:lstStyle/>
          <a:p>
            <a:pPr algn="ctr">
              <a:defRPr/>
            </a:pPr>
            <a:r>
              <a:rPr lang="en-US" sz="1200" b="1" dirty="0">
                <a:solidFill>
                  <a:prstClr val="black"/>
                </a:solidFill>
                <a:latin typeface="Arial Nova Light" panose="020B0304020202020204" pitchFamily="34" charset="0"/>
              </a:rPr>
              <a:t>Projection surface in broad daylight</a:t>
            </a:r>
          </a:p>
        </p:txBody>
      </p:sp>
      <p:sp>
        <p:nvSpPr>
          <p:cNvPr id="39" name="Oval 38">
            <a:extLst>
              <a:ext uri="{FF2B5EF4-FFF2-40B4-BE49-F238E27FC236}">
                <a16:creationId xmlns:a16="http://schemas.microsoft.com/office/drawing/2014/main" id="{A0EBDB69-3454-E1C0-EBF4-20C3622909C4}"/>
              </a:ext>
            </a:extLst>
          </p:cNvPr>
          <p:cNvSpPr/>
          <p:nvPr/>
        </p:nvSpPr>
        <p:spPr>
          <a:xfrm>
            <a:off x="7997361" y="2601580"/>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0" name="TextBox 39">
            <a:extLst>
              <a:ext uri="{FF2B5EF4-FFF2-40B4-BE49-F238E27FC236}">
                <a16:creationId xmlns:a16="http://schemas.microsoft.com/office/drawing/2014/main" id="{1ED4F9F0-4CF4-27CA-EA62-6C033FF4D83B}"/>
              </a:ext>
            </a:extLst>
          </p:cNvPr>
          <p:cNvSpPr txBox="1"/>
          <p:nvPr/>
        </p:nvSpPr>
        <p:spPr>
          <a:xfrm>
            <a:off x="7428630" y="1692806"/>
            <a:ext cx="1645920" cy="461665"/>
          </a:xfrm>
          <a:prstGeom prst="rect">
            <a:avLst/>
          </a:prstGeom>
          <a:solidFill>
            <a:srgbClr val="E4C0AA"/>
          </a:solidFill>
        </p:spPr>
        <p:txBody>
          <a:bodyPr wrap="square" rtlCol="0">
            <a:spAutoFit/>
          </a:bodyPr>
          <a:lstStyle/>
          <a:p>
            <a:pPr algn="ctr">
              <a:defRPr/>
            </a:pPr>
            <a:r>
              <a:rPr lang="en-US" sz="1200" b="1" dirty="0">
                <a:solidFill>
                  <a:prstClr val="black"/>
                </a:solidFill>
                <a:latin typeface="Arial Nova Light" panose="020B0304020202020204" pitchFamily="34" charset="0"/>
              </a:rPr>
              <a:t>Image of round Sun through square  hole</a:t>
            </a:r>
          </a:p>
        </p:txBody>
      </p:sp>
      <p:cxnSp>
        <p:nvCxnSpPr>
          <p:cNvPr id="41" name="Straight Arrow Connector 40">
            <a:extLst>
              <a:ext uri="{FF2B5EF4-FFF2-40B4-BE49-F238E27FC236}">
                <a16:creationId xmlns:a16="http://schemas.microsoft.com/office/drawing/2014/main" id="{5D64F047-09F1-81E1-4BE7-FA423C404A95}"/>
              </a:ext>
            </a:extLst>
          </p:cNvPr>
          <p:cNvCxnSpPr>
            <a:cxnSpLocks/>
            <a:stCxn id="40" idx="2"/>
            <a:endCxn id="39" idx="0"/>
          </p:cNvCxnSpPr>
          <p:nvPr/>
        </p:nvCxnSpPr>
        <p:spPr>
          <a:xfrm flipH="1">
            <a:off x="8149761" y="2154471"/>
            <a:ext cx="101829" cy="447109"/>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D504D05-81B4-5E79-BA7D-3707B8941E11}"/>
              </a:ext>
            </a:extLst>
          </p:cNvPr>
          <p:cNvCxnSpPr>
            <a:cxnSpLocks/>
          </p:cNvCxnSpPr>
          <p:nvPr/>
        </p:nvCxnSpPr>
        <p:spPr>
          <a:xfrm flipH="1" flipV="1">
            <a:off x="8419342" y="2687257"/>
            <a:ext cx="179685" cy="29134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FFF780EF-D59C-1EC9-D867-895F31CBBAE6}"/>
              </a:ext>
            </a:extLst>
          </p:cNvPr>
          <p:cNvCxnSpPr>
            <a:cxnSpLocks/>
          </p:cNvCxnSpPr>
          <p:nvPr/>
        </p:nvCxnSpPr>
        <p:spPr>
          <a:xfrm flipH="1" flipV="1">
            <a:off x="7413306" y="2806261"/>
            <a:ext cx="1044894" cy="284878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64BEBA0-D509-7986-4E0F-2BD45F3A0114}"/>
              </a:ext>
            </a:extLst>
          </p:cNvPr>
          <p:cNvSpPr txBox="1"/>
          <p:nvPr/>
        </p:nvSpPr>
        <p:spPr>
          <a:xfrm>
            <a:off x="844129" y="1395387"/>
            <a:ext cx="4016959" cy="369332"/>
          </a:xfrm>
          <a:prstGeom prst="rect">
            <a:avLst/>
          </a:prstGeom>
          <a:noFill/>
        </p:spPr>
        <p:txBody>
          <a:bodyPr wrap="square">
            <a:spAutoFit/>
          </a:bodyPr>
          <a:lstStyle/>
          <a:p>
            <a:pPr algn="ctr">
              <a:spcAft>
                <a:spcPts val="1200"/>
              </a:spcAft>
              <a:defRPr/>
            </a:pPr>
            <a:r>
              <a:rPr lang="en-US" b="1" dirty="0">
                <a:solidFill>
                  <a:prstClr val="black"/>
                </a:solidFill>
                <a:latin typeface="Calibri"/>
              </a:rPr>
              <a:t>Set-up for a Pinhole Viewer or </a:t>
            </a:r>
            <a:r>
              <a:rPr lang="en-US" b="1" i="1" dirty="0">
                <a:solidFill>
                  <a:prstClr val="black"/>
                </a:solidFill>
                <a:latin typeface="Calibri"/>
              </a:rPr>
              <a:t>Camera</a:t>
            </a:r>
            <a:endParaRPr lang="en-US" b="1" i="1" dirty="0"/>
          </a:p>
        </p:txBody>
      </p:sp>
      <p:sp>
        <p:nvSpPr>
          <p:cNvPr id="47" name="TextBox 46">
            <a:extLst>
              <a:ext uri="{FF2B5EF4-FFF2-40B4-BE49-F238E27FC236}">
                <a16:creationId xmlns:a16="http://schemas.microsoft.com/office/drawing/2014/main" id="{94BAC71D-FA49-AABC-8C6B-773FCCB1D180}"/>
              </a:ext>
            </a:extLst>
          </p:cNvPr>
          <p:cNvSpPr txBox="1"/>
          <p:nvPr/>
        </p:nvSpPr>
        <p:spPr>
          <a:xfrm>
            <a:off x="5894726" y="1393855"/>
            <a:ext cx="3401674" cy="369332"/>
          </a:xfrm>
          <a:prstGeom prst="rect">
            <a:avLst/>
          </a:prstGeom>
          <a:noFill/>
        </p:spPr>
        <p:txBody>
          <a:bodyPr wrap="square">
            <a:spAutoFit/>
          </a:bodyPr>
          <a:lstStyle/>
          <a:p>
            <a:pPr algn="ctr">
              <a:spcAft>
                <a:spcPts val="1200"/>
              </a:spcAft>
              <a:defRPr/>
            </a:pPr>
            <a:r>
              <a:rPr lang="en-US" b="1" dirty="0">
                <a:solidFill>
                  <a:prstClr val="black"/>
                </a:solidFill>
                <a:latin typeface="Calibri"/>
              </a:rPr>
              <a:t>Set-up for a Pinhole </a:t>
            </a:r>
            <a:r>
              <a:rPr lang="en-US" b="1" i="1" dirty="0">
                <a:solidFill>
                  <a:prstClr val="black"/>
                </a:solidFill>
                <a:latin typeface="Calibri"/>
              </a:rPr>
              <a:t>Projector</a:t>
            </a:r>
            <a:endParaRPr lang="en-US" b="1" i="1" dirty="0"/>
          </a:p>
        </p:txBody>
      </p:sp>
      <p:sp>
        <p:nvSpPr>
          <p:cNvPr id="49" name="TextBox 48">
            <a:extLst>
              <a:ext uri="{FF2B5EF4-FFF2-40B4-BE49-F238E27FC236}">
                <a16:creationId xmlns:a16="http://schemas.microsoft.com/office/drawing/2014/main" id="{16233B01-D59E-19F0-20BC-593D8B5AEE94}"/>
              </a:ext>
            </a:extLst>
          </p:cNvPr>
          <p:cNvSpPr txBox="1"/>
          <p:nvPr/>
        </p:nvSpPr>
        <p:spPr>
          <a:xfrm>
            <a:off x="68595" y="4127003"/>
            <a:ext cx="4571684" cy="430887"/>
          </a:xfrm>
          <a:prstGeom prst="rect">
            <a:avLst/>
          </a:prstGeom>
          <a:solidFill>
            <a:schemeClr val="bg1"/>
          </a:solidFill>
        </p:spPr>
        <p:txBody>
          <a:bodyPr wrap="square">
            <a:spAutoFit/>
          </a:bodyPr>
          <a:lstStyle/>
          <a:p>
            <a:pPr defTabSz="457200">
              <a:defRPr/>
            </a:pPr>
            <a:r>
              <a:rPr lang="en-US" sz="1100" dirty="0">
                <a:solidFill>
                  <a:prstClr val="black"/>
                </a:solidFill>
                <a:latin typeface="Arial Narrow" panose="020B0606020202030204" pitchFamily="34" charset="0"/>
              </a:rPr>
              <a:t>Adapted from Figure 3 </a:t>
            </a:r>
          </a:p>
          <a:p>
            <a:pPr defTabSz="457200">
              <a:defRPr/>
            </a:pPr>
            <a:r>
              <a:rPr lang="en-US" sz="1100" dirty="0">
                <a:solidFill>
                  <a:prstClr val="black"/>
                </a:solidFill>
                <a:latin typeface="Arial Narrow" panose="020B0606020202030204" pitchFamily="34" charset="0"/>
              </a:rPr>
              <a:t>https://www.scratchapixel.com/lessons/3d-basic-rendering/3d-viewing-pinhole-camera</a:t>
            </a:r>
          </a:p>
        </p:txBody>
      </p:sp>
      <p:grpSp>
        <p:nvGrpSpPr>
          <p:cNvPr id="18" name="Group 17">
            <a:extLst>
              <a:ext uri="{FF2B5EF4-FFF2-40B4-BE49-F238E27FC236}">
                <a16:creationId xmlns:a16="http://schemas.microsoft.com/office/drawing/2014/main" id="{30E83E70-03D8-B870-5254-B4E263FE6B44}"/>
              </a:ext>
            </a:extLst>
          </p:cNvPr>
          <p:cNvGrpSpPr/>
          <p:nvPr/>
        </p:nvGrpSpPr>
        <p:grpSpPr>
          <a:xfrm>
            <a:off x="4477549" y="3568263"/>
            <a:ext cx="1183528" cy="997767"/>
            <a:chOff x="1086843" y="1277567"/>
            <a:chExt cx="931969" cy="822960"/>
          </a:xfrm>
        </p:grpSpPr>
        <p:sp>
          <p:nvSpPr>
            <p:cNvPr id="19" name="Oval 18">
              <a:extLst>
                <a:ext uri="{FF2B5EF4-FFF2-40B4-BE49-F238E27FC236}">
                  <a16:creationId xmlns:a16="http://schemas.microsoft.com/office/drawing/2014/main" id="{10966454-ABCC-117A-1569-F0184EDC3060}"/>
                </a:ext>
              </a:extLst>
            </p:cNvPr>
            <p:cNvSpPr>
              <a:spLocks noChangeAspect="1"/>
            </p:cNvSpPr>
            <p:nvPr/>
          </p:nvSpPr>
          <p:spPr>
            <a:xfrm flipH="1">
              <a:off x="1133548" y="127756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0" name="TextBox 19">
              <a:extLst>
                <a:ext uri="{FF2B5EF4-FFF2-40B4-BE49-F238E27FC236}">
                  <a16:creationId xmlns:a16="http://schemas.microsoft.com/office/drawing/2014/main" id="{94E67F53-F04A-6793-B0FA-3C022C3AA50A}"/>
                </a:ext>
              </a:extLst>
            </p:cNvPr>
            <p:cNvSpPr txBox="1"/>
            <p:nvPr/>
          </p:nvSpPr>
          <p:spPr>
            <a:xfrm flipH="1">
              <a:off x="1086843" y="1395980"/>
              <a:ext cx="931969" cy="634636"/>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Sunlight comes from this direction and passes thru the 3 holes</a:t>
              </a:r>
            </a:p>
          </p:txBody>
        </p:sp>
      </p:grpSp>
      <p:sp>
        <p:nvSpPr>
          <p:cNvPr id="15" name="Rectangle: Rounded Corners 14">
            <a:extLst>
              <a:ext uri="{FF2B5EF4-FFF2-40B4-BE49-F238E27FC236}">
                <a16:creationId xmlns:a16="http://schemas.microsoft.com/office/drawing/2014/main" id="{4E60DCF7-F6C8-A3F2-62FA-644FDF206F57}"/>
              </a:ext>
            </a:extLst>
          </p:cNvPr>
          <p:cNvSpPr/>
          <p:nvPr/>
        </p:nvSpPr>
        <p:spPr>
          <a:xfrm rot="20729038">
            <a:off x="5948193" y="5953335"/>
            <a:ext cx="293926" cy="8754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D39D1CB5-0D17-1530-8D33-7A135AFB4B84}"/>
              </a:ext>
            </a:extLst>
          </p:cNvPr>
          <p:cNvSpPr txBox="1"/>
          <p:nvPr/>
        </p:nvSpPr>
        <p:spPr>
          <a:xfrm>
            <a:off x="106183" y="4761543"/>
            <a:ext cx="5106242" cy="830997"/>
          </a:xfrm>
          <a:prstGeom prst="rect">
            <a:avLst/>
          </a:prstGeom>
          <a:solidFill>
            <a:schemeClr val="bg1"/>
          </a:solidFill>
        </p:spPr>
        <p:txBody>
          <a:bodyPr wrap="square">
            <a:spAutoFit/>
          </a:bodyPr>
          <a:lstStyle/>
          <a:p>
            <a:pPr algn="just">
              <a:defRPr/>
            </a:pPr>
            <a:r>
              <a:rPr lang="en-US" sz="1600" dirty="0"/>
              <a:t>Important differences are the size of the hole and whether the projection surface must be in the dark rather than working in broad daylight.  See Table on the next slide.</a:t>
            </a:r>
            <a:endParaRPr lang="en-US" sz="1600" dirty="0">
              <a:solidFill>
                <a:prstClr val="black"/>
              </a:solidFill>
              <a:latin typeface="Calibri"/>
            </a:endParaRPr>
          </a:p>
        </p:txBody>
      </p:sp>
    </p:spTree>
    <p:extLst>
      <p:ext uri="{BB962C8B-B14F-4D97-AF65-F5344CB8AC3E}">
        <p14:creationId xmlns:p14="http://schemas.microsoft.com/office/powerpoint/2010/main" val="1708800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54208" y="72196"/>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941221" y="136519"/>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5CFF8CE-1C97-3CDD-028F-10A36002476C}"/>
              </a:ext>
            </a:extLst>
          </p:cNvPr>
          <p:cNvSpPr>
            <a:spLocks noGrp="1"/>
          </p:cNvSpPr>
          <p:nvPr>
            <p:ph type="sldNum" sz="quarter" idx="12"/>
          </p:nvPr>
        </p:nvSpPr>
        <p:spPr>
          <a:xfrm>
            <a:off x="6874421" y="6529153"/>
            <a:ext cx="2133600" cy="365125"/>
          </a:xfrm>
        </p:spPr>
        <p:txBody>
          <a:bodyPr/>
          <a:lstStyle/>
          <a:p>
            <a:pPr>
              <a:defRPr/>
            </a:pPr>
            <a:fld id="{23E00BF6-6337-4BA4-A033-88BB584A9638}" type="slidenum">
              <a:rPr lang="en-US">
                <a:solidFill>
                  <a:prstClr val="black">
                    <a:tint val="75000"/>
                  </a:prstClr>
                </a:solidFill>
              </a:rPr>
              <a:pPr>
                <a:defRPr/>
              </a:pPr>
              <a:t>14</a:t>
            </a:fld>
            <a:endParaRPr lang="en-US" dirty="0">
              <a:solidFill>
                <a:prstClr val="black">
                  <a:tint val="75000"/>
                </a:prstClr>
              </a:solidFill>
            </a:endParaRPr>
          </a:p>
        </p:txBody>
      </p:sp>
      <p:sp>
        <p:nvSpPr>
          <p:cNvPr id="17" name="Title 1">
            <a:extLst>
              <a:ext uri="{FF2B5EF4-FFF2-40B4-BE49-F238E27FC236}">
                <a16:creationId xmlns:a16="http://schemas.microsoft.com/office/drawing/2014/main" id="{B0CF8168-35D9-81DA-6429-ECCDB38662C8}"/>
              </a:ext>
            </a:extLst>
          </p:cNvPr>
          <p:cNvSpPr txBox="1">
            <a:spLocks/>
          </p:cNvSpPr>
          <p:nvPr/>
        </p:nvSpPr>
        <p:spPr>
          <a:xfrm>
            <a:off x="1445606" y="-156012"/>
            <a:ext cx="6381002"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defRPr/>
            </a:pPr>
            <a:r>
              <a:rPr lang="en-US" sz="2800" b="1" dirty="0">
                <a:solidFill>
                  <a:prstClr val="black"/>
                </a:solidFill>
                <a:latin typeface="+mn-lt"/>
                <a:ea typeface="+mn-ea"/>
                <a:cs typeface="+mn-cs"/>
              </a:rPr>
              <a:t>What is the difference between our Pinhole </a:t>
            </a:r>
            <a:r>
              <a:rPr lang="en-US" sz="2800" b="1" i="1" dirty="0">
                <a:solidFill>
                  <a:prstClr val="black"/>
                </a:solidFill>
                <a:latin typeface="+mn-lt"/>
                <a:ea typeface="+mn-ea"/>
                <a:cs typeface="+mn-cs"/>
              </a:rPr>
              <a:t>Projector</a:t>
            </a:r>
            <a:r>
              <a:rPr lang="en-US" sz="2800" b="1" dirty="0">
                <a:solidFill>
                  <a:prstClr val="black"/>
                </a:solidFill>
                <a:latin typeface="+mn-lt"/>
                <a:ea typeface="+mn-ea"/>
                <a:cs typeface="+mn-cs"/>
              </a:rPr>
              <a:t> and a Pinhole </a:t>
            </a:r>
            <a:r>
              <a:rPr lang="en-US" sz="2800" b="1" i="1" dirty="0">
                <a:solidFill>
                  <a:prstClr val="black"/>
                </a:solidFill>
                <a:latin typeface="+mn-lt"/>
                <a:ea typeface="+mn-ea"/>
                <a:cs typeface="+mn-cs"/>
              </a:rPr>
              <a:t>Camera</a:t>
            </a:r>
            <a:r>
              <a:rPr lang="en-US" sz="2800" b="1" dirty="0">
                <a:solidFill>
                  <a:prstClr val="black"/>
                </a:solidFill>
                <a:latin typeface="+mn-lt"/>
                <a:ea typeface="+mn-ea"/>
                <a:cs typeface="+mn-cs"/>
              </a:rPr>
              <a:t>?</a:t>
            </a:r>
          </a:p>
        </p:txBody>
      </p:sp>
      <p:graphicFrame>
        <p:nvGraphicFramePr>
          <p:cNvPr id="11" name="Table 3">
            <a:extLst>
              <a:ext uri="{FF2B5EF4-FFF2-40B4-BE49-F238E27FC236}">
                <a16:creationId xmlns:a16="http://schemas.microsoft.com/office/drawing/2014/main" id="{5207D699-509E-EF6A-7D20-BE85F259CC53}"/>
              </a:ext>
            </a:extLst>
          </p:cNvPr>
          <p:cNvGraphicFramePr>
            <a:graphicFrameLocks noGrp="1"/>
          </p:cNvGraphicFramePr>
          <p:nvPr>
            <p:extLst>
              <p:ext uri="{D42A27DB-BD31-4B8C-83A1-F6EECF244321}">
                <p14:modId xmlns:p14="http://schemas.microsoft.com/office/powerpoint/2010/main" val="3126732013"/>
              </p:ext>
            </p:extLst>
          </p:nvPr>
        </p:nvGraphicFramePr>
        <p:xfrm>
          <a:off x="1477897" y="1524000"/>
          <a:ext cx="6904103" cy="3454400"/>
        </p:xfrm>
        <a:graphic>
          <a:graphicData uri="http://schemas.openxmlformats.org/drawingml/2006/table">
            <a:tbl>
              <a:tblPr firstRow="1" bandRow="1">
                <a:tableStyleId>{F5AB1C69-6EDB-4FF4-983F-18BD219EF322}</a:tableStyleId>
              </a:tblPr>
              <a:tblGrid>
                <a:gridCol w="1457684">
                  <a:extLst>
                    <a:ext uri="{9D8B030D-6E8A-4147-A177-3AD203B41FA5}">
                      <a16:colId xmlns:a16="http://schemas.microsoft.com/office/drawing/2014/main" val="1884701902"/>
                    </a:ext>
                  </a:extLst>
                </a:gridCol>
                <a:gridCol w="2877273">
                  <a:extLst>
                    <a:ext uri="{9D8B030D-6E8A-4147-A177-3AD203B41FA5}">
                      <a16:colId xmlns:a16="http://schemas.microsoft.com/office/drawing/2014/main" val="3403857060"/>
                    </a:ext>
                  </a:extLst>
                </a:gridCol>
                <a:gridCol w="2569146">
                  <a:extLst>
                    <a:ext uri="{9D8B030D-6E8A-4147-A177-3AD203B41FA5}">
                      <a16:colId xmlns:a16="http://schemas.microsoft.com/office/drawing/2014/main" val="1312738419"/>
                    </a:ext>
                  </a:extLst>
                </a:gridCol>
              </a:tblGrid>
              <a:tr h="370840">
                <a:tc>
                  <a:txBody>
                    <a:bodyPr/>
                    <a:lstStyle/>
                    <a:p>
                      <a:endParaRPr lang="en-US" sz="1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Pinhole </a:t>
                      </a:r>
                      <a:r>
                        <a:rPr lang="en-US" sz="1800" b="1" i="1" dirty="0">
                          <a:solidFill>
                            <a:schemeClr val="tx1"/>
                          </a:solidFill>
                        </a:rPr>
                        <a:t>Camera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800" b="1" dirty="0">
                          <a:solidFill>
                            <a:schemeClr val="tx1"/>
                          </a:solidFill>
                        </a:rPr>
                        <a:t>Pinhole </a:t>
                      </a:r>
                      <a:r>
                        <a:rPr lang="en-US" sz="1800" b="1" i="1" dirty="0">
                          <a:solidFill>
                            <a:schemeClr val="tx1"/>
                          </a:solidFill>
                        </a:rPr>
                        <a:t>Projector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8699596"/>
                  </a:ext>
                </a:extLst>
              </a:tr>
              <a:tr h="370840">
                <a:tc>
                  <a:txBody>
                    <a:bodyPr/>
                    <a:lstStyle/>
                    <a:p>
                      <a:pPr algn="ctr"/>
                      <a:r>
                        <a:rPr lang="en-US" sz="1800" b="1" dirty="0"/>
                        <a:t>Size of Hole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Pin-sized hole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Larger holes (~5 mm)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56696396"/>
                  </a:ext>
                </a:extLst>
              </a:tr>
              <a:tr h="370840">
                <a:tc>
                  <a:txBody>
                    <a:bodyPr/>
                    <a:lstStyle/>
                    <a:p>
                      <a:pPr algn="ctr"/>
                      <a:r>
                        <a:rPr lang="en-US" sz="1800" b="1" dirty="0"/>
                        <a:t>Object being imaged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Can be the Sun but is usually an object reflecting the Sun’s light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Can be the Sun or other bright light source, even indoor lighting fixtures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20934698"/>
                  </a:ext>
                </a:extLst>
              </a:tr>
              <a:tr h="370840">
                <a:tc>
                  <a:txBody>
                    <a:bodyPr/>
                    <a:lstStyle/>
                    <a:p>
                      <a:pPr algn="ctr"/>
                      <a:r>
                        <a:rPr lang="en-US" sz="1800" b="1" dirty="0"/>
                        <a:t>Projected images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To see the dim image formed through a tiny hole, you must enclose the projection surface in a space that is completely dark.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r>
                        <a:rPr lang="en-US" sz="1600" dirty="0"/>
                        <a:t>Images can be seen in broad daylight. They appear on a projection surface in the shade of projector.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82119644"/>
                  </a:ext>
                </a:extLst>
              </a:tr>
              <a:tr h="370840">
                <a:tc>
                  <a:txBody>
                    <a:bodyPr/>
                    <a:lstStyle/>
                    <a:p>
                      <a:pPr algn="ctr"/>
                      <a:r>
                        <a:rPr lang="en-US" sz="1800" b="1" dirty="0"/>
                        <a:t>Photography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Photos can be created using light-sensitive paper or film on the projection surface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1600" dirty="0"/>
                        <a:t>Does not record photos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4007841"/>
                  </a:ext>
                </a:extLst>
              </a:tr>
            </a:tbl>
          </a:graphicData>
        </a:graphic>
      </p:graphicFrame>
      <p:sp>
        <p:nvSpPr>
          <p:cNvPr id="32" name="Rectangle 31">
            <a:extLst>
              <a:ext uri="{FF2B5EF4-FFF2-40B4-BE49-F238E27FC236}">
                <a16:creationId xmlns:a16="http://schemas.microsoft.com/office/drawing/2014/main" id="{4A216DD6-87C0-3EEC-B184-0C638B341FF6}"/>
              </a:ext>
            </a:extLst>
          </p:cNvPr>
          <p:cNvSpPr/>
          <p:nvPr/>
        </p:nvSpPr>
        <p:spPr>
          <a:xfrm>
            <a:off x="1524000" y="6780782"/>
            <a:ext cx="1277996" cy="885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9" name="TextBox 48">
            <a:extLst>
              <a:ext uri="{FF2B5EF4-FFF2-40B4-BE49-F238E27FC236}">
                <a16:creationId xmlns:a16="http://schemas.microsoft.com/office/drawing/2014/main" id="{D6E677A4-78E1-82A8-7E15-F87152EB5FD9}"/>
              </a:ext>
            </a:extLst>
          </p:cNvPr>
          <p:cNvSpPr txBox="1"/>
          <p:nvPr/>
        </p:nvSpPr>
        <p:spPr>
          <a:xfrm>
            <a:off x="1066800" y="1112757"/>
            <a:ext cx="7554277" cy="369332"/>
          </a:xfrm>
          <a:prstGeom prst="rect">
            <a:avLst/>
          </a:prstGeom>
          <a:noFill/>
        </p:spPr>
        <p:txBody>
          <a:bodyPr wrap="square">
            <a:spAutoFit/>
          </a:bodyPr>
          <a:lstStyle/>
          <a:p>
            <a:pPr algn="ctr">
              <a:spcAft>
                <a:spcPts val="1200"/>
              </a:spcAft>
              <a:defRPr/>
            </a:pPr>
            <a:r>
              <a:rPr lang="en-US" b="1" dirty="0">
                <a:solidFill>
                  <a:prstClr val="black"/>
                </a:solidFill>
              </a:rPr>
              <a:t>Compare the images on the previous slide to help interpret the Table</a:t>
            </a:r>
            <a:endParaRPr lang="en-US" b="1" dirty="0"/>
          </a:p>
        </p:txBody>
      </p:sp>
      <p:pic>
        <p:nvPicPr>
          <p:cNvPr id="6" name="Picture 5">
            <a:extLst>
              <a:ext uri="{FF2B5EF4-FFF2-40B4-BE49-F238E27FC236}">
                <a16:creationId xmlns:a16="http://schemas.microsoft.com/office/drawing/2014/main" id="{468E3030-ABBD-85A6-838B-E213E8BF6C9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7392" y="5207437"/>
            <a:ext cx="1304371" cy="1260156"/>
          </a:xfrm>
          <a:prstGeom prst="rect">
            <a:avLst/>
          </a:prstGeom>
        </p:spPr>
      </p:pic>
      <p:sp>
        <p:nvSpPr>
          <p:cNvPr id="9" name="TextBox 8">
            <a:extLst>
              <a:ext uri="{FF2B5EF4-FFF2-40B4-BE49-F238E27FC236}">
                <a16:creationId xmlns:a16="http://schemas.microsoft.com/office/drawing/2014/main" id="{F40940B1-2EAF-BA06-80B8-744FB03C58DE}"/>
              </a:ext>
            </a:extLst>
          </p:cNvPr>
          <p:cNvSpPr txBox="1"/>
          <p:nvPr/>
        </p:nvSpPr>
        <p:spPr>
          <a:xfrm>
            <a:off x="3079001" y="5075561"/>
            <a:ext cx="5302999" cy="1645920"/>
          </a:xfrm>
          <a:prstGeom prst="wedgeRoundRectCallout">
            <a:avLst>
              <a:gd name="adj1" fmla="val -72415"/>
              <a:gd name="adj2" fmla="val -21095"/>
              <a:gd name="adj3" fmla="val 16667"/>
            </a:avLst>
          </a:prstGeom>
          <a:noFill/>
          <a:ln>
            <a:solidFill>
              <a:srgbClr val="A6C9E8"/>
            </a:solidFill>
          </a:ln>
        </p:spPr>
        <p:txBody>
          <a:bodyPr wrap="square" rtlCol="0">
            <a:spAutoFit/>
          </a:bodyPr>
          <a:lstStyle/>
          <a:p>
            <a:pPr algn="just">
              <a:defRPr/>
            </a:pPr>
            <a:r>
              <a:rPr lang="en-US" sz="1600" b="1" dirty="0">
                <a:solidFill>
                  <a:prstClr val="black"/>
                </a:solidFill>
                <a:latin typeface="Calibri"/>
              </a:rPr>
              <a:t>Bahnu says:  </a:t>
            </a:r>
            <a:r>
              <a:rPr lang="en-US" sz="1600" dirty="0">
                <a:solidFill>
                  <a:prstClr val="black"/>
                </a:solidFill>
              </a:rPr>
              <a:t>Prove that a pin-sized hole won’t create an image of the Sun that you can see in broad daylight. Use a pin or thumb tack to poke a hole in our projector so you can compare what happens with a pinhole-sized hole vs the 5mm holes of the Projector. Remember that </a:t>
            </a:r>
            <a:r>
              <a:rPr lang="en-US" sz="1600" b="1" dirty="0">
                <a:solidFill>
                  <a:prstClr val="black"/>
                </a:solidFill>
                <a:latin typeface="Calibri"/>
              </a:rPr>
              <a:t>Section 5</a:t>
            </a:r>
            <a:r>
              <a:rPr lang="en-US" sz="1600" dirty="0">
                <a:solidFill>
                  <a:prstClr val="black"/>
                </a:solidFill>
                <a:latin typeface="Calibri"/>
              </a:rPr>
              <a:t>: </a:t>
            </a:r>
            <a:r>
              <a:rPr lang="en-US" sz="1600" b="1" dirty="0">
                <a:latin typeface="+mn-lt"/>
              </a:rPr>
              <a:t>Appendix D</a:t>
            </a:r>
            <a:r>
              <a:rPr lang="en-US" sz="1600" dirty="0">
                <a:latin typeface="+mn-lt"/>
              </a:rPr>
              <a:t> explains our design trade-offs.</a:t>
            </a:r>
            <a:endParaRPr lang="en-US" sz="1600" dirty="0"/>
          </a:p>
          <a:p>
            <a:pPr algn="just">
              <a:defRPr/>
            </a:pPr>
            <a:endParaRPr lang="en-US" sz="1600" dirty="0"/>
          </a:p>
        </p:txBody>
      </p:sp>
      <p:pic>
        <p:nvPicPr>
          <p:cNvPr id="13" name="Picture 12" descr="A picture containing shape&#10;&#10;Description automatically generated">
            <a:extLst>
              <a:ext uri="{FF2B5EF4-FFF2-40B4-BE49-F238E27FC236}">
                <a16:creationId xmlns:a16="http://schemas.microsoft.com/office/drawing/2014/main" id="{7FEE35F1-B2EF-DB3B-0E39-EE53D98EC9B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5714" y="5561179"/>
            <a:ext cx="856480" cy="744402"/>
          </a:xfrm>
          <a:prstGeom prst="rect">
            <a:avLst/>
          </a:prstGeom>
        </p:spPr>
      </p:pic>
    </p:spTree>
    <p:extLst>
      <p:ext uri="{BB962C8B-B14F-4D97-AF65-F5344CB8AC3E}">
        <p14:creationId xmlns:p14="http://schemas.microsoft.com/office/powerpoint/2010/main" val="49383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1470025"/>
          </a:xfrm>
        </p:spPr>
        <p:txBody>
          <a:bodyPr>
            <a:normAutofit/>
          </a:bodyPr>
          <a:lstStyle/>
          <a:p>
            <a:r>
              <a:rPr lang="en-US" sz="4000" b="1" dirty="0">
                <a:latin typeface="+mn-lt"/>
              </a:rPr>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32346" y="2895600"/>
            <a:ext cx="1194375" cy="1153888"/>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870866" y="995205"/>
            <a:ext cx="5852160" cy="786100"/>
          </a:xfrm>
        </p:spPr>
        <p:txBody>
          <a:bodyPr>
            <a:noAutofit/>
          </a:bodyPr>
          <a:lstStyle/>
          <a:p>
            <a:pPr>
              <a:spcBef>
                <a:spcPts val="0"/>
              </a:spcBef>
              <a:spcAft>
                <a:spcPts val="600"/>
              </a:spcAft>
            </a:pPr>
            <a:r>
              <a:rPr lang="en-US" sz="2000" b="1" dirty="0">
                <a:solidFill>
                  <a:schemeClr val="tx1"/>
                </a:solidFill>
              </a:rPr>
              <a:t>Observing the 2017 solar eclipse using a simple pinhole projector with a single square hole.</a:t>
            </a:r>
            <a:endParaRPr lang="en-US" sz="2000" b="1" dirty="0">
              <a:solidFill>
                <a:schemeClr val="tx1"/>
              </a:solidFill>
              <a:highlight>
                <a:srgbClr val="FFFF00"/>
              </a:highlight>
            </a:endParaRPr>
          </a:p>
        </p:txBody>
      </p:sp>
      <p:pic>
        <p:nvPicPr>
          <p:cNvPr id="19" name="Picture 2">
            <a:extLst>
              <a:ext uri="{FF2B5EF4-FFF2-40B4-BE49-F238E27FC236}">
                <a16:creationId xmlns:a16="http://schemas.microsoft.com/office/drawing/2014/main" id="{ADED8808-A78E-B841-DC00-11CC6A281EC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l="29166"/>
          <a:stretch/>
        </p:blipFill>
        <p:spPr bwMode="auto">
          <a:xfrm>
            <a:off x="1447800" y="1905006"/>
            <a:ext cx="5105400" cy="460862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8A37DDB3-981C-F543-0CE4-E6EC5CAD3B40}"/>
              </a:ext>
            </a:extLst>
          </p:cNvPr>
          <p:cNvSpPr txBox="1"/>
          <p:nvPr/>
        </p:nvSpPr>
        <p:spPr>
          <a:xfrm>
            <a:off x="3048004" y="1938753"/>
            <a:ext cx="1653413" cy="954107"/>
          </a:xfrm>
          <a:prstGeom prst="rect">
            <a:avLst/>
          </a:prstGeom>
          <a:noFill/>
        </p:spPr>
        <p:txBody>
          <a:bodyPr wrap="square">
            <a:spAutoFit/>
          </a:bodyPr>
          <a:lstStyle/>
          <a:p>
            <a:pPr algn="ctr">
              <a:defRPr/>
            </a:pPr>
            <a:r>
              <a:rPr lang="en-US" sz="1400" dirty="0">
                <a:solidFill>
                  <a:prstClr val="white"/>
                </a:solidFill>
              </a:rPr>
              <a:t>RB is observing on 21 August 2017</a:t>
            </a:r>
          </a:p>
          <a:p>
            <a:pPr algn="ctr">
              <a:defRPr/>
            </a:pPr>
            <a:r>
              <a:rPr lang="en-US" sz="1400" dirty="0">
                <a:solidFill>
                  <a:prstClr val="white"/>
                </a:solidFill>
              </a:rPr>
              <a:t>in Roberts, Idaho </a:t>
            </a:r>
          </a:p>
          <a:p>
            <a:pPr algn="ctr">
              <a:defRPr/>
            </a:pPr>
            <a:r>
              <a:rPr lang="en-US" sz="1400" dirty="0">
                <a:solidFill>
                  <a:prstClr val="white"/>
                </a:solidFill>
              </a:rPr>
              <a:t>at 10:52 am</a:t>
            </a:r>
          </a:p>
        </p:txBody>
      </p:sp>
      <p:sp>
        <p:nvSpPr>
          <p:cNvPr id="24" name="TextBox 23">
            <a:extLst>
              <a:ext uri="{FF2B5EF4-FFF2-40B4-BE49-F238E27FC236}">
                <a16:creationId xmlns:a16="http://schemas.microsoft.com/office/drawing/2014/main" id="{FC2B04DA-3297-B979-08BF-15B47EC7600D}"/>
              </a:ext>
            </a:extLst>
          </p:cNvPr>
          <p:cNvSpPr txBox="1"/>
          <p:nvPr/>
        </p:nvSpPr>
        <p:spPr>
          <a:xfrm>
            <a:off x="6918961" y="2838132"/>
            <a:ext cx="2070886" cy="1754326"/>
          </a:xfrm>
          <a:prstGeom prst="rect">
            <a:avLst/>
          </a:prstGeom>
          <a:noFill/>
        </p:spPr>
        <p:txBody>
          <a:bodyPr wrap="square">
            <a:spAutoFit/>
          </a:bodyPr>
          <a:lstStyle/>
          <a:p>
            <a:pPr>
              <a:defRPr/>
            </a:pPr>
            <a:r>
              <a:rPr lang="en-US" b="1" dirty="0">
                <a:solidFill>
                  <a:srgbClr val="000000"/>
                </a:solidFill>
              </a:rPr>
              <a:t>Pinhole image </a:t>
            </a:r>
            <a:r>
              <a:rPr lang="en-US" dirty="0">
                <a:solidFill>
                  <a:srgbClr val="000000"/>
                </a:solidFill>
              </a:rPr>
              <a:t>of the round Sun being eclipsed by the Moon during the 2017 Great American Eclipse</a:t>
            </a:r>
            <a:endParaRPr lang="en-US" dirty="0">
              <a:solidFill>
                <a:prstClr val="black"/>
              </a:solidFill>
            </a:endParaRPr>
          </a:p>
        </p:txBody>
      </p:sp>
      <p:sp>
        <p:nvSpPr>
          <p:cNvPr id="3" name="TextBox 2">
            <a:extLst>
              <a:ext uri="{FF2B5EF4-FFF2-40B4-BE49-F238E27FC236}">
                <a16:creationId xmlns:a16="http://schemas.microsoft.com/office/drawing/2014/main" id="{C42F2C99-AD3F-0AFA-8658-77EAEAD5146E}"/>
              </a:ext>
            </a:extLst>
          </p:cNvPr>
          <p:cNvSpPr txBox="1"/>
          <p:nvPr/>
        </p:nvSpPr>
        <p:spPr>
          <a:xfrm>
            <a:off x="5334001" y="5562604"/>
            <a:ext cx="2903606" cy="646331"/>
          </a:xfrm>
          <a:prstGeom prst="rect">
            <a:avLst/>
          </a:prstGeom>
          <a:solidFill>
            <a:schemeClr val="bg1"/>
          </a:solidFill>
          <a:ln>
            <a:noFill/>
          </a:ln>
        </p:spPr>
        <p:txBody>
          <a:bodyPr wrap="square">
            <a:spAutoFit/>
          </a:bodyPr>
          <a:lstStyle/>
          <a:p>
            <a:pPr>
              <a:spcAft>
                <a:spcPts val="600"/>
              </a:spcAft>
              <a:defRPr/>
            </a:pPr>
            <a:r>
              <a:rPr lang="en-US" b="1" dirty="0">
                <a:solidFill>
                  <a:srgbClr val="000000"/>
                </a:solidFill>
              </a:rPr>
              <a:t>square hole</a:t>
            </a:r>
            <a:r>
              <a:rPr lang="en-US" dirty="0">
                <a:solidFill>
                  <a:srgbClr val="000000"/>
                </a:solidFill>
              </a:rPr>
              <a:t> in a 3 x 5” card can be a “pinhole” projector</a:t>
            </a:r>
          </a:p>
        </p:txBody>
      </p:sp>
      <p:cxnSp>
        <p:nvCxnSpPr>
          <p:cNvPr id="6" name="Straight Arrow Connector 5">
            <a:extLst>
              <a:ext uri="{FF2B5EF4-FFF2-40B4-BE49-F238E27FC236}">
                <a16:creationId xmlns:a16="http://schemas.microsoft.com/office/drawing/2014/main" id="{678459F5-CBDD-23CA-8525-938AD423039A}"/>
              </a:ext>
            </a:extLst>
          </p:cNvPr>
          <p:cNvCxnSpPr>
            <a:cxnSpLocks/>
          </p:cNvCxnSpPr>
          <p:nvPr/>
        </p:nvCxnSpPr>
        <p:spPr>
          <a:xfrm flipH="1">
            <a:off x="5638800" y="3048000"/>
            <a:ext cx="1280160" cy="2032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12E6B392-6080-90F9-9EEC-490F255FC3D2}"/>
              </a:ext>
            </a:extLst>
          </p:cNvPr>
          <p:cNvCxnSpPr>
            <a:cxnSpLocks/>
          </p:cNvCxnSpPr>
          <p:nvPr/>
        </p:nvCxnSpPr>
        <p:spPr>
          <a:xfrm flipV="1">
            <a:off x="3161638" y="2873444"/>
            <a:ext cx="1678208" cy="64065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FC7418F8-3B7B-7194-9966-F3CB372CE418}"/>
              </a:ext>
            </a:extLst>
          </p:cNvPr>
          <p:cNvCxnSpPr>
            <a:cxnSpLocks/>
          </p:cNvCxnSpPr>
          <p:nvPr/>
        </p:nvCxnSpPr>
        <p:spPr>
          <a:xfrm flipV="1">
            <a:off x="3171798" y="3545880"/>
            <a:ext cx="1857402" cy="176076"/>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4F861D1F-3060-39F5-9187-DDCB2341A303}"/>
              </a:ext>
            </a:extLst>
          </p:cNvPr>
          <p:cNvCxnSpPr>
            <a:cxnSpLocks/>
          </p:cNvCxnSpPr>
          <p:nvPr/>
        </p:nvCxnSpPr>
        <p:spPr>
          <a:xfrm flipH="1" flipV="1">
            <a:off x="3372327" y="3625498"/>
            <a:ext cx="1424621" cy="3232502"/>
          </a:xfrm>
          <a:prstGeom prst="straightConnector1">
            <a:avLst/>
          </a:prstGeom>
          <a:ln w="19050">
            <a:solidFill>
              <a:srgbClr val="FFFF00"/>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9913E373-CE92-7CB4-6CD4-F7229C79F2CC}"/>
              </a:ext>
            </a:extLst>
          </p:cNvPr>
          <p:cNvSpPr txBox="1"/>
          <p:nvPr/>
        </p:nvSpPr>
        <p:spPr>
          <a:xfrm>
            <a:off x="2988651" y="4438396"/>
            <a:ext cx="1653413" cy="307777"/>
          </a:xfrm>
          <a:prstGeom prst="rect">
            <a:avLst/>
          </a:prstGeom>
          <a:noFill/>
        </p:spPr>
        <p:txBody>
          <a:bodyPr wrap="square">
            <a:spAutoFit/>
          </a:bodyPr>
          <a:lstStyle/>
          <a:p>
            <a:pPr algn="ctr">
              <a:defRPr/>
            </a:pPr>
            <a:r>
              <a:rPr lang="en-US" sz="1400" dirty="0">
                <a:solidFill>
                  <a:srgbClr val="000000"/>
                </a:solidFill>
              </a:rPr>
              <a:t>Rays of sunlight</a:t>
            </a:r>
          </a:p>
        </p:txBody>
      </p:sp>
      <p:pic>
        <p:nvPicPr>
          <p:cNvPr id="9" name="Picture 8">
            <a:extLst>
              <a:ext uri="{FF2B5EF4-FFF2-40B4-BE49-F238E27FC236}">
                <a16:creationId xmlns:a16="http://schemas.microsoft.com/office/drawing/2014/main" id="{4F6C2725-718F-AA2A-A08A-98013E005A6B}"/>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858000" y="4581436"/>
            <a:ext cx="1844040" cy="569483"/>
          </a:xfrm>
          <a:prstGeom prst="rect">
            <a:avLst/>
          </a:prstGeom>
        </p:spPr>
      </p:pic>
      <p:sp>
        <p:nvSpPr>
          <p:cNvPr id="4" name="Slide Number Placeholder 3">
            <a:extLst>
              <a:ext uri="{FF2B5EF4-FFF2-40B4-BE49-F238E27FC236}">
                <a16:creationId xmlns:a16="http://schemas.microsoft.com/office/drawing/2014/main" id="{7648DE2D-DB5F-DE0A-5155-6FD2D8D61455}"/>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rPr>
              <a:pPr>
                <a:defRPr/>
              </a:pPr>
              <a:t>15</a:t>
            </a:fld>
            <a:endParaRPr lang="en-US" dirty="0">
              <a:solidFill>
                <a:prstClr val="black">
                  <a:tint val="75000"/>
                </a:prstClr>
              </a:solidFill>
            </a:endParaRPr>
          </a:p>
        </p:txBody>
      </p:sp>
    </p:spTree>
    <p:extLst>
      <p:ext uri="{BB962C8B-B14F-4D97-AF65-F5344CB8AC3E}">
        <p14:creationId xmlns:p14="http://schemas.microsoft.com/office/powerpoint/2010/main" val="107192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F8180C8-6AB8-98A4-9A2B-0B8CA7CA388E}"/>
              </a:ext>
            </a:extLst>
          </p:cNvPr>
          <p:cNvSpPr txBox="1"/>
          <p:nvPr/>
        </p:nvSpPr>
        <p:spPr>
          <a:xfrm>
            <a:off x="228600" y="6266803"/>
            <a:ext cx="8327622" cy="338554"/>
          </a:xfrm>
          <a:prstGeom prst="rect">
            <a:avLst/>
          </a:prstGeom>
          <a:noFill/>
        </p:spPr>
        <p:txBody>
          <a:bodyPr wrap="square" rtlCol="0">
            <a:spAutoFit/>
          </a:bodyPr>
          <a:lstStyle/>
          <a:p>
            <a:pPr>
              <a:defRPr/>
            </a:pPr>
            <a:r>
              <a:rPr lang="en-US" sz="1600" b="1" dirty="0">
                <a:solidFill>
                  <a:prstClr val="black"/>
                </a:solidFill>
                <a:latin typeface="Calibri"/>
              </a:rPr>
              <a:t>Gaps between tree leaves make wonderful pinhole image displays as the Moon eclipses the Sun. </a:t>
            </a:r>
          </a:p>
        </p:txBody>
      </p:sp>
      <p:sp>
        <p:nvSpPr>
          <p:cNvPr id="2" name="Slide Number Placeholder 1">
            <a:extLst>
              <a:ext uri="{FF2B5EF4-FFF2-40B4-BE49-F238E27FC236}">
                <a16:creationId xmlns:a16="http://schemas.microsoft.com/office/drawing/2014/main" id="{63AC6FF6-6584-0688-1C8D-059667F44BD3}"/>
              </a:ext>
            </a:extLst>
          </p:cNvPr>
          <p:cNvSpPr>
            <a:spLocks noGrp="1"/>
          </p:cNvSpPr>
          <p:nvPr>
            <p:ph type="sldNum" sz="quarter" idx="12"/>
          </p:nvPr>
        </p:nvSpPr>
        <p:spPr>
          <a:xfrm>
            <a:off x="6866994" y="6437509"/>
            <a:ext cx="2133600" cy="365125"/>
          </a:xfrm>
        </p:spPr>
        <p:txBody>
          <a:bodyPr/>
          <a:lstStyle/>
          <a:p>
            <a:pPr>
              <a:defRPr/>
            </a:pPr>
            <a:fld id="{23E00BF6-6337-4BA4-A033-88BB584A9638}" type="slidenum">
              <a:rPr lang="en-US">
                <a:solidFill>
                  <a:prstClr val="black">
                    <a:tint val="75000"/>
                  </a:prstClr>
                </a:solidFill>
                <a:latin typeface="Calibri"/>
              </a:rPr>
              <a:pPr>
                <a:defRPr/>
              </a:pPr>
              <a:t>16</a:t>
            </a:fld>
            <a:endParaRPr lang="en-US" dirty="0">
              <a:solidFill>
                <a:prstClr val="black">
                  <a:tint val="75000"/>
                </a:prstClr>
              </a:solidFill>
              <a:latin typeface="Calibri"/>
            </a:endParaRPr>
          </a:p>
        </p:txBody>
      </p:sp>
      <p:pic>
        <p:nvPicPr>
          <p:cNvPr id="10" name="Picture 9" descr="A body of water with trees around it&#10;&#10;Description automatically generated with low confidence">
            <a:extLst>
              <a:ext uri="{FF2B5EF4-FFF2-40B4-BE49-F238E27FC236}">
                <a16:creationId xmlns:a16="http://schemas.microsoft.com/office/drawing/2014/main" id="{0CA6AF1F-C5A6-7578-BE6D-B192AF1CC8A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49419" y="192151"/>
            <a:ext cx="4517838" cy="6023784"/>
          </a:xfrm>
          <a:prstGeom prst="rect">
            <a:avLst/>
          </a:prstGeom>
        </p:spPr>
      </p:pic>
      <p:sp>
        <p:nvSpPr>
          <p:cNvPr id="5" name="TextBox 4">
            <a:extLst>
              <a:ext uri="{FF2B5EF4-FFF2-40B4-BE49-F238E27FC236}">
                <a16:creationId xmlns:a16="http://schemas.microsoft.com/office/drawing/2014/main" id="{8A39EE32-BE24-207D-A8A9-5568DBCA02BA}"/>
              </a:ext>
            </a:extLst>
          </p:cNvPr>
          <p:cNvSpPr txBox="1"/>
          <p:nvPr/>
        </p:nvSpPr>
        <p:spPr>
          <a:xfrm>
            <a:off x="4553337" y="304800"/>
            <a:ext cx="4282756" cy="923330"/>
          </a:xfrm>
          <a:prstGeom prst="rect">
            <a:avLst/>
          </a:prstGeom>
          <a:solidFill>
            <a:srgbClr val="D5D4D1"/>
          </a:solidFill>
        </p:spPr>
        <p:txBody>
          <a:bodyPr wrap="square" rtlCol="0">
            <a:spAutoFit/>
          </a:bodyPr>
          <a:lstStyle/>
          <a:p>
            <a:pPr algn="ctr">
              <a:defRPr/>
            </a:pPr>
            <a:r>
              <a:rPr lang="en-US" dirty="0">
                <a:solidFill>
                  <a:prstClr val="black">
                    <a:lumMod val="95000"/>
                    <a:lumOff val="5000"/>
                  </a:prstClr>
                </a:solidFill>
                <a:latin typeface="Calibri"/>
              </a:rPr>
              <a:t>During solar eclipses it is easier to tell that we are seeing real pinhole images of the eclipsed Sun among the shadows of leaves.</a:t>
            </a:r>
          </a:p>
        </p:txBody>
      </p:sp>
      <p:pic>
        <p:nvPicPr>
          <p:cNvPr id="14" name="Picture 13" descr="A picture containing plant, vegetable&#10;&#10;Description automatically generated">
            <a:extLst>
              <a:ext uri="{FF2B5EF4-FFF2-40B4-BE49-F238E27FC236}">
                <a16:creationId xmlns:a16="http://schemas.microsoft.com/office/drawing/2014/main" id="{C14177E5-D682-C545-8B82-7B6B4348E5A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5027" y="192151"/>
            <a:ext cx="4217384" cy="3163038"/>
          </a:xfrm>
          <a:prstGeom prst="rect">
            <a:avLst/>
          </a:prstGeom>
        </p:spPr>
      </p:pic>
      <p:sp>
        <p:nvSpPr>
          <p:cNvPr id="18" name="TextBox 17">
            <a:extLst>
              <a:ext uri="{FF2B5EF4-FFF2-40B4-BE49-F238E27FC236}">
                <a16:creationId xmlns:a16="http://schemas.microsoft.com/office/drawing/2014/main" id="{2EF795CF-9419-3CCF-88CD-8D6D2400423D}"/>
              </a:ext>
            </a:extLst>
          </p:cNvPr>
          <p:cNvSpPr txBox="1"/>
          <p:nvPr/>
        </p:nvSpPr>
        <p:spPr>
          <a:xfrm>
            <a:off x="245167" y="6525635"/>
            <a:ext cx="8077199" cy="276999"/>
          </a:xfrm>
          <a:prstGeom prst="rect">
            <a:avLst/>
          </a:prstGeom>
          <a:noFill/>
        </p:spPr>
        <p:txBody>
          <a:bodyPr wrap="square">
            <a:spAutoFit/>
          </a:bodyPr>
          <a:lstStyle/>
          <a:p>
            <a:pPr>
              <a:defRPr/>
            </a:pPr>
            <a:r>
              <a:rPr lang="en-US" sz="1200" dirty="0">
                <a:solidFill>
                  <a:prstClr val="black"/>
                </a:solidFill>
                <a:latin typeface="Calibri"/>
              </a:rPr>
              <a:t>Upper left image by </a:t>
            </a:r>
            <a:r>
              <a:rPr lang="en-US" sz="1200" dirty="0">
                <a:solidFill>
                  <a:prstClr val="black"/>
                </a:solidFill>
                <a:latin typeface="Calibri"/>
                <a:hlinkClick r:id="rId4"/>
              </a:rPr>
              <a:t>Cantavestrella</a:t>
            </a:r>
            <a:r>
              <a:rPr lang="en-US" sz="1200" dirty="0">
                <a:solidFill>
                  <a:prstClr val="black"/>
                </a:solidFill>
                <a:latin typeface="Calibri"/>
              </a:rPr>
              <a:t>.   See Credits &amp; Acknowledgements.</a:t>
            </a:r>
          </a:p>
        </p:txBody>
      </p:sp>
      <p:pic>
        <p:nvPicPr>
          <p:cNvPr id="19" name="Picture 18" descr="A picture containing night sky&#10;&#10;Description automatically generated">
            <a:extLst>
              <a:ext uri="{FF2B5EF4-FFF2-40B4-BE49-F238E27FC236}">
                <a16:creationId xmlns:a16="http://schemas.microsoft.com/office/drawing/2014/main" id="{C0220243-4AF0-903B-C329-5E45E19EF32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rot="13505039">
            <a:off x="857451" y="3515854"/>
            <a:ext cx="2661990" cy="2652992"/>
          </a:xfrm>
          <a:prstGeom prst="ellipse">
            <a:avLst/>
          </a:prstGeom>
        </p:spPr>
      </p:pic>
    </p:spTree>
    <p:extLst>
      <p:ext uri="{BB962C8B-B14F-4D97-AF65-F5344CB8AC3E}">
        <p14:creationId xmlns:p14="http://schemas.microsoft.com/office/powerpoint/2010/main" val="4012426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rPr>
              <a:pPr defTabSz="457200">
                <a:defRPr/>
              </a:pPr>
              <a:t>17</a:t>
            </a:fld>
            <a:endParaRPr lang="en-US" dirty="0">
              <a:solidFill>
                <a:prstClr val="black">
                  <a:tint val="75000"/>
                </a:prstClr>
              </a:solidFill>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513353" y="838200"/>
            <a:ext cx="6248401" cy="779776"/>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prstClr val="black"/>
                </a:solidFill>
                <a:latin typeface="+mn-lt"/>
              </a:rPr>
              <a:t>ADDITIONAL INFORMATION</a:t>
            </a:r>
          </a:p>
          <a:p>
            <a:pPr>
              <a:defRPr/>
            </a:pPr>
            <a:endParaRPr lang="en-US" sz="4000" b="1" dirty="0">
              <a:solidFill>
                <a:prstClr val="black"/>
              </a:solidFill>
              <a:latin typeface="+mn-lt"/>
              <a:cs typeface="Calibri" panose="020F0502020204030204" pitchFamily="34" charset="0"/>
            </a:endParaRPr>
          </a:p>
        </p:txBody>
      </p:sp>
      <p:sp>
        <p:nvSpPr>
          <p:cNvPr id="6" name="Title 1">
            <a:extLst>
              <a:ext uri="{FF2B5EF4-FFF2-40B4-BE49-F238E27FC236}">
                <a16:creationId xmlns:a16="http://schemas.microsoft.com/office/drawing/2014/main" id="{8B4A8F31-3FFD-DCEA-9BFC-43973797BDFE}"/>
              </a:ext>
            </a:extLst>
          </p:cNvPr>
          <p:cNvSpPr txBox="1">
            <a:spLocks/>
          </p:cNvSpPr>
          <p:nvPr/>
        </p:nvSpPr>
        <p:spPr>
          <a:xfrm>
            <a:off x="421424" y="1674437"/>
            <a:ext cx="8573085" cy="4191000"/>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3200" b="1" dirty="0">
              <a:solidFill>
                <a:prstClr val="black"/>
              </a:solidFill>
              <a:latin typeface="+mn-lt"/>
            </a:endParaRPr>
          </a:p>
          <a:p>
            <a:pPr>
              <a:defRPr/>
            </a:pPr>
            <a:endParaRPr lang="en-US" sz="3200" b="1" dirty="0">
              <a:solidFill>
                <a:prstClr val="black"/>
              </a:solidFill>
              <a:latin typeface="+mn-lt"/>
            </a:endParaRPr>
          </a:p>
          <a:p>
            <a:pPr>
              <a:defRPr/>
            </a:pPr>
            <a:r>
              <a:rPr lang="en-US" sz="3200" dirty="0">
                <a:solidFill>
                  <a:prstClr val="black"/>
                </a:solidFill>
                <a:latin typeface="+mn-lt"/>
              </a:rPr>
              <a:t>Link for Feedback</a:t>
            </a:r>
          </a:p>
          <a:p>
            <a:pPr>
              <a:defRPr/>
            </a:pPr>
            <a:r>
              <a:rPr lang="en-US" sz="3200" dirty="0">
                <a:solidFill>
                  <a:prstClr val="black"/>
                </a:solidFill>
                <a:latin typeface="+mn-lt"/>
              </a:rPr>
              <a:t>Valuable References</a:t>
            </a:r>
          </a:p>
          <a:p>
            <a:pPr>
              <a:defRPr/>
            </a:pPr>
            <a:r>
              <a:rPr lang="en-US" sz="3200" dirty="0">
                <a:solidFill>
                  <a:prstClr val="black"/>
                </a:solidFill>
                <a:latin typeface="+mn-lt"/>
              </a:rPr>
              <a:t>Credits &amp; Acknowledgements</a:t>
            </a:r>
          </a:p>
          <a:p>
            <a:pPr>
              <a:spcAft>
                <a:spcPts val="1200"/>
              </a:spcAft>
              <a:defRPr/>
            </a:pPr>
            <a:r>
              <a:rPr lang="en-US" sz="3200" dirty="0">
                <a:solidFill>
                  <a:prstClr val="black"/>
                </a:solidFill>
                <a:latin typeface="+mn-lt"/>
              </a:rPr>
              <a:t>Links to PUNCH &amp; PUNCH Outreach Products</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4"/>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6" y="6427115"/>
            <a:ext cx="8409911" cy="430887"/>
          </a:xfrm>
          <a:prstGeom prst="rect">
            <a:avLst/>
          </a:prstGeom>
          <a:noFill/>
        </p:spPr>
        <p:txBody>
          <a:bodyPr wrap="square" rtlCol="0">
            <a:spAutoFit/>
          </a:bodyPr>
          <a:lstStyle/>
          <a:p>
            <a:pPr>
              <a:defRPr/>
            </a:pPr>
            <a:r>
              <a:rPr lang="en-US" sz="1200" b="1" dirty="0">
                <a:solidFill>
                  <a:prstClr val="black"/>
                </a:solidFill>
              </a:rPr>
              <a:t>CONTACT: </a:t>
            </a:r>
          </a:p>
          <a:p>
            <a:pPr>
              <a:defRPr/>
            </a:pPr>
            <a:r>
              <a:rPr lang="en-US" sz="1000" dirty="0">
                <a:solidFill>
                  <a:prstClr val="black"/>
                </a:solidFill>
              </a:rPr>
              <a:t>Dr. Cherilynn Morrow, Outreach Director for the NASA PUNCH mission [cherilynn.morrow@gmail.com]</a:t>
            </a:r>
          </a:p>
        </p:txBody>
      </p:sp>
    </p:spTree>
    <p:extLst>
      <p:ext uri="{BB962C8B-B14F-4D97-AF65-F5344CB8AC3E}">
        <p14:creationId xmlns:p14="http://schemas.microsoft.com/office/powerpoint/2010/main" val="4004383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1" name="Title 1">
            <a:extLst>
              <a:ext uri="{FF2B5EF4-FFF2-40B4-BE49-F238E27FC236}">
                <a16:creationId xmlns:a16="http://schemas.microsoft.com/office/drawing/2014/main" id="{79D1D5DC-5403-7D96-D555-B77FF7C7261F}"/>
              </a:ext>
            </a:extLst>
          </p:cNvPr>
          <p:cNvSpPr txBox="1">
            <a:spLocks/>
          </p:cNvSpPr>
          <p:nvPr/>
        </p:nvSpPr>
        <p:spPr>
          <a:xfrm>
            <a:off x="1600200" y="427084"/>
            <a:ext cx="5943600" cy="659886"/>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endParaRPr lang="en-US" sz="2000" b="1" dirty="0">
              <a:solidFill>
                <a:prstClr val="black"/>
              </a:solidFill>
              <a:latin typeface="Calibri" panose="020F0502020204030204" pitchFamily="34" charset="0"/>
            </a:endParaRPr>
          </a:p>
        </p:txBody>
      </p:sp>
      <p:sp>
        <p:nvSpPr>
          <p:cNvPr id="2" name="Title 1">
            <a:extLst>
              <a:ext uri="{FF2B5EF4-FFF2-40B4-BE49-F238E27FC236}">
                <a16:creationId xmlns:a16="http://schemas.microsoft.com/office/drawing/2014/main" id="{E711523C-B48B-3D3E-3F2B-55FF4235C2F4}"/>
              </a:ext>
            </a:extLst>
          </p:cNvPr>
          <p:cNvSpPr txBox="1">
            <a:spLocks/>
          </p:cNvSpPr>
          <p:nvPr/>
        </p:nvSpPr>
        <p:spPr>
          <a:xfrm>
            <a:off x="685800" y="-762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black"/>
                </a:solidFill>
                <a:latin typeface="Calibri"/>
              </a:rPr>
              <a:t>PLEASE GIVE US YOUR FEEDBACK</a:t>
            </a:r>
          </a:p>
        </p:txBody>
      </p:sp>
      <p:sp>
        <p:nvSpPr>
          <p:cNvPr id="21" name="TextBox 20">
            <a:extLst>
              <a:ext uri="{FF2B5EF4-FFF2-40B4-BE49-F238E27FC236}">
                <a16:creationId xmlns:a16="http://schemas.microsoft.com/office/drawing/2014/main" id="{4E822FFF-B03D-638D-BAF3-72B01AEC89E8}"/>
              </a:ext>
            </a:extLst>
          </p:cNvPr>
          <p:cNvSpPr txBox="1"/>
          <p:nvPr/>
        </p:nvSpPr>
        <p:spPr>
          <a:xfrm>
            <a:off x="1121789" y="924179"/>
            <a:ext cx="6969050" cy="707886"/>
          </a:xfrm>
          <a:prstGeom prst="rect">
            <a:avLst/>
          </a:prstGeom>
          <a:noFill/>
        </p:spPr>
        <p:txBody>
          <a:bodyPr wrap="square">
            <a:spAutoFit/>
          </a:bodyPr>
          <a:lstStyle/>
          <a:p>
            <a:pPr algn="ctr">
              <a:defRPr/>
            </a:pPr>
            <a:r>
              <a:rPr lang="en-US" sz="2000" b="1" dirty="0">
                <a:solidFill>
                  <a:prstClr val="black"/>
                </a:solidFill>
                <a:latin typeface="Calibri"/>
              </a:rPr>
              <a:t>We take all feedback very seriously and are using it to keep improving our projector and this presentation.</a:t>
            </a:r>
          </a:p>
        </p:txBody>
      </p:sp>
      <p:sp>
        <p:nvSpPr>
          <p:cNvPr id="3" name="TextBox 2">
            <a:extLst>
              <a:ext uri="{FF2B5EF4-FFF2-40B4-BE49-F238E27FC236}">
                <a16:creationId xmlns:a16="http://schemas.microsoft.com/office/drawing/2014/main" id="{7D02773F-877F-4A21-9FE2-E6EAF2615240}"/>
              </a:ext>
            </a:extLst>
          </p:cNvPr>
          <p:cNvSpPr txBox="1"/>
          <p:nvPr/>
        </p:nvSpPr>
        <p:spPr>
          <a:xfrm>
            <a:off x="1201506" y="1671428"/>
            <a:ext cx="6792576" cy="338554"/>
          </a:xfrm>
          <a:prstGeom prst="rect">
            <a:avLst/>
          </a:prstGeom>
          <a:noFill/>
        </p:spPr>
        <p:txBody>
          <a:bodyPr wrap="square">
            <a:spAutoFit/>
          </a:bodyPr>
          <a:lstStyle/>
          <a:p>
            <a:pPr algn="ctr">
              <a:defRPr/>
            </a:pPr>
            <a:r>
              <a:rPr lang="en-US" sz="1600" dirty="0">
                <a:solidFill>
                  <a:prstClr val="black"/>
                </a:solidFill>
                <a:latin typeface="Calibri"/>
              </a:rPr>
              <a:t>Please scan the QR code or go to this URL to give us feedback</a:t>
            </a:r>
          </a:p>
        </p:txBody>
      </p:sp>
      <p:sp>
        <p:nvSpPr>
          <p:cNvPr id="14" name="Rectangle 7">
            <a:extLst>
              <a:ext uri="{FF2B5EF4-FFF2-40B4-BE49-F238E27FC236}">
                <a16:creationId xmlns:a16="http://schemas.microsoft.com/office/drawing/2014/main" id="{36458EA0-F9AE-5BCA-A1A2-64575A0EDBAD}"/>
              </a:ext>
            </a:extLst>
          </p:cNvPr>
          <p:cNvSpPr>
            <a:spLocks noChangeArrowheads="1"/>
          </p:cNvSpPr>
          <p:nvPr/>
        </p:nvSpPr>
        <p:spPr bwMode="auto">
          <a:xfrm>
            <a:off x="2785756" y="2130271"/>
            <a:ext cx="4191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dirty="0">
                <a:solidFill>
                  <a:prstClr val="black"/>
                </a:solidFill>
                <a:latin typeface="Arial" panose="020B0604020202020204" pitchFamily="34" charset="0"/>
                <a:hlinkClick r:id="rId3">
                  <a:extLst>
                    <a:ext uri="{A12FA001-AC4F-418D-AE19-62706E023703}">
                      <ahyp:hlinkClr xmlns:ahyp="http://schemas.microsoft.com/office/drawing/2018/hyperlinkcolor" val="tx"/>
                    </a:ext>
                  </a:extLst>
                </a:hlinkClick>
              </a:rPr>
              <a:t>​</a:t>
            </a:r>
            <a:r>
              <a:rPr lang="en-US" altLang="en-US" dirty="0">
                <a:solidFill>
                  <a:prstClr val="black"/>
                </a:solidFill>
                <a:latin typeface="Calibri"/>
                <a:hlinkClick r:id="rId3">
                  <a:extLst>
                    <a:ext uri="{A12FA001-AC4F-418D-AE19-62706E023703}">
                      <ahyp:hlinkClr xmlns:ahyp="http://schemas.microsoft.com/office/drawing/2018/hyperlinkcolor" val="tx"/>
                    </a:ext>
                  </a:extLst>
                </a:hlinkClick>
              </a:rPr>
              <a:t>https://tinyurl.com/PinholeFeedback</a:t>
            </a:r>
            <a:r>
              <a:rPr lang="en-US" altLang="en-US" dirty="0">
                <a:solidFill>
                  <a:prstClr val="black"/>
                </a:solidFill>
                <a:latin typeface="Calibri"/>
              </a:rPr>
              <a:t> </a:t>
            </a:r>
          </a:p>
        </p:txBody>
      </p:sp>
      <p:pic>
        <p:nvPicPr>
          <p:cNvPr id="15" name="Picture 14" descr="Qr code&#10;&#10;Description automatically generated">
            <a:extLst>
              <a:ext uri="{FF2B5EF4-FFF2-40B4-BE49-F238E27FC236}">
                <a16:creationId xmlns:a16="http://schemas.microsoft.com/office/drawing/2014/main" id="{47CFC20C-4553-9D89-B65D-C2C72A73DBF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733253" y="2538966"/>
            <a:ext cx="1866900" cy="1866900"/>
          </a:xfrm>
          <a:prstGeom prst="rect">
            <a:avLst/>
          </a:prstGeom>
        </p:spPr>
      </p:pic>
      <p:sp>
        <p:nvSpPr>
          <p:cNvPr id="4" name="Slide Number Placeholder 3">
            <a:extLst>
              <a:ext uri="{FF2B5EF4-FFF2-40B4-BE49-F238E27FC236}">
                <a16:creationId xmlns:a16="http://schemas.microsoft.com/office/drawing/2014/main" id="{02CEC553-80B9-525D-017A-21B524B26575}"/>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18</a:t>
            </a:fld>
            <a:endParaRPr lang="en-US" dirty="0">
              <a:solidFill>
                <a:prstClr val="black">
                  <a:tint val="75000"/>
                </a:prstClr>
              </a:solidFill>
              <a:latin typeface="Calibri"/>
            </a:endParaRPr>
          </a:p>
        </p:txBody>
      </p:sp>
      <p:grpSp>
        <p:nvGrpSpPr>
          <p:cNvPr id="28" name="Group 27">
            <a:extLst>
              <a:ext uri="{FF2B5EF4-FFF2-40B4-BE49-F238E27FC236}">
                <a16:creationId xmlns:a16="http://schemas.microsoft.com/office/drawing/2014/main" id="{2FB8CEBD-6284-2077-061D-95FC657BB4C1}"/>
              </a:ext>
            </a:extLst>
          </p:cNvPr>
          <p:cNvGrpSpPr/>
          <p:nvPr/>
        </p:nvGrpSpPr>
        <p:grpSpPr>
          <a:xfrm>
            <a:off x="728358" y="2621200"/>
            <a:ext cx="2743439" cy="4032278"/>
            <a:chOff x="1055737" y="2621200"/>
            <a:chExt cx="2743439" cy="4032278"/>
          </a:xfrm>
        </p:grpSpPr>
        <p:sp>
          <p:nvSpPr>
            <p:cNvPr id="23" name="Title 1">
              <a:extLst>
                <a:ext uri="{FF2B5EF4-FFF2-40B4-BE49-F238E27FC236}">
                  <a16:creationId xmlns:a16="http://schemas.microsoft.com/office/drawing/2014/main" id="{65DF45FD-1D87-AC31-AB47-4EBE8F26A4C2}"/>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27" name="Picture 26">
              <a:extLst>
                <a:ext uri="{FF2B5EF4-FFF2-40B4-BE49-F238E27FC236}">
                  <a16:creationId xmlns:a16="http://schemas.microsoft.com/office/drawing/2014/main" id="{24EECF07-DB37-0E8C-8020-6241D720B5A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E1F55298-6B9C-F3C1-C294-766CB4A8BF85}"/>
              </a:ext>
            </a:extLst>
          </p:cNvPr>
          <p:cNvSpPr txBox="1">
            <a:spLocks/>
          </p:cNvSpPr>
          <p:nvPr/>
        </p:nvSpPr>
        <p:spPr>
          <a:xfrm>
            <a:off x="3271050" y="4267200"/>
            <a:ext cx="2791306"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defRPr/>
            </a:pPr>
            <a:r>
              <a:rPr lang="en-US" sz="1800" b="1" dirty="0">
                <a:solidFill>
                  <a:prstClr val="black"/>
                </a:solidFill>
                <a:latin typeface="Calibri"/>
              </a:rPr>
              <a:t>Insights gained?</a:t>
            </a:r>
          </a:p>
          <a:p>
            <a:pPr>
              <a:defRPr/>
            </a:pPr>
            <a:r>
              <a:rPr lang="en-US" sz="1800" b="1" dirty="0">
                <a:solidFill>
                  <a:prstClr val="black"/>
                </a:solidFill>
                <a:latin typeface="Calibri"/>
              </a:rPr>
              <a:t>Remaining questions?</a:t>
            </a:r>
          </a:p>
          <a:p>
            <a:pPr>
              <a:defRPr/>
            </a:pPr>
            <a:r>
              <a:rPr lang="en-US" sz="1800" b="1" dirty="0">
                <a:solidFill>
                  <a:prstClr val="black"/>
                </a:solidFill>
                <a:latin typeface="Calibri"/>
              </a:rPr>
              <a:t>Ideas for improvements?</a:t>
            </a:r>
          </a:p>
        </p:txBody>
      </p:sp>
      <p:grpSp>
        <p:nvGrpSpPr>
          <p:cNvPr id="29" name="Group 28">
            <a:extLst>
              <a:ext uri="{FF2B5EF4-FFF2-40B4-BE49-F238E27FC236}">
                <a16:creationId xmlns:a16="http://schemas.microsoft.com/office/drawing/2014/main" id="{123673A6-4068-3C19-18DE-014D0E1338DC}"/>
              </a:ext>
            </a:extLst>
          </p:cNvPr>
          <p:cNvGrpSpPr/>
          <p:nvPr/>
        </p:nvGrpSpPr>
        <p:grpSpPr>
          <a:xfrm>
            <a:off x="5815528" y="2667000"/>
            <a:ext cx="2795072" cy="3978442"/>
            <a:chOff x="5821104" y="2530037"/>
            <a:chExt cx="2837629" cy="4039017"/>
          </a:xfrm>
        </p:grpSpPr>
        <p:sp>
          <p:nvSpPr>
            <p:cNvPr id="32" name="Title 1">
              <a:extLst>
                <a:ext uri="{FF2B5EF4-FFF2-40B4-BE49-F238E27FC236}">
                  <a16:creationId xmlns:a16="http://schemas.microsoft.com/office/drawing/2014/main" id="{D8D3DBA7-CDD4-625B-C904-7BBDAB2DE7A7}"/>
                </a:ext>
              </a:extLst>
            </p:cNvPr>
            <p:cNvSpPr txBox="1">
              <a:spLocks/>
            </p:cNvSpPr>
            <p:nvPr/>
          </p:nvSpPr>
          <p:spPr>
            <a:xfrm>
              <a:off x="6753250" y="6271932"/>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33" name="Picture 32">
              <a:extLst>
                <a:ext uri="{FF2B5EF4-FFF2-40B4-BE49-F238E27FC236}">
                  <a16:creationId xmlns:a16="http://schemas.microsoft.com/office/drawing/2014/main" id="{2549130E-D31F-5EE7-4344-7BEAF57CB5D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5821104" y="2530037"/>
              <a:ext cx="2837629" cy="3727384"/>
            </a:xfrm>
            <a:prstGeom prst="rect">
              <a:avLst/>
            </a:prstGeom>
          </p:spPr>
        </p:pic>
      </p:grpSp>
      <p:sp>
        <p:nvSpPr>
          <p:cNvPr id="9" name="Oval 8">
            <a:extLst>
              <a:ext uri="{FF2B5EF4-FFF2-40B4-BE49-F238E27FC236}">
                <a16:creationId xmlns:a16="http://schemas.microsoft.com/office/drawing/2014/main" id="{DDE66BF2-95ED-1220-EF62-6765C2BA6912}"/>
              </a:ext>
            </a:extLst>
          </p:cNvPr>
          <p:cNvSpPr/>
          <p:nvPr/>
        </p:nvSpPr>
        <p:spPr>
          <a:xfrm>
            <a:off x="7924800" y="330246"/>
            <a:ext cx="1106396" cy="1061172"/>
          </a:xfrm>
          <a:prstGeom prst="ellipse">
            <a:avLst/>
          </a:prstGeom>
          <a:blipFill>
            <a:blip r:embed="rId7"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0" name="TextBox 9">
            <a:extLst>
              <a:ext uri="{FF2B5EF4-FFF2-40B4-BE49-F238E27FC236}">
                <a16:creationId xmlns:a16="http://schemas.microsoft.com/office/drawing/2014/main" id="{B2D95550-DF08-871E-CDE6-46A8D9C1DE53}"/>
              </a:ext>
            </a:extLst>
          </p:cNvPr>
          <p:cNvSpPr txBox="1"/>
          <p:nvPr/>
        </p:nvSpPr>
        <p:spPr>
          <a:xfrm>
            <a:off x="3352800" y="5497868"/>
            <a:ext cx="2492286" cy="1107996"/>
          </a:xfrm>
          <a:prstGeom prst="rect">
            <a:avLst/>
          </a:prstGeom>
          <a:solidFill>
            <a:srgbClr val="D9FFFF"/>
          </a:solidFill>
          <a:ln>
            <a:solidFill>
              <a:schemeClr val="tx1"/>
            </a:solidFill>
          </a:ln>
        </p:spPr>
        <p:txBody>
          <a:bodyPr wrap="square" rtlCol="0">
            <a:spAutoFit/>
          </a:bodyPr>
          <a:lstStyle/>
          <a:p>
            <a:pPr algn="ctr">
              <a:defRPr/>
            </a:pPr>
            <a:r>
              <a:rPr lang="en-US" b="1" dirty="0">
                <a:solidFill>
                  <a:prstClr val="black"/>
                </a:solidFill>
                <a:latin typeface="Calibri"/>
              </a:rPr>
              <a:t>MARK 3 Version </a:t>
            </a:r>
          </a:p>
          <a:p>
            <a:pPr algn="ctr">
              <a:defRPr/>
            </a:pPr>
            <a:r>
              <a:rPr lang="en-US" sz="1600" dirty="0">
                <a:solidFill>
                  <a:prstClr val="black"/>
                </a:solidFill>
                <a:latin typeface="Calibri"/>
              </a:rPr>
              <a:t>Final Release for use up to and including the Annular Eclipse on 14 Oct 2023</a:t>
            </a:r>
          </a:p>
        </p:txBody>
      </p:sp>
    </p:spTree>
    <p:extLst>
      <p:ext uri="{BB962C8B-B14F-4D97-AF65-F5344CB8AC3E}">
        <p14:creationId xmlns:p14="http://schemas.microsoft.com/office/powerpoint/2010/main" val="2139223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latin typeface="Calibri" panose="020F0502020204030204"/>
              </a:rPr>
              <a:pPr defTabSz="457200">
                <a:defRPr/>
              </a:pPr>
              <a:t>19</a:t>
            </a:fld>
            <a:endParaRPr lang="en-US" dirty="0">
              <a:solidFill>
                <a:prstClr val="black">
                  <a:tint val="75000"/>
                </a:prstClr>
              </a:solidFill>
              <a:latin typeface="Calibri" panose="020F0502020204030204"/>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902884" y="344171"/>
            <a:ext cx="5298745" cy="779776"/>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4000" b="1" dirty="0">
                <a:solidFill>
                  <a:prstClr val="black"/>
                </a:solidFill>
                <a:latin typeface="Calibri" panose="020F0502020204030204" pitchFamily="34" charset="0"/>
                <a:cs typeface="Calibri" panose="020F0502020204030204" pitchFamily="34" charset="0"/>
              </a:rPr>
              <a:t>Valuable References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323622" y="1009147"/>
            <a:ext cx="7467600" cy="5647700"/>
          </a:xfrm>
          <a:prstGeom prst="rect">
            <a:avLst/>
          </a:prstGeom>
          <a:noFill/>
        </p:spPr>
        <p:txBody>
          <a:bodyPr wrap="square">
            <a:spAutoFit/>
          </a:bodyPr>
          <a:lstStyle/>
          <a:p>
            <a:pPr marL="342900" indent="-342900" defTabSz="457200">
              <a:buFontTx/>
              <a:buAutoNum type="arabicPeriod"/>
              <a:defRPr/>
            </a:pPr>
            <a:r>
              <a:rPr lang="en-US" dirty="0">
                <a:solidFill>
                  <a:prstClr val="black"/>
                </a:solidFill>
                <a:latin typeface="Calibri" panose="020F0502020204030204"/>
              </a:rPr>
              <a:t>Lenses and Pinholes: What Does “In Focus” Mean?</a:t>
            </a:r>
          </a:p>
          <a:p>
            <a:pPr defTabSz="457200">
              <a:spcAft>
                <a:spcPts val="1200"/>
              </a:spcAft>
              <a:defRPr/>
            </a:pPr>
            <a:r>
              <a:rPr lang="en-US" sz="1600" dirty="0">
                <a:solidFill>
                  <a:prstClr val="black"/>
                </a:solidFill>
                <a:latin typeface="Calibri" panose="020F0502020204030204"/>
              </a:rPr>
              <a:t>A brief and clear explanation about what it means to be “in focus”: </a:t>
            </a:r>
            <a:br>
              <a:rPr lang="en-US" dirty="0">
                <a:solidFill>
                  <a:prstClr val="black"/>
                </a:solidFill>
                <a:latin typeface="Calibri" panose="020F0502020204030204"/>
              </a:rPr>
            </a:br>
            <a:r>
              <a:rPr lang="en-US" dirty="0">
                <a:solidFill>
                  <a:prstClr val="black"/>
                </a:solidFill>
                <a:latin typeface="Calibri" panose="020F0502020204030204"/>
              </a:rPr>
              <a:t> </a:t>
            </a:r>
            <a:r>
              <a:rPr lang="en-US" sz="1400" dirty="0">
                <a:solidFill>
                  <a:prstClr val="black"/>
                </a:solidFill>
                <a:latin typeface="Calibri" panose="020F0502020204030204"/>
                <a:hlinkClick r:id="rId4"/>
              </a:rPr>
              <a:t>https://www.physicsforums.com/insights/lenses-pinholes-focus-mean/</a:t>
            </a:r>
            <a:r>
              <a:rPr lang="en-US" sz="1400" dirty="0">
                <a:solidFill>
                  <a:prstClr val="black"/>
                </a:solidFill>
                <a:latin typeface="Calibri" panose="020F0502020204030204"/>
              </a:rPr>
              <a:t> </a:t>
            </a:r>
            <a:endParaRPr lang="en-US" dirty="0">
              <a:solidFill>
                <a:prstClr val="black"/>
              </a:solidFill>
              <a:latin typeface="Calibri" panose="020F0502020204030204"/>
            </a:endParaRPr>
          </a:p>
          <a:p>
            <a:pPr defTabSz="457200">
              <a:defRPr/>
            </a:pPr>
            <a:r>
              <a:rPr lang="en-US" dirty="0">
                <a:solidFill>
                  <a:prstClr val="black"/>
                </a:solidFill>
                <a:latin typeface="Calibri" panose="020F0502020204030204"/>
              </a:rPr>
              <a:t>2.  How a Pinhole Camera Works (Part 1)</a:t>
            </a:r>
          </a:p>
          <a:p>
            <a:pPr defTabSz="457200">
              <a:defRPr/>
            </a:pPr>
            <a:r>
              <a:rPr lang="en-US" sz="1600" dirty="0">
                <a:solidFill>
                  <a:prstClr val="black"/>
                </a:solidFill>
                <a:latin typeface="Calibri" panose="020F0502020204030204"/>
              </a:rPr>
              <a:t>Excellent diagrams:</a:t>
            </a:r>
          </a:p>
          <a:p>
            <a:pPr defTabSz="457200">
              <a:spcAft>
                <a:spcPts val="1200"/>
              </a:spcAft>
              <a:defRPr/>
            </a:pPr>
            <a:r>
              <a:rPr lang="en-US" sz="1400" dirty="0">
                <a:solidFill>
                  <a:prstClr val="black"/>
                </a:solidFill>
                <a:latin typeface="Calibri" panose="020F0502020204030204"/>
                <a:hlinkClick r:id="rId5"/>
              </a:rPr>
              <a:t> https://www.scratchapixel.com/lessons/3d-basic-rendering/3d-viewing-pinhole-camera</a:t>
            </a:r>
            <a:endParaRPr lang="en-US" sz="1600" dirty="0">
              <a:solidFill>
                <a:prstClr val="black"/>
              </a:solidFill>
              <a:latin typeface="Calibri" panose="020F0502020204030204"/>
            </a:endParaRPr>
          </a:p>
          <a:p>
            <a:pPr>
              <a:defRPr/>
            </a:pPr>
            <a:r>
              <a:rPr lang="en-US" dirty="0">
                <a:solidFill>
                  <a:prstClr val="black"/>
                </a:solidFill>
                <a:latin typeface="Calibri" panose="020F0502020204030204"/>
              </a:rPr>
              <a:t>3.  Real image: Collection of focus points made by converging light rays</a:t>
            </a:r>
          </a:p>
          <a:p>
            <a:pPr>
              <a:defRPr/>
            </a:pPr>
            <a:r>
              <a:rPr lang="en-US" sz="1600" dirty="0">
                <a:solidFill>
                  <a:prstClr val="black"/>
                </a:solidFill>
                <a:latin typeface="Calibri" panose="020F0502020204030204"/>
              </a:rPr>
              <a:t>We love the simple but insightful stick-figure:</a:t>
            </a:r>
          </a:p>
          <a:p>
            <a:pPr defTabSz="457200">
              <a:spcAft>
                <a:spcPts val="1200"/>
              </a:spcAft>
              <a:defRPr/>
            </a:pPr>
            <a:r>
              <a:rPr lang="en-US" sz="1400" dirty="0">
                <a:solidFill>
                  <a:prstClr val="black"/>
                </a:solidFill>
                <a:latin typeface="Calibri" panose="020F0502020204030204"/>
              </a:rPr>
              <a:t> </a:t>
            </a:r>
            <a:r>
              <a:rPr lang="en-US" sz="1400" dirty="0">
                <a:solidFill>
                  <a:prstClr val="black"/>
                </a:solidFill>
                <a:latin typeface="Calibri" panose="020F0502020204030204"/>
                <a:hlinkClick r:id="rId6"/>
              </a:rPr>
              <a:t>https://www.wikiwand.com/en/Real_image</a:t>
            </a:r>
            <a:r>
              <a:rPr lang="en-US" sz="1400" dirty="0">
                <a:solidFill>
                  <a:prstClr val="black"/>
                </a:solidFill>
                <a:latin typeface="Calibri" panose="020F0502020204030204"/>
              </a:rPr>
              <a:t> </a:t>
            </a:r>
          </a:p>
          <a:p>
            <a:pPr defTabSz="457200">
              <a:defRPr/>
            </a:pPr>
            <a:r>
              <a:rPr lang="en-US" dirty="0">
                <a:solidFill>
                  <a:prstClr val="black"/>
                </a:solidFill>
                <a:latin typeface="Calibri" panose="020F0502020204030204"/>
              </a:rPr>
              <a:t>4.  Your Eyes See Upside Down and Reversed</a:t>
            </a:r>
          </a:p>
          <a:p>
            <a:pPr defTabSz="457200">
              <a:spcAft>
                <a:spcPts val="1200"/>
              </a:spcAft>
              <a:defRPr/>
            </a:pPr>
            <a:r>
              <a:rPr lang="en-US" sz="1600" dirty="0">
                <a:solidFill>
                  <a:prstClr val="black"/>
                </a:solidFill>
                <a:latin typeface="Calibri" panose="020F0502020204030204"/>
              </a:rPr>
              <a:t>Lucid explanation by an eye doctor (MD) relating human eye to a pinhole camera: </a:t>
            </a:r>
            <a:r>
              <a:rPr lang="en-US" sz="1400" dirty="0">
                <a:solidFill>
                  <a:prstClr val="black"/>
                </a:solidFill>
                <a:latin typeface="Calibri" panose="020F0502020204030204"/>
                <a:hlinkClick r:id="rId7"/>
              </a:rPr>
              <a:t>https://bceye.com/retinal-image-inverted-reversed/</a:t>
            </a:r>
            <a:endParaRPr lang="en-US" sz="1400" dirty="0">
              <a:solidFill>
                <a:prstClr val="black"/>
              </a:solidFill>
              <a:latin typeface="Calibri" panose="020F0502020204030204"/>
            </a:endParaRPr>
          </a:p>
          <a:p>
            <a:pPr>
              <a:defRPr/>
            </a:pPr>
            <a:r>
              <a:rPr lang="en-US" dirty="0">
                <a:solidFill>
                  <a:prstClr val="black"/>
                </a:solidFill>
                <a:latin typeface="Calibri" panose="020F0502020204030204"/>
              </a:rPr>
              <a:t>5.  Camera Obscura</a:t>
            </a:r>
          </a:p>
          <a:p>
            <a:pPr>
              <a:defRPr/>
            </a:pPr>
            <a:r>
              <a:rPr lang="en-US" sz="1600" dirty="0">
                <a:solidFill>
                  <a:prstClr val="black"/>
                </a:solidFill>
                <a:latin typeface="Calibri" panose="020F0502020204030204"/>
              </a:rPr>
              <a:t>The history of this wondrous effect, including reference to a possible paleo-camera:</a:t>
            </a:r>
          </a:p>
          <a:p>
            <a:pPr>
              <a:spcAft>
                <a:spcPts val="1200"/>
              </a:spcAft>
              <a:defRPr/>
            </a:pPr>
            <a:r>
              <a:rPr lang="en-US" sz="1400" dirty="0">
                <a:solidFill>
                  <a:prstClr val="black"/>
                </a:solidFill>
                <a:latin typeface="Calibri"/>
              </a:rPr>
              <a:t> </a:t>
            </a:r>
            <a:r>
              <a:rPr lang="en-US" sz="1400" dirty="0">
                <a:solidFill>
                  <a:prstClr val="black"/>
                </a:solidFill>
                <a:latin typeface="Calibri"/>
                <a:hlinkClick r:id="rId8"/>
              </a:rPr>
              <a:t>https://en.wikipedia.org/wiki/Camera_obscura</a:t>
            </a:r>
            <a:r>
              <a:rPr lang="en-US" sz="1400" dirty="0">
                <a:solidFill>
                  <a:prstClr val="black"/>
                </a:solidFill>
                <a:latin typeface="Calibri"/>
              </a:rPr>
              <a:t>    </a:t>
            </a:r>
            <a:r>
              <a:rPr lang="en-US" sz="1400" dirty="0">
                <a:solidFill>
                  <a:prstClr val="black"/>
                </a:solidFill>
                <a:latin typeface="Calibri"/>
                <a:hlinkClick r:id="rId9"/>
              </a:rPr>
              <a:t>http://paleo-camera.com/archeo-optics/</a:t>
            </a:r>
            <a:r>
              <a:rPr lang="en-US" sz="1400" dirty="0">
                <a:solidFill>
                  <a:prstClr val="black"/>
                </a:solidFill>
                <a:latin typeface="Calibri"/>
              </a:rPr>
              <a:t> </a:t>
            </a:r>
          </a:p>
          <a:p>
            <a:pPr>
              <a:defRPr/>
            </a:pPr>
            <a:r>
              <a:rPr lang="en-US" dirty="0">
                <a:solidFill>
                  <a:prstClr val="black"/>
                </a:solidFill>
                <a:latin typeface="Calibri" panose="020F0502020204030204"/>
              </a:rPr>
              <a:t>6.  Making, Measuring and Testing the “Optimal” Pinhole</a:t>
            </a:r>
          </a:p>
          <a:p>
            <a:pPr>
              <a:spcAft>
                <a:spcPts val="1200"/>
              </a:spcAft>
              <a:defRPr/>
            </a:pPr>
            <a:r>
              <a:rPr lang="en-US" sz="1600" dirty="0">
                <a:solidFill>
                  <a:prstClr val="black"/>
                </a:solidFill>
                <a:latin typeface="Calibri"/>
              </a:rPr>
              <a:t>A thorough and playful journey through the technical details of pinhole photography:</a:t>
            </a:r>
            <a:r>
              <a:rPr lang="en-US" sz="1400" dirty="0">
                <a:solidFill>
                  <a:prstClr val="black"/>
                </a:solidFill>
                <a:latin typeface="Calibri"/>
              </a:rPr>
              <a:t>  </a:t>
            </a:r>
            <a:r>
              <a:rPr lang="en-US" sz="1400" dirty="0">
                <a:solidFill>
                  <a:prstClr val="black"/>
                </a:solidFill>
                <a:latin typeface="Calibri"/>
                <a:hlinkClick r:id="rId10"/>
              </a:rPr>
              <a:t>https://www.35mmc.com/26/10/2020/making-measuring-and-testing-the-optimal-pinhole-pinhole-adventures-part-3-by-sroyon/</a:t>
            </a:r>
            <a:r>
              <a:rPr lang="en-US" sz="1400" dirty="0">
                <a:solidFill>
                  <a:prstClr val="black"/>
                </a:solidFill>
                <a:latin typeface="Calibri" panose="020F0502020204030204"/>
              </a:rPr>
              <a:t> </a:t>
            </a:r>
          </a:p>
        </p:txBody>
      </p:sp>
    </p:spTree>
    <p:extLst>
      <p:ext uri="{BB962C8B-B14F-4D97-AF65-F5344CB8AC3E}">
        <p14:creationId xmlns:p14="http://schemas.microsoft.com/office/powerpoint/2010/main" val="13790919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08511" y="201259"/>
            <a:ext cx="7772400" cy="1470025"/>
          </a:xfrm>
        </p:spPr>
        <p:txBody>
          <a:bodyPr/>
          <a:lstStyle/>
          <a:p>
            <a:r>
              <a:rPr lang="en-US" dirty="0"/>
              <a:t>[</a:t>
            </a:r>
            <a:r>
              <a:rPr lang="en-US" i="1" dirty="0"/>
              <a:t>Really</a:t>
            </a:r>
            <a:r>
              <a:rPr lang="en-US" dirty="0"/>
              <a:t>] Understanding </a:t>
            </a:r>
            <a:br>
              <a:rPr lang="en-US" dirty="0"/>
            </a:br>
            <a:r>
              <a:rPr lang="en-US" dirty="0"/>
              <a:t>Pinhole Projection of the Sun</a:t>
            </a:r>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3" name="Picture 12">
            <a:extLst>
              <a:ext uri="{FF2B5EF4-FFF2-40B4-BE49-F238E27FC236}">
                <a16:creationId xmlns:a16="http://schemas.microsoft.com/office/drawing/2014/main" id="{0B3DD84C-FA7F-8E7E-3DD0-2F13937D370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031644" y="1429792"/>
            <a:ext cx="958202" cy="925721"/>
          </a:xfrm>
          <a:prstGeom prst="rect">
            <a:avLst/>
          </a:prstGeom>
        </p:spPr>
      </p:pic>
      <p:sp>
        <p:nvSpPr>
          <p:cNvPr id="12" name="Subtitle 11">
            <a:extLst>
              <a:ext uri="{FF2B5EF4-FFF2-40B4-BE49-F238E27FC236}">
                <a16:creationId xmlns:a16="http://schemas.microsoft.com/office/drawing/2014/main" id="{E95B01FB-183A-8D91-1812-E147055AF2FD}"/>
              </a:ext>
            </a:extLst>
          </p:cNvPr>
          <p:cNvSpPr>
            <a:spLocks noGrp="1"/>
          </p:cNvSpPr>
          <p:nvPr>
            <p:ph type="subTitle" idx="1"/>
          </p:nvPr>
        </p:nvSpPr>
        <p:spPr>
          <a:xfrm>
            <a:off x="1422806" y="1608476"/>
            <a:ext cx="6543813" cy="426484"/>
          </a:xfrm>
        </p:spPr>
        <p:txBody>
          <a:bodyPr>
            <a:noAutofit/>
          </a:bodyPr>
          <a:lstStyle/>
          <a:p>
            <a:r>
              <a:rPr lang="en-US" sz="2400" dirty="0">
                <a:solidFill>
                  <a:schemeClr val="tx1"/>
                </a:solidFill>
              </a:rPr>
              <a:t>Follow along with our playful learning adventure! </a:t>
            </a:r>
          </a:p>
        </p:txBody>
      </p:sp>
      <p:sp>
        <p:nvSpPr>
          <p:cNvPr id="14" name="Rectangle 7">
            <a:extLst>
              <a:ext uri="{FF2B5EF4-FFF2-40B4-BE49-F238E27FC236}">
                <a16:creationId xmlns:a16="http://schemas.microsoft.com/office/drawing/2014/main" id="{360DB341-F989-B554-00F6-80C961D83C18}"/>
              </a:ext>
            </a:extLst>
          </p:cNvPr>
          <p:cNvSpPr>
            <a:spLocks noChangeArrowheads="1"/>
          </p:cNvSpPr>
          <p:nvPr/>
        </p:nvSpPr>
        <p:spPr bwMode="auto">
          <a:xfrm>
            <a:off x="3320892" y="5114000"/>
            <a:ext cx="2909279"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defRPr/>
            </a:pPr>
            <a:r>
              <a:rPr lang="en-US" altLang="en-US" sz="1400" dirty="0">
                <a:solidFill>
                  <a:prstClr val="black"/>
                </a:solidFill>
                <a:latin typeface="Calibri"/>
                <a:hlinkClick r:id="rId5"/>
              </a:rPr>
              <a:t>​https://tinyurl.com/PinholeFeedback </a:t>
            </a:r>
            <a:endParaRPr lang="en-US" altLang="en-US" sz="1400" dirty="0">
              <a:solidFill>
                <a:prstClr val="black"/>
              </a:solidFill>
              <a:latin typeface="Calibri"/>
            </a:endParaRPr>
          </a:p>
        </p:txBody>
      </p:sp>
      <p:pic>
        <p:nvPicPr>
          <p:cNvPr id="15" name="Picture 14" descr="Qr code&#10;&#10;Description automatically generated">
            <a:extLst>
              <a:ext uri="{FF2B5EF4-FFF2-40B4-BE49-F238E27FC236}">
                <a16:creationId xmlns:a16="http://schemas.microsoft.com/office/drawing/2014/main" id="{E3EB2410-D489-D8CE-EE9B-EE8346B875A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27237" y="3842717"/>
            <a:ext cx="1338885" cy="1338885"/>
          </a:xfrm>
          <a:prstGeom prst="rect">
            <a:avLst/>
          </a:prstGeom>
        </p:spPr>
      </p:pic>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2</a:t>
            </a:fld>
            <a:endParaRPr lang="en-US" dirty="0">
              <a:solidFill>
                <a:prstClr val="black">
                  <a:tint val="75000"/>
                </a:prstClr>
              </a:solidFill>
              <a:latin typeface="Calibri"/>
            </a:endParaRPr>
          </a:p>
        </p:txBody>
      </p:sp>
      <p:grpSp>
        <p:nvGrpSpPr>
          <p:cNvPr id="22" name="Group 21">
            <a:extLst>
              <a:ext uri="{FF2B5EF4-FFF2-40B4-BE49-F238E27FC236}">
                <a16:creationId xmlns:a16="http://schemas.microsoft.com/office/drawing/2014/main" id="{DDC2D5C6-5A82-F4AE-88AD-47DF20157184}"/>
              </a:ext>
            </a:extLst>
          </p:cNvPr>
          <p:cNvGrpSpPr/>
          <p:nvPr/>
        </p:nvGrpSpPr>
        <p:grpSpPr>
          <a:xfrm>
            <a:off x="808679" y="2273320"/>
            <a:ext cx="2743439" cy="4032278"/>
            <a:chOff x="1055737" y="2621200"/>
            <a:chExt cx="2743439" cy="4032278"/>
          </a:xfrm>
        </p:grpSpPr>
        <p:sp>
          <p:nvSpPr>
            <p:cNvPr id="23" name="Title 1">
              <a:extLst>
                <a:ext uri="{FF2B5EF4-FFF2-40B4-BE49-F238E27FC236}">
                  <a16:creationId xmlns:a16="http://schemas.microsoft.com/office/drawing/2014/main" id="{C7947E97-26CB-14E1-B863-0EAF24BBD260}"/>
                </a:ext>
              </a:extLst>
            </p:cNvPr>
            <p:cNvSpPr txBox="1">
              <a:spLocks/>
            </p:cNvSpPr>
            <p:nvPr/>
          </p:nvSpPr>
          <p:spPr>
            <a:xfrm>
              <a:off x="1917275" y="63563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24" name="Picture 23">
              <a:extLst>
                <a:ext uri="{FF2B5EF4-FFF2-40B4-BE49-F238E27FC236}">
                  <a16:creationId xmlns:a16="http://schemas.microsoft.com/office/drawing/2014/main" id="{D683E7E2-AF90-A55B-DA03-71ABC56DB84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6" name="Subtitle 11">
            <a:extLst>
              <a:ext uri="{FF2B5EF4-FFF2-40B4-BE49-F238E27FC236}">
                <a16:creationId xmlns:a16="http://schemas.microsoft.com/office/drawing/2014/main" id="{F3BF60BA-0E4E-8E21-8D1D-C5E5462E25FC}"/>
              </a:ext>
            </a:extLst>
          </p:cNvPr>
          <p:cNvSpPr txBox="1">
            <a:spLocks/>
          </p:cNvSpPr>
          <p:nvPr/>
        </p:nvSpPr>
        <p:spPr>
          <a:xfrm>
            <a:off x="3487558" y="2157262"/>
            <a:ext cx="2552453" cy="1859476"/>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spcAft>
                <a:spcPts val="600"/>
              </a:spcAft>
              <a:defRPr/>
            </a:pPr>
            <a:r>
              <a:rPr lang="en-US" sz="1600" dirty="0">
                <a:solidFill>
                  <a:prstClr val="black"/>
                </a:solidFill>
                <a:latin typeface="Calibri"/>
              </a:rPr>
              <a:t>And </a:t>
            </a:r>
            <a:r>
              <a:rPr lang="en-US" sz="1600" b="1" dirty="0">
                <a:solidFill>
                  <a:prstClr val="black"/>
                </a:solidFill>
                <a:latin typeface="Calibri"/>
              </a:rPr>
              <a:t>PLEASE</a:t>
            </a:r>
            <a:r>
              <a:rPr lang="en-US" sz="1600" dirty="0">
                <a:solidFill>
                  <a:prstClr val="black"/>
                </a:solidFill>
                <a:latin typeface="Calibri"/>
              </a:rPr>
              <a:t> give us feedback on these questions at the link below:</a:t>
            </a:r>
          </a:p>
          <a:p>
            <a:pPr>
              <a:spcBef>
                <a:spcPts val="0"/>
              </a:spcBef>
              <a:defRPr/>
            </a:pPr>
            <a:r>
              <a:rPr lang="en-US" sz="1600" b="1" dirty="0">
                <a:solidFill>
                  <a:prstClr val="black"/>
                </a:solidFill>
                <a:latin typeface="Calibri"/>
              </a:rPr>
              <a:t>Insights gained?</a:t>
            </a:r>
          </a:p>
          <a:p>
            <a:pPr>
              <a:defRPr/>
            </a:pPr>
            <a:r>
              <a:rPr lang="en-US" sz="1600" b="1" dirty="0">
                <a:solidFill>
                  <a:prstClr val="black"/>
                </a:solidFill>
                <a:latin typeface="Calibri"/>
              </a:rPr>
              <a:t>Remaining questions?</a:t>
            </a:r>
          </a:p>
          <a:p>
            <a:pPr>
              <a:defRPr/>
            </a:pPr>
            <a:r>
              <a:rPr lang="en-US" sz="1600" b="1" dirty="0">
                <a:solidFill>
                  <a:prstClr val="black"/>
                </a:solidFill>
                <a:latin typeface="Calibri"/>
              </a:rPr>
              <a:t>Ideas for improvements?</a:t>
            </a:r>
          </a:p>
        </p:txBody>
      </p:sp>
      <p:grpSp>
        <p:nvGrpSpPr>
          <p:cNvPr id="40" name="Group 39">
            <a:extLst>
              <a:ext uri="{FF2B5EF4-FFF2-40B4-BE49-F238E27FC236}">
                <a16:creationId xmlns:a16="http://schemas.microsoft.com/office/drawing/2014/main" id="{877279C5-6AA9-BD4B-9521-0F6E180A9442}"/>
              </a:ext>
            </a:extLst>
          </p:cNvPr>
          <p:cNvGrpSpPr/>
          <p:nvPr/>
        </p:nvGrpSpPr>
        <p:grpSpPr>
          <a:xfrm>
            <a:off x="5925371" y="2355513"/>
            <a:ext cx="2837629" cy="3975774"/>
            <a:chOff x="5791200" y="2355511"/>
            <a:chExt cx="2837629" cy="4045287"/>
          </a:xfrm>
        </p:grpSpPr>
        <p:sp>
          <p:nvSpPr>
            <p:cNvPr id="17" name="Title 1">
              <a:extLst>
                <a:ext uri="{FF2B5EF4-FFF2-40B4-BE49-F238E27FC236}">
                  <a16:creationId xmlns:a16="http://schemas.microsoft.com/office/drawing/2014/main" id="{41B8E0C8-49D1-96D4-2902-2FF6EDB7402B}"/>
                </a:ext>
              </a:extLst>
            </p:cNvPr>
            <p:cNvSpPr txBox="1">
              <a:spLocks/>
            </p:cNvSpPr>
            <p:nvPr/>
          </p:nvSpPr>
          <p:spPr>
            <a:xfrm>
              <a:off x="6723829" y="610367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38" name="Picture 37">
              <a:extLst>
                <a:ext uri="{FF2B5EF4-FFF2-40B4-BE49-F238E27FC236}">
                  <a16:creationId xmlns:a16="http://schemas.microsoft.com/office/drawing/2014/main" id="{65BCBA1B-B2F1-C58B-F220-74C1E8D40FD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5791200" y="2355511"/>
              <a:ext cx="2837629" cy="3708374"/>
            </a:xfrm>
            <a:prstGeom prst="rect">
              <a:avLst/>
            </a:prstGeom>
          </p:spPr>
        </p:pic>
      </p:grpSp>
      <p:sp>
        <p:nvSpPr>
          <p:cNvPr id="4" name="TextBox 3">
            <a:extLst>
              <a:ext uri="{FF2B5EF4-FFF2-40B4-BE49-F238E27FC236}">
                <a16:creationId xmlns:a16="http://schemas.microsoft.com/office/drawing/2014/main" id="{753E5A97-A3EE-B86B-56D4-523D1F0815FA}"/>
              </a:ext>
            </a:extLst>
          </p:cNvPr>
          <p:cNvSpPr txBox="1"/>
          <p:nvPr/>
        </p:nvSpPr>
        <p:spPr>
          <a:xfrm>
            <a:off x="3380793" y="5562600"/>
            <a:ext cx="2492286" cy="1107996"/>
          </a:xfrm>
          <a:prstGeom prst="rect">
            <a:avLst/>
          </a:prstGeom>
          <a:solidFill>
            <a:srgbClr val="D9FFFF"/>
          </a:solidFill>
          <a:ln>
            <a:solidFill>
              <a:schemeClr val="tx1"/>
            </a:solidFill>
          </a:ln>
        </p:spPr>
        <p:txBody>
          <a:bodyPr wrap="square" rtlCol="0">
            <a:spAutoFit/>
          </a:bodyPr>
          <a:lstStyle/>
          <a:p>
            <a:pPr algn="ctr">
              <a:defRPr/>
            </a:pPr>
            <a:r>
              <a:rPr lang="en-US" b="1" dirty="0">
                <a:solidFill>
                  <a:prstClr val="black"/>
                </a:solidFill>
                <a:latin typeface="Calibri"/>
              </a:rPr>
              <a:t>MARK 3 Version </a:t>
            </a:r>
          </a:p>
          <a:p>
            <a:pPr algn="ctr">
              <a:defRPr/>
            </a:pPr>
            <a:r>
              <a:rPr lang="en-US" sz="1600" dirty="0">
                <a:solidFill>
                  <a:prstClr val="black"/>
                </a:solidFill>
                <a:latin typeface="Calibri"/>
              </a:rPr>
              <a:t>Final Release for use up to and including the Annular Eclipse on 14 Oct 2023</a:t>
            </a:r>
          </a:p>
        </p:txBody>
      </p:sp>
    </p:spTree>
    <p:extLst>
      <p:ext uri="{BB962C8B-B14F-4D97-AF65-F5344CB8AC3E}">
        <p14:creationId xmlns:p14="http://schemas.microsoft.com/office/powerpoint/2010/main" val="1886498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0" descr="Picture 10">
            <a:extLst>
              <a:ext uri="{FF2B5EF4-FFF2-40B4-BE49-F238E27FC236}">
                <a16:creationId xmlns:a16="http://schemas.microsoft.com/office/drawing/2014/main" id="{F5D51DA1-7A20-3ED5-388B-F99163FE534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3314" y="119159"/>
            <a:ext cx="1106396" cy="1483359"/>
          </a:xfrm>
          <a:prstGeom prst="rect">
            <a:avLst/>
          </a:prstGeom>
          <a:ln w="12700">
            <a:miter lim="400000"/>
          </a:ln>
        </p:spPr>
      </p:pic>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rPr>
              <a:pPr defTabSz="457200">
                <a:defRPr/>
              </a:pPr>
              <a:t>20</a:t>
            </a:fld>
            <a:endParaRPr lang="en-US" dirty="0">
              <a:solidFill>
                <a:prstClr val="black">
                  <a:tint val="75000"/>
                </a:prstClr>
              </a:solidFill>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487290" y="0"/>
            <a:ext cx="6285110" cy="77977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600" b="1" dirty="0">
                <a:solidFill>
                  <a:prstClr val="black"/>
                </a:solidFill>
                <a:latin typeface="+mn-lt"/>
              </a:rPr>
              <a:t>Credits &amp; Acknowledgements</a:t>
            </a:r>
          </a:p>
        </p:txBody>
      </p:sp>
      <p:sp>
        <p:nvSpPr>
          <p:cNvPr id="14" name="TextBox 13">
            <a:extLst>
              <a:ext uri="{FF2B5EF4-FFF2-40B4-BE49-F238E27FC236}">
                <a16:creationId xmlns:a16="http://schemas.microsoft.com/office/drawing/2014/main" id="{96EC39AF-1D77-0962-9472-5E7D5ABEFD4B}"/>
              </a:ext>
            </a:extLst>
          </p:cNvPr>
          <p:cNvSpPr txBox="1"/>
          <p:nvPr/>
        </p:nvSpPr>
        <p:spPr>
          <a:xfrm>
            <a:off x="1199467" y="533402"/>
            <a:ext cx="7831730" cy="961802"/>
          </a:xfrm>
          <a:prstGeom prst="rect">
            <a:avLst/>
          </a:prstGeom>
          <a:noFill/>
        </p:spPr>
        <p:txBody>
          <a:bodyPr wrap="square">
            <a:spAutoFit/>
          </a:bodyPr>
          <a:lstStyle/>
          <a:p>
            <a:pPr defTabSz="457200">
              <a:spcAft>
                <a:spcPts val="300"/>
              </a:spcAft>
              <a:defRPr/>
            </a:pPr>
            <a:r>
              <a:rPr lang="en-US" b="1" dirty="0">
                <a:solidFill>
                  <a:prstClr val="black"/>
                </a:solidFill>
              </a:rPr>
              <a:t>Primary Authors of the Explanatory Presentations:  </a:t>
            </a:r>
          </a:p>
          <a:p>
            <a:pPr defTabSz="457200">
              <a:defRPr/>
            </a:pPr>
            <a:r>
              <a:rPr lang="en-US" sz="2000" dirty="0">
                <a:solidFill>
                  <a:prstClr val="black"/>
                </a:solidFill>
              </a:rPr>
              <a:t>Cherilynn Morrow, Robert Bigelow, and Mike Zawaski</a:t>
            </a:r>
            <a:endParaRPr lang="en-US" sz="2000" baseline="30000" dirty="0">
              <a:solidFill>
                <a:prstClr val="black"/>
              </a:solidFill>
            </a:endParaRPr>
          </a:p>
          <a:p>
            <a:pPr defTabSz="457200">
              <a:defRPr/>
            </a:pPr>
            <a:r>
              <a:rPr lang="en-US" sz="1600" dirty="0">
                <a:solidFill>
                  <a:prstClr val="black"/>
                </a:solidFill>
                <a:hlinkClick r:id="rId4"/>
              </a:rPr>
              <a:t>cherilynn.morrow@gmail.com</a:t>
            </a:r>
            <a:r>
              <a:rPr lang="en-US" sz="1600" dirty="0">
                <a:solidFill>
                  <a:prstClr val="black"/>
                </a:solidFill>
              </a:rPr>
              <a:t> , </a:t>
            </a:r>
            <a:r>
              <a:rPr lang="en-US" sz="1600" dirty="0">
                <a:solidFill>
                  <a:prstClr val="black"/>
                </a:solidFill>
                <a:hlinkClick r:id="rId5"/>
              </a:rPr>
              <a:t>arca965@gmail.com</a:t>
            </a:r>
            <a:r>
              <a:rPr lang="en-US" sz="1600" dirty="0">
                <a:solidFill>
                  <a:prstClr val="black"/>
                </a:solidFill>
              </a:rPr>
              <a:t>, and </a:t>
            </a:r>
            <a:r>
              <a:rPr lang="en-US" sz="1600" u="sng" dirty="0">
                <a:solidFill>
                  <a:prstClr val="black"/>
                </a:solidFill>
                <a:hlinkClick r:id="rId6"/>
              </a:rPr>
              <a:t>mjzawaski@gmail.com</a:t>
            </a:r>
            <a:r>
              <a:rPr lang="en-US" sz="1600" u="sng" dirty="0">
                <a:solidFill>
                  <a:prstClr val="black"/>
                </a:solidFill>
              </a:rPr>
              <a:t> </a:t>
            </a:r>
          </a:p>
        </p:txBody>
      </p:sp>
      <p:sp>
        <p:nvSpPr>
          <p:cNvPr id="2" name="TextBox 1">
            <a:extLst>
              <a:ext uri="{FF2B5EF4-FFF2-40B4-BE49-F238E27FC236}">
                <a16:creationId xmlns:a16="http://schemas.microsoft.com/office/drawing/2014/main" id="{25F5EA4B-CAD1-D23D-99E9-49F2EE32D915}"/>
              </a:ext>
            </a:extLst>
          </p:cNvPr>
          <p:cNvSpPr txBox="1"/>
          <p:nvPr/>
        </p:nvSpPr>
        <p:spPr>
          <a:xfrm>
            <a:off x="1234097" y="6553202"/>
            <a:ext cx="6995505" cy="276999"/>
          </a:xfrm>
          <a:prstGeom prst="rect">
            <a:avLst/>
          </a:prstGeom>
          <a:noFill/>
        </p:spPr>
        <p:txBody>
          <a:bodyPr wrap="none" rtlCol="0">
            <a:spAutoFit/>
          </a:bodyPr>
          <a:lstStyle/>
          <a:p>
            <a:pPr>
              <a:defRPr/>
            </a:pPr>
            <a:r>
              <a:rPr lang="en-US" sz="1200" dirty="0">
                <a:solidFill>
                  <a:prstClr val="black"/>
                </a:solidFill>
              </a:rPr>
              <a:t>Thank you also to our web developer Don Kolinski for posting and updating our work on the PUNCH website.</a:t>
            </a:r>
          </a:p>
        </p:txBody>
      </p:sp>
      <p:sp>
        <p:nvSpPr>
          <p:cNvPr id="4" name="TextBox 3">
            <a:extLst>
              <a:ext uri="{FF2B5EF4-FFF2-40B4-BE49-F238E27FC236}">
                <a16:creationId xmlns:a16="http://schemas.microsoft.com/office/drawing/2014/main" id="{FFD02D31-BC38-9EF3-4C64-A8BCA008A051}"/>
              </a:ext>
            </a:extLst>
          </p:cNvPr>
          <p:cNvSpPr txBox="1"/>
          <p:nvPr/>
        </p:nvSpPr>
        <p:spPr>
          <a:xfrm>
            <a:off x="381000" y="1703978"/>
            <a:ext cx="8458200" cy="4239622"/>
          </a:xfrm>
          <a:prstGeom prst="rect">
            <a:avLst/>
          </a:prstGeom>
          <a:noFill/>
        </p:spPr>
        <p:txBody>
          <a:bodyPr wrap="square">
            <a:spAutoFit/>
          </a:bodyPr>
          <a:lstStyle/>
          <a:p>
            <a:pPr defTabSz="457200">
              <a:spcAft>
                <a:spcPts val="300"/>
              </a:spcAft>
              <a:defRPr/>
            </a:pPr>
            <a:r>
              <a:rPr lang="en-US" b="1" dirty="0">
                <a:solidFill>
                  <a:prstClr val="black"/>
                </a:solidFill>
              </a:rPr>
              <a:t>Research &amp; Development Team for the </a:t>
            </a:r>
            <a:r>
              <a:rPr lang="en-US" b="1" i="1" dirty="0">
                <a:solidFill>
                  <a:prstClr val="black"/>
                </a:solidFill>
              </a:rPr>
              <a:t>3-Hole PUNCH Pinhole Projector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Cherilynn</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Morrow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(editor-in-chief, concept development, field testing, photos)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Robert Bigelow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(concept development, technical specifications, text reviewer, photos)</a:t>
            </a:r>
            <a:endParaRPr kumimoji="0" lang="en-US"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Briana </a:t>
            </a:r>
            <a:r>
              <a:rPr kumimoji="0" lang="en-US" b="0" i="0" u="none" strike="noStrike" kern="1200" cap="none" spc="0" normalizeH="0" baseline="0" noProof="0" dirty="0" err="1">
                <a:ln>
                  <a:noFill/>
                </a:ln>
                <a:solidFill>
                  <a:prstClr val="black"/>
                </a:solidFill>
                <a:effectLst/>
                <a:uLnTx/>
                <a:uFillTx/>
                <a:latin typeface="Calibri" panose="020F0502020204030204"/>
                <a:ea typeface="+mn-ea"/>
                <a:cs typeface="+mn-cs"/>
              </a:rPr>
              <a:t>Ingermann</a:t>
            </a: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(graphic design, text developer, field testing, procurement of printing,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Calibri" panose="020F0502020204030204"/>
                <a:ea typeface="+mn-ea"/>
                <a:cs typeface="+mn-cs"/>
              </a:rPr>
              <a:t>Mike Zawaski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(reviewer/consultant on explanatory presentation, graphic support, photos)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Sanlyn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Buxner</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(head of field testing and evaluation, photos)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Jason Trump, Nina Byers, Geoff Skelton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 field testing, reviewer of explanatory presentations)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Marisa Bevington &amp;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Marialis</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Rosario Franco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Spanish language translation)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GB Cornucopia, Bobbye Middendorf, Jeremy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Osowski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Stacy Wolff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(text reviewers, field testers, photo collaborators)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Craig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DeForest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PI, product review and approval,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Sarah Gibson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Project Scientist,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Nicki Viall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Mission Scientist, field tester, product review and approval)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Ronnie Killough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Program Manager,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Gilly Gilbert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(PUNCH Associate Investigator, field tester)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Countless others </a:t>
            </a:r>
            <a:r>
              <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rPr>
              <a:t>(who participated in field testing events and gave us their feedback)</a:t>
            </a:r>
          </a:p>
        </p:txBody>
      </p:sp>
    </p:spTree>
    <p:extLst>
      <p:ext uri="{BB962C8B-B14F-4D97-AF65-F5344CB8AC3E}">
        <p14:creationId xmlns:p14="http://schemas.microsoft.com/office/powerpoint/2010/main" val="29276168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0AD8BB4-B99F-2483-EE17-5621D8C91B6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3500"/>
            <a:ext cx="9144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0A6533D3-31CA-7EEB-8DDC-84962FA9C9E2}"/>
              </a:ext>
            </a:extLst>
          </p:cNvPr>
          <p:cNvSpPr txBox="1"/>
          <p:nvPr/>
        </p:nvSpPr>
        <p:spPr>
          <a:xfrm>
            <a:off x="7620000" y="6581001"/>
            <a:ext cx="1676400" cy="276999"/>
          </a:xfrm>
          <a:prstGeom prst="rect">
            <a:avLst/>
          </a:prstGeom>
          <a:noFill/>
        </p:spPr>
        <p:txBody>
          <a:bodyPr wrap="square">
            <a:spAutoFit/>
          </a:bodyPr>
          <a:lstStyle/>
          <a:p>
            <a:pPr>
              <a:defRPr/>
            </a:pPr>
            <a:r>
              <a:rPr lang="en-US" sz="1200" dirty="0">
                <a:solidFill>
                  <a:prstClr val="white"/>
                </a:solidFill>
              </a:rPr>
              <a:t>Photo: Alan Friedman</a:t>
            </a:r>
          </a:p>
        </p:txBody>
      </p:sp>
      <p:sp>
        <p:nvSpPr>
          <p:cNvPr id="16" name="TextBox 15">
            <a:extLst>
              <a:ext uri="{FF2B5EF4-FFF2-40B4-BE49-F238E27FC236}">
                <a16:creationId xmlns:a16="http://schemas.microsoft.com/office/drawing/2014/main" id="{D3879F5F-987D-F0B2-EDF4-967588A99250}"/>
              </a:ext>
            </a:extLst>
          </p:cNvPr>
          <p:cNvSpPr txBox="1"/>
          <p:nvPr/>
        </p:nvSpPr>
        <p:spPr>
          <a:xfrm>
            <a:off x="9527" y="1638466"/>
            <a:ext cx="2600325" cy="523220"/>
          </a:xfrm>
          <a:prstGeom prst="rect">
            <a:avLst/>
          </a:prstGeom>
          <a:noFill/>
        </p:spPr>
        <p:txBody>
          <a:bodyPr wrap="square">
            <a:spAutoFit/>
          </a:bodyPr>
          <a:lstStyle/>
          <a:p>
            <a:pPr>
              <a:defRPr/>
            </a:pPr>
            <a:r>
              <a:rPr lang="en-US" sz="1400" dirty="0">
                <a:solidFill>
                  <a:prstClr val="white"/>
                </a:solidFill>
              </a:rPr>
              <a:t>NASA PUNCH website: </a:t>
            </a:r>
            <a:r>
              <a:rPr lang="en-US" sz="1400" dirty="0">
                <a:solidFill>
                  <a:srgbClr val="4BACC6">
                    <a:lumMod val="40000"/>
                    <a:lumOff val="60000"/>
                  </a:srgbClr>
                </a:solidFill>
                <a:hlinkClick r:id="rId4">
                  <a:extLst>
                    <a:ext uri="{A12FA001-AC4F-418D-AE19-62706E023703}">
                      <ahyp:hlinkClr xmlns:ahyp="http://schemas.microsoft.com/office/drawing/2018/hyperlinkcolor" val="tx"/>
                    </a:ext>
                  </a:extLst>
                </a:hlinkClick>
              </a:rPr>
              <a:t>https://punch.space.swri.edu</a:t>
            </a:r>
            <a:r>
              <a:rPr lang="en-US" sz="1400" dirty="0">
                <a:solidFill>
                  <a:srgbClr val="4BACC6">
                    <a:lumMod val="40000"/>
                    <a:lumOff val="60000"/>
                  </a:srgbClr>
                </a:solidFill>
              </a:rPr>
              <a:t> </a:t>
            </a:r>
            <a:r>
              <a:rPr lang="en-US" sz="1400" dirty="0">
                <a:solidFill>
                  <a:prstClr val="white"/>
                </a:solidFill>
              </a:rPr>
              <a:t>/</a:t>
            </a:r>
          </a:p>
        </p:txBody>
      </p:sp>
      <p:pic>
        <p:nvPicPr>
          <p:cNvPr id="4100" name="Picture 4" descr="Attachments">
            <a:extLst>
              <a:ext uri="{FF2B5EF4-FFF2-40B4-BE49-F238E27FC236}">
                <a16:creationId xmlns:a16="http://schemas.microsoft.com/office/drawing/2014/main" id="{742C0A00-09D8-1BA0-B37F-C2F0B8170C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a:extLst>
              <a:ext uri="{FF2B5EF4-FFF2-40B4-BE49-F238E27FC236}">
                <a16:creationId xmlns:a16="http://schemas.microsoft.com/office/drawing/2014/main" id="{3E8882AC-9862-657F-94B1-8EA799754C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2"/>
            <a:ext cx="9525" cy="9525"/>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9EE8BF18-D6B7-F58B-61D7-A728E3ED4B19}"/>
              </a:ext>
            </a:extLst>
          </p:cNvPr>
          <p:cNvSpPr>
            <a:spLocks noGrp="1"/>
          </p:cNvSpPr>
          <p:nvPr>
            <p:ph type="sldNum" sz="quarter" idx="12"/>
          </p:nvPr>
        </p:nvSpPr>
        <p:spPr>
          <a:xfrm>
            <a:off x="6553200" y="6301146"/>
            <a:ext cx="2133600" cy="365125"/>
          </a:xfrm>
        </p:spPr>
        <p:txBody>
          <a:bodyPr/>
          <a:lstStyle/>
          <a:p>
            <a:pPr>
              <a:defRPr/>
            </a:pPr>
            <a:fld id="{23E00BF6-6337-4BA4-A033-88BB584A9638}" type="slidenum">
              <a:rPr lang="en-US">
                <a:solidFill>
                  <a:prstClr val="black">
                    <a:tint val="75000"/>
                  </a:prstClr>
                </a:solidFill>
              </a:rPr>
              <a:pPr>
                <a:defRPr/>
              </a:pPr>
              <a:t>21</a:t>
            </a:fld>
            <a:endParaRPr lang="en-US" dirty="0">
              <a:solidFill>
                <a:prstClr val="black">
                  <a:tint val="75000"/>
                </a:prstClr>
              </a:solidFill>
            </a:endParaRPr>
          </a:p>
        </p:txBody>
      </p:sp>
      <p:sp>
        <p:nvSpPr>
          <p:cNvPr id="3" name="Title 1">
            <a:extLst>
              <a:ext uri="{FF2B5EF4-FFF2-40B4-BE49-F238E27FC236}">
                <a16:creationId xmlns:a16="http://schemas.microsoft.com/office/drawing/2014/main" id="{459A9B44-FDFD-577A-BF79-BE41651F5B77}"/>
              </a:ext>
            </a:extLst>
          </p:cNvPr>
          <p:cNvSpPr txBox="1">
            <a:spLocks/>
          </p:cNvSpPr>
          <p:nvPr/>
        </p:nvSpPr>
        <p:spPr>
          <a:xfrm>
            <a:off x="3200400" y="587008"/>
            <a:ext cx="5705475" cy="2305584"/>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accent6">
                    <a:lumMod val="20000"/>
                    <a:lumOff val="80000"/>
                  </a:schemeClr>
                </a:solidFill>
                <a:latin typeface="+mn-lt"/>
              </a:rPr>
              <a:t>Please proceed to Section 2:</a:t>
            </a:r>
          </a:p>
          <a:p>
            <a:endParaRPr lang="en-US" sz="3600" b="1" dirty="0">
              <a:solidFill>
                <a:schemeClr val="accent6">
                  <a:lumMod val="20000"/>
                  <a:lumOff val="80000"/>
                </a:schemeClr>
              </a:solidFill>
              <a:latin typeface="+mn-lt"/>
            </a:endParaRPr>
          </a:p>
          <a:p>
            <a:r>
              <a:rPr lang="en-US" sz="3600" b="1" dirty="0">
                <a:solidFill>
                  <a:schemeClr val="accent6">
                    <a:lumMod val="20000"/>
                    <a:lumOff val="80000"/>
                  </a:schemeClr>
                </a:solidFill>
                <a:latin typeface="+mn-lt"/>
              </a:rPr>
              <a:t>Observing Pinhole Images of the Sun in Our Everyday Environments</a:t>
            </a:r>
          </a:p>
        </p:txBody>
      </p:sp>
      <p:pic>
        <p:nvPicPr>
          <p:cNvPr id="4" name="Picture 10" descr="Picture 10">
            <a:extLst>
              <a:ext uri="{FF2B5EF4-FFF2-40B4-BE49-F238E27FC236}">
                <a16:creationId xmlns:a16="http://schemas.microsoft.com/office/drawing/2014/main" id="{2E3D67C6-B792-4FF9-3716-0AEAA650F7F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81000" y="103311"/>
            <a:ext cx="1106396" cy="1483359"/>
          </a:xfrm>
          <a:prstGeom prst="rect">
            <a:avLst/>
          </a:prstGeom>
          <a:ln w="12700">
            <a:miter lim="400000"/>
          </a:ln>
        </p:spPr>
      </p:pic>
      <p:sp>
        <p:nvSpPr>
          <p:cNvPr id="5" name="TextBox 4">
            <a:extLst>
              <a:ext uri="{FF2B5EF4-FFF2-40B4-BE49-F238E27FC236}">
                <a16:creationId xmlns:a16="http://schemas.microsoft.com/office/drawing/2014/main" id="{42E9DB00-1683-52C0-DDE1-9FE60F9ED742}"/>
              </a:ext>
            </a:extLst>
          </p:cNvPr>
          <p:cNvSpPr txBox="1"/>
          <p:nvPr/>
        </p:nvSpPr>
        <p:spPr>
          <a:xfrm>
            <a:off x="125583" y="5534561"/>
            <a:ext cx="481320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EEEEE"/>
                </a:solidFill>
                <a:effectLst/>
                <a:uLnTx/>
                <a:uFillTx/>
                <a:ea typeface="+mn-ea"/>
                <a:cs typeface="+mn-cs"/>
              </a:rPr>
              <a:t>Scan here </a:t>
            </a:r>
            <a:r>
              <a:rPr lang="en-US" sz="1400" dirty="0">
                <a:solidFill>
                  <a:srgbClr val="EEEEEE"/>
                </a:solidFill>
              </a:rPr>
              <a:t>to access all PUNCH Outreach products or visit:</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dirty="0">
                <a:ln>
                  <a:noFill/>
                </a:ln>
                <a:solidFill>
                  <a:srgbClr val="93CDDD"/>
                </a:solidFill>
                <a:effectLst/>
                <a:uLnTx/>
                <a:uFillTx/>
                <a:ea typeface="+mn-ea"/>
                <a:cs typeface="+mn-cs"/>
                <a:hlinkClick r:id="rId7">
                  <a:extLst>
                    <a:ext uri="{A12FA001-AC4F-418D-AE19-62706E023703}">
                      <ahyp:hlinkClr xmlns:ahyp="http://schemas.microsoft.com/office/drawing/2018/hyperlinkcolor" val="tx"/>
                    </a:ext>
                  </a:extLst>
                </a:hlinkClick>
              </a:rPr>
              <a:t>https://punch.space.swri.edu/punch_outreach_products.php</a:t>
            </a:r>
            <a:endParaRPr kumimoji="0" lang="en-US" sz="1400" b="1" i="0" u="none" strike="noStrike" kern="1200" cap="none" spc="0" normalizeH="0" baseline="0" noProof="0" dirty="0">
              <a:ln>
                <a:noFill/>
              </a:ln>
              <a:solidFill>
                <a:srgbClr val="93CDDD"/>
              </a:solidFill>
              <a:effectLst/>
              <a:uLnTx/>
              <a:uFillTx/>
              <a:ea typeface="+mn-ea"/>
              <a:cs typeface="+mn-cs"/>
            </a:endParaRPr>
          </a:p>
          <a:p>
            <a:pPr>
              <a:defRPr/>
            </a:pPr>
            <a:r>
              <a:rPr lang="en-US" sz="1400" dirty="0">
                <a:solidFill>
                  <a:srgbClr val="EEEEEE"/>
                </a:solidFill>
              </a:rPr>
              <a:t>For questions or to request our 1-page monthly newsletter: Contact </a:t>
            </a:r>
            <a:r>
              <a:rPr lang="en-US" sz="1400" dirty="0">
                <a:solidFill>
                  <a:srgbClr val="93CDDD"/>
                </a:solidFill>
                <a:hlinkClick r:id="rId8">
                  <a:extLst>
                    <a:ext uri="{A12FA001-AC4F-418D-AE19-62706E023703}">
                      <ahyp:hlinkClr xmlns:ahyp="http://schemas.microsoft.com/office/drawing/2018/hyperlinkcolor" val="tx"/>
                    </a:ext>
                  </a:extLst>
                </a:hlinkClick>
              </a:rPr>
              <a:t>PUNCHOutreach@gmail.com</a:t>
            </a:r>
            <a:endParaRPr lang="en-US" sz="1400" dirty="0">
              <a:solidFill>
                <a:srgbClr val="93CDDD"/>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EEEEE"/>
                </a:solidFill>
                <a:effectLst/>
                <a:uLnTx/>
                <a:uFillTx/>
                <a:ea typeface="+mn-ea"/>
                <a:cs typeface="+mn-cs"/>
              </a:rPr>
              <a:t> </a:t>
            </a:r>
            <a:endParaRPr kumimoji="0" lang="en-US" sz="1400" b="1" i="0" u="none" strike="noStrike" kern="1200" cap="none" spc="0" normalizeH="0" baseline="0" noProof="0" dirty="0">
              <a:ln>
                <a:noFill/>
              </a:ln>
              <a:solidFill>
                <a:srgbClr val="93CDDD"/>
              </a:solidFill>
              <a:effectLst/>
              <a:uLnTx/>
              <a:uFillTx/>
              <a:ea typeface="+mn-ea"/>
              <a:cs typeface="+mn-cs"/>
            </a:endParaRPr>
          </a:p>
        </p:txBody>
      </p:sp>
      <p:pic>
        <p:nvPicPr>
          <p:cNvPr id="6" name="Picture 5" descr="A qr code with black and white squares&#10;&#10;Description automatically generated">
            <a:extLst>
              <a:ext uri="{FF2B5EF4-FFF2-40B4-BE49-F238E27FC236}">
                <a16:creationId xmlns:a16="http://schemas.microsoft.com/office/drawing/2014/main" id="{78FB7E77-D801-F952-34F1-439DEF05783C}"/>
              </a:ext>
            </a:extLst>
          </p:cNvPr>
          <p:cNvPicPr>
            <a:picLocks noChangeAspect="1"/>
          </p:cNvPicPr>
          <p:nvPr/>
        </p:nvPicPr>
        <p:blipFill rotWithShape="1">
          <a:blip r:embed="rId9" cstate="print">
            <a:clrChange>
              <a:clrFrom>
                <a:srgbClr val="000000">
                  <a:alpha val="99608"/>
                </a:srgbClr>
              </a:clrFrom>
              <a:clrTo>
                <a:srgbClr val="000000">
                  <a:alpha val="0"/>
                </a:srgbClr>
              </a:clrTo>
            </a:clrChange>
            <a:extLst>
              <a:ext uri="{28A0092B-C50C-407E-A947-70E740481C1C}">
                <a14:useLocalDpi xmlns:a14="http://schemas.microsoft.com/office/drawing/2010/main" val="0"/>
              </a:ext>
            </a:extLst>
          </a:blip>
          <a:srcRect r="303"/>
          <a:stretch/>
        </p:blipFill>
        <p:spPr>
          <a:xfrm>
            <a:off x="192505" y="3581400"/>
            <a:ext cx="1946869" cy="1909656"/>
          </a:xfrm>
          <a:prstGeom prst="rect">
            <a:avLst/>
          </a:prstGeom>
        </p:spPr>
      </p:pic>
    </p:spTree>
    <p:extLst>
      <p:ext uri="{BB962C8B-B14F-4D97-AF65-F5344CB8AC3E}">
        <p14:creationId xmlns:p14="http://schemas.microsoft.com/office/powerpoint/2010/main" val="11919291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38944" y="201259"/>
            <a:ext cx="6509653" cy="1161465"/>
          </a:xfrm>
        </p:spPr>
        <p:txBody>
          <a:bodyPr>
            <a:noAutofit/>
          </a:bodyPr>
          <a:lstStyle/>
          <a:p>
            <a:r>
              <a:rPr lang="en-US" sz="3600" dirty="0"/>
              <a:t>Essential viewing: </a:t>
            </a:r>
            <a:br>
              <a:rPr lang="en-US" sz="2800" dirty="0"/>
            </a:br>
            <a:r>
              <a:rPr lang="en-US" sz="2800" dirty="0">
                <a:hlinkClick r:id="rId2"/>
              </a:rPr>
              <a:t>6-minute “how-to-facilitate” video</a:t>
            </a:r>
            <a:br>
              <a:rPr lang="en-US" sz="2800" dirty="0"/>
            </a:br>
            <a:r>
              <a:rPr lang="en-US" sz="1600" dirty="0"/>
              <a:t>[ </a:t>
            </a:r>
            <a:r>
              <a:rPr lang="en-US" sz="1600" dirty="0">
                <a:hlinkClick r:id="rId2"/>
              </a:rPr>
              <a:t>https://punch.space.swri.edu/punch_outreach_pinholeprojector.php</a:t>
            </a:r>
            <a:r>
              <a:rPr lang="en-US" sz="1600" dirty="0"/>
              <a:t> ]</a:t>
            </a:r>
            <a:endParaRPr lang="en-US" sz="2800" dirty="0"/>
          </a:p>
        </p:txBody>
      </p:sp>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4"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1" name="Slide Number Placeholder 10">
            <a:extLst>
              <a:ext uri="{FF2B5EF4-FFF2-40B4-BE49-F238E27FC236}">
                <a16:creationId xmlns:a16="http://schemas.microsoft.com/office/drawing/2014/main" id="{3F5B9DE8-8F5E-11E1-44B7-FBEE56FFE87A}"/>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3</a:t>
            </a:fld>
            <a:endParaRPr lang="en-US" dirty="0">
              <a:solidFill>
                <a:prstClr val="black">
                  <a:tint val="75000"/>
                </a:prstClr>
              </a:solidFill>
              <a:latin typeface="Calibri"/>
            </a:endParaRPr>
          </a:p>
        </p:txBody>
      </p:sp>
      <p:pic>
        <p:nvPicPr>
          <p:cNvPr id="9" name="Picture 8">
            <a:extLst>
              <a:ext uri="{FF2B5EF4-FFF2-40B4-BE49-F238E27FC236}">
                <a16:creationId xmlns:a16="http://schemas.microsoft.com/office/drawing/2014/main" id="{B2458529-400A-DA05-6FDB-5788B80A8E42}"/>
              </a:ext>
            </a:extLst>
          </p:cNvPr>
          <p:cNvPicPr>
            <a:picLocks noChangeAspect="1"/>
          </p:cNvPicPr>
          <p:nvPr/>
        </p:nvPicPr>
        <p:blipFill>
          <a:blip r:embed="rId5"/>
          <a:stretch>
            <a:fillRect/>
          </a:stretch>
        </p:blipFill>
        <p:spPr>
          <a:xfrm>
            <a:off x="1417338" y="1452907"/>
            <a:ext cx="7139377" cy="4962894"/>
          </a:xfrm>
          <a:prstGeom prst="rect">
            <a:avLst/>
          </a:prstGeom>
        </p:spPr>
      </p:pic>
      <p:sp>
        <p:nvSpPr>
          <p:cNvPr id="18" name="Oval 17">
            <a:extLst>
              <a:ext uri="{FF2B5EF4-FFF2-40B4-BE49-F238E27FC236}">
                <a16:creationId xmlns:a16="http://schemas.microsoft.com/office/drawing/2014/main" id="{4BED94A6-0CE3-B540-B7BA-1422ADA012FB}"/>
              </a:ext>
            </a:extLst>
          </p:cNvPr>
          <p:cNvSpPr/>
          <p:nvPr/>
        </p:nvSpPr>
        <p:spPr>
          <a:xfrm>
            <a:off x="914400" y="4953000"/>
            <a:ext cx="8075446" cy="179104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263818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D21253FA-60F8-B553-FA29-8D58352FC6F9}"/>
              </a:ext>
            </a:extLst>
          </p:cNvPr>
          <p:cNvGrpSpPr/>
          <p:nvPr/>
        </p:nvGrpSpPr>
        <p:grpSpPr>
          <a:xfrm>
            <a:off x="75760" y="113954"/>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Slide Number Placeholder 1">
            <a:extLst>
              <a:ext uri="{FF2B5EF4-FFF2-40B4-BE49-F238E27FC236}">
                <a16:creationId xmlns:a16="http://schemas.microsoft.com/office/drawing/2014/main" id="{0AC5EFD9-CF27-454D-E518-EC69FDBF0007}"/>
              </a:ext>
            </a:extLst>
          </p:cNvPr>
          <p:cNvSpPr>
            <a:spLocks noGrp="1"/>
          </p:cNvSpPr>
          <p:nvPr>
            <p:ph type="sldNum" sz="quarter" idx="12"/>
          </p:nvPr>
        </p:nvSpPr>
        <p:spPr>
          <a:xfrm>
            <a:off x="6924670" y="6453812"/>
            <a:ext cx="2057400" cy="365125"/>
          </a:xfrm>
        </p:spPr>
        <p:txBody>
          <a:bodyPr/>
          <a:lstStyle/>
          <a:p>
            <a:pPr>
              <a:defRPr/>
            </a:pPr>
            <a:fld id="{749B8A07-0C97-4C61-9F55-26B2D75D9423}" type="slidenum">
              <a:rPr lang="en-US">
                <a:solidFill>
                  <a:prstClr val="black">
                    <a:tint val="75000"/>
                  </a:prstClr>
                </a:solidFill>
                <a:latin typeface="Calibri" panose="020F0502020204030204"/>
              </a:rPr>
              <a:pPr>
                <a:defRPr/>
              </a:pPr>
              <a:t>4</a:t>
            </a:fld>
            <a:endParaRPr lang="en-US" dirty="0">
              <a:solidFill>
                <a:prstClr val="black">
                  <a:tint val="75000"/>
                </a:prstClr>
              </a:solidFill>
              <a:latin typeface="Calibri" panose="020F0502020204030204"/>
            </a:endParaRPr>
          </a:p>
        </p:txBody>
      </p:sp>
      <p:pic>
        <p:nvPicPr>
          <p:cNvPr id="9" name="Picture 8">
            <a:extLst>
              <a:ext uri="{FF2B5EF4-FFF2-40B4-BE49-F238E27FC236}">
                <a16:creationId xmlns:a16="http://schemas.microsoft.com/office/drawing/2014/main" id="{5D931265-6118-170D-B6CD-FFB76D4B57C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78795" y="1275633"/>
            <a:ext cx="1483605" cy="1433313"/>
          </a:xfrm>
          <a:prstGeom prst="rect">
            <a:avLst/>
          </a:prstGeom>
        </p:spPr>
      </p:pic>
      <p:sp>
        <p:nvSpPr>
          <p:cNvPr id="11" name="TextBox 10">
            <a:extLst>
              <a:ext uri="{FF2B5EF4-FFF2-40B4-BE49-F238E27FC236}">
                <a16:creationId xmlns:a16="http://schemas.microsoft.com/office/drawing/2014/main" id="{21270F50-AF84-A86B-463C-592FAA7D048A}"/>
              </a:ext>
            </a:extLst>
          </p:cNvPr>
          <p:cNvSpPr txBox="1"/>
          <p:nvPr/>
        </p:nvSpPr>
        <p:spPr>
          <a:xfrm>
            <a:off x="4322877" y="1216274"/>
            <a:ext cx="2540824" cy="1415772"/>
          </a:xfrm>
          <a:prstGeom prst="rect">
            <a:avLst/>
          </a:prstGeom>
          <a:noFill/>
        </p:spPr>
        <p:txBody>
          <a:bodyPr wrap="none" rtlCol="0">
            <a:spAutoFit/>
          </a:bodyPr>
          <a:lstStyle/>
          <a:p>
            <a:pPr algn="ctr">
              <a:defRPr/>
            </a:pPr>
            <a:r>
              <a:rPr lang="en-US" sz="2400" b="1" dirty="0">
                <a:solidFill>
                  <a:prstClr val="black"/>
                </a:solidFill>
                <a:latin typeface="Calibri" panose="020F0502020204030204"/>
              </a:rPr>
              <a:t>Introducing Bhanu</a:t>
            </a:r>
          </a:p>
          <a:p>
            <a:pPr algn="ctr">
              <a:defRPr/>
            </a:pPr>
            <a:r>
              <a:rPr lang="en-US" sz="2000" dirty="0">
                <a:solidFill>
                  <a:prstClr val="black"/>
                </a:solidFill>
                <a:latin typeface="Calibri" panose="020F0502020204030204"/>
              </a:rPr>
              <a:t>[BAH-noo] </a:t>
            </a:r>
          </a:p>
          <a:p>
            <a:pPr algn="ctr">
              <a:defRPr/>
            </a:pPr>
            <a:r>
              <a:rPr lang="en-US" sz="1400" dirty="0">
                <a:solidFill>
                  <a:prstClr val="black"/>
                </a:solidFill>
                <a:latin typeface="Calibri" panose="020F0502020204030204"/>
              </a:rPr>
              <a:t>Bhanu means</a:t>
            </a:r>
          </a:p>
          <a:p>
            <a:pPr algn="ctr">
              <a:defRPr/>
            </a:pPr>
            <a:r>
              <a:rPr lang="en-US" sz="1400" dirty="0">
                <a:solidFill>
                  <a:prstClr val="black"/>
                </a:solidFill>
                <a:latin typeface="Calibri" panose="020F0502020204030204"/>
              </a:rPr>
              <a:t> “ray of light” </a:t>
            </a:r>
          </a:p>
          <a:p>
            <a:pPr algn="ctr">
              <a:defRPr/>
            </a:pPr>
            <a:r>
              <a:rPr lang="en-US" sz="1400" dirty="0">
                <a:solidFill>
                  <a:prstClr val="black"/>
                </a:solidFill>
                <a:latin typeface="Calibri" panose="020F0502020204030204"/>
              </a:rPr>
              <a:t>in Sanskrit </a:t>
            </a:r>
          </a:p>
        </p:txBody>
      </p:sp>
      <p:sp>
        <p:nvSpPr>
          <p:cNvPr id="21" name="Subtitle 5">
            <a:extLst>
              <a:ext uri="{FF2B5EF4-FFF2-40B4-BE49-F238E27FC236}">
                <a16:creationId xmlns:a16="http://schemas.microsoft.com/office/drawing/2014/main" id="{3A6C77F8-4E4C-0E0F-0FEC-A3E08E82188B}"/>
              </a:ext>
            </a:extLst>
          </p:cNvPr>
          <p:cNvSpPr>
            <a:spLocks noGrp="1"/>
          </p:cNvSpPr>
          <p:nvPr>
            <p:ph type="subTitle" idx="1"/>
          </p:nvPr>
        </p:nvSpPr>
        <p:spPr>
          <a:xfrm>
            <a:off x="1217446" y="2670765"/>
            <a:ext cx="7772400" cy="377935"/>
          </a:xfrm>
        </p:spPr>
        <p:txBody>
          <a:bodyPr>
            <a:normAutofit/>
          </a:bodyPr>
          <a:lstStyle/>
          <a:p>
            <a:pPr algn="l"/>
            <a:r>
              <a:rPr lang="en-US" sz="1800" b="1" dirty="0"/>
              <a:t>Bhanu helps guide our way through these Sections. You are in </a:t>
            </a:r>
            <a:r>
              <a:rPr lang="en-US" sz="1800" b="1" dirty="0">
                <a:highlight>
                  <a:srgbClr val="FFFF00"/>
                </a:highlight>
              </a:rPr>
              <a:t>Section 1 of 5</a:t>
            </a:r>
            <a:r>
              <a:rPr lang="en-US" sz="1800" b="1" dirty="0"/>
              <a:t>.</a:t>
            </a:r>
          </a:p>
        </p:txBody>
      </p:sp>
      <p:graphicFrame>
        <p:nvGraphicFramePr>
          <p:cNvPr id="12" name="Table 11">
            <a:extLst>
              <a:ext uri="{FF2B5EF4-FFF2-40B4-BE49-F238E27FC236}">
                <a16:creationId xmlns:a16="http://schemas.microsoft.com/office/drawing/2014/main" id="{4F2A3C68-9FFC-3C72-93AC-B51C63545313}"/>
              </a:ext>
            </a:extLst>
          </p:cNvPr>
          <p:cNvGraphicFramePr>
            <a:graphicFrameLocks noGrp="1"/>
          </p:cNvGraphicFramePr>
          <p:nvPr>
            <p:extLst>
              <p:ext uri="{D42A27DB-BD31-4B8C-83A1-F6EECF244321}">
                <p14:modId xmlns:p14="http://schemas.microsoft.com/office/powerpoint/2010/main" val="1148882240"/>
              </p:ext>
            </p:extLst>
          </p:nvPr>
        </p:nvGraphicFramePr>
        <p:xfrm>
          <a:off x="1133669" y="3001395"/>
          <a:ext cx="7508977" cy="3546864"/>
        </p:xfrm>
        <a:graphic>
          <a:graphicData uri="http://schemas.openxmlformats.org/drawingml/2006/table">
            <a:tbl>
              <a:tblPr bandRow="1">
                <a:tableStyleId>{00A15C55-8517-42AA-B614-E9B94910E393}</a:tableStyleId>
              </a:tblPr>
              <a:tblGrid>
                <a:gridCol w="766747">
                  <a:extLst>
                    <a:ext uri="{9D8B030D-6E8A-4147-A177-3AD203B41FA5}">
                      <a16:colId xmlns:a16="http://schemas.microsoft.com/office/drawing/2014/main" val="2820473866"/>
                    </a:ext>
                  </a:extLst>
                </a:gridCol>
                <a:gridCol w="2406703">
                  <a:extLst>
                    <a:ext uri="{9D8B030D-6E8A-4147-A177-3AD203B41FA5}">
                      <a16:colId xmlns:a16="http://schemas.microsoft.com/office/drawing/2014/main" val="4062046482"/>
                    </a:ext>
                  </a:extLst>
                </a:gridCol>
                <a:gridCol w="4335527">
                  <a:extLst>
                    <a:ext uri="{9D8B030D-6E8A-4147-A177-3AD203B41FA5}">
                      <a16:colId xmlns:a16="http://schemas.microsoft.com/office/drawing/2014/main" val="2437011876"/>
                    </a:ext>
                  </a:extLst>
                </a:gridCol>
              </a:tblGrid>
              <a:tr h="413776">
                <a:tc>
                  <a:txBody>
                    <a:bodyPr/>
                    <a:lstStyle/>
                    <a:p>
                      <a:pPr marL="0" marR="0">
                        <a:lnSpc>
                          <a:spcPct val="107000"/>
                        </a:lnSpc>
                        <a:spcBef>
                          <a:spcPts val="0"/>
                        </a:spcBef>
                        <a:spcAft>
                          <a:spcPts val="800"/>
                        </a:spcAft>
                      </a:pPr>
                      <a:r>
                        <a:rPr lang="en-US" sz="1400" b="1" dirty="0">
                          <a:effectLst/>
                        </a:rPr>
                        <a:t>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Title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tc>
                  <a:txBody>
                    <a:bodyPr/>
                    <a:lstStyle/>
                    <a:p>
                      <a:pPr marL="0" marR="0">
                        <a:lnSpc>
                          <a:spcPct val="107000"/>
                        </a:lnSpc>
                        <a:spcBef>
                          <a:spcPts val="0"/>
                        </a:spcBef>
                        <a:spcAft>
                          <a:spcPts val="800"/>
                        </a:spcAft>
                      </a:pPr>
                      <a:r>
                        <a:rPr lang="en-US" sz="1400" b="1" dirty="0">
                          <a:effectLst/>
                        </a:rPr>
                        <a:t>Description of Section</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1F4FB"/>
                    </a:solidFill>
                  </a:tcPr>
                </a:tc>
                <a:extLst>
                  <a:ext uri="{0D108BD9-81ED-4DB2-BD59-A6C34878D82A}">
                    <a16:rowId xmlns:a16="http://schemas.microsoft.com/office/drawing/2014/main" val="768596750"/>
                  </a:ext>
                </a:extLst>
              </a:tr>
              <a:tr h="699629">
                <a:tc>
                  <a:txBody>
                    <a:bodyPr/>
                    <a:lstStyle/>
                    <a:p>
                      <a:pPr marL="0" marR="0" algn="ctr">
                        <a:lnSpc>
                          <a:spcPct val="107000"/>
                        </a:lnSpc>
                        <a:spcBef>
                          <a:spcPts val="0"/>
                        </a:spcBef>
                        <a:spcAft>
                          <a:spcPts val="800"/>
                        </a:spcAft>
                      </a:pPr>
                      <a:r>
                        <a:rPr lang="en-US" sz="1400" b="1" dirty="0">
                          <a:effectLst/>
                        </a:rPr>
                        <a:t>1</a:t>
                      </a:r>
                      <a:endParaRPr lang="en-US" sz="14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1" dirty="0">
                          <a:effectLst/>
                        </a:rPr>
                        <a:t>How to Use the 3-Hole PUNCH Pinhole Projector</a:t>
                      </a:r>
                      <a:endParaRPr lang="en-US" sz="1200" b="1"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600"/>
                        </a:spcAft>
                      </a:pPr>
                      <a:r>
                        <a:rPr lang="en-US" sz="1200" b="1" dirty="0">
                          <a:effectLst/>
                        </a:rPr>
                        <a:t>introduces the 3-Hole PUNCH Pinhole Projector, demonstrates how to use it both outdoors and indoors, and describes its differences from a pinhole camera/viewer.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104333746"/>
                  </a:ext>
                </a:extLst>
              </a:tr>
              <a:tr h="568428">
                <a:tc>
                  <a:txBody>
                    <a:bodyPr/>
                    <a:lstStyle/>
                    <a:p>
                      <a:pPr marL="0" marR="0" algn="ctr">
                        <a:lnSpc>
                          <a:spcPct val="107000"/>
                        </a:lnSpc>
                        <a:spcBef>
                          <a:spcPts val="0"/>
                        </a:spcBef>
                        <a:spcAft>
                          <a:spcPts val="800"/>
                        </a:spcAft>
                      </a:pPr>
                      <a:r>
                        <a:rPr lang="en-US" sz="1400" b="0" dirty="0">
                          <a:effectLst/>
                        </a:rPr>
                        <a:t>2</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Observing Pinhole Images of the Sun in Our Everyday Environments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teaches you how to </a:t>
                      </a:r>
                      <a:r>
                        <a:rPr lang="en-US" sz="1200" u="sng" dirty="0">
                          <a:effectLst/>
                        </a:rPr>
                        <a:t>observe the phenomenon</a:t>
                      </a:r>
                      <a:r>
                        <a:rPr lang="en-US" sz="1200" dirty="0">
                          <a:effectLst/>
                        </a:rPr>
                        <a:t> of pinhole images of the Sun in our everyday world, both indoors and outdoors.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66043677"/>
                  </a:ext>
                </a:extLst>
              </a:tr>
              <a:tr h="568428">
                <a:tc>
                  <a:txBody>
                    <a:bodyPr/>
                    <a:lstStyle/>
                    <a:p>
                      <a:pPr marL="0" marR="0" algn="ctr">
                        <a:lnSpc>
                          <a:spcPct val="107000"/>
                        </a:lnSpc>
                        <a:spcBef>
                          <a:spcPts val="0"/>
                        </a:spcBef>
                        <a:spcAft>
                          <a:spcPts val="800"/>
                        </a:spcAft>
                      </a:pPr>
                      <a:r>
                        <a:rPr lang="en-US" sz="1400" b="0" dirty="0">
                          <a:effectLst/>
                        </a:rPr>
                        <a:t>3</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Exploring Pinhole Projection Using Your Own Hands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invites you to </a:t>
                      </a:r>
                      <a:r>
                        <a:rPr lang="en-US" sz="1200" u="sng" dirty="0">
                          <a:effectLst/>
                        </a:rPr>
                        <a:t>explore the behavior</a:t>
                      </a:r>
                      <a:r>
                        <a:rPr lang="en-US" sz="1200" dirty="0">
                          <a:effectLst/>
                        </a:rPr>
                        <a:t> of pinhole projection by experimenting with your own hands (try both palms up!)</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602844955"/>
                  </a:ext>
                </a:extLst>
              </a:tr>
              <a:tr h="760748">
                <a:tc>
                  <a:txBody>
                    <a:bodyPr/>
                    <a:lstStyle/>
                    <a:p>
                      <a:pPr marL="0" marR="0" algn="ctr">
                        <a:lnSpc>
                          <a:spcPct val="107000"/>
                        </a:lnSpc>
                        <a:spcBef>
                          <a:spcPts val="0"/>
                        </a:spcBef>
                        <a:spcAft>
                          <a:spcPts val="800"/>
                        </a:spcAft>
                      </a:pPr>
                      <a:r>
                        <a:rPr lang="en-US" sz="1400" b="0" dirty="0">
                          <a:effectLst/>
                        </a:rPr>
                        <a:t>4</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Explaining and Understanding How Pinhole Imaging Happens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interactively guides your </a:t>
                      </a:r>
                      <a:r>
                        <a:rPr lang="en-US" sz="1200" u="sng" dirty="0">
                          <a:effectLst/>
                        </a:rPr>
                        <a:t>quest for explanations</a:t>
                      </a:r>
                      <a:r>
                        <a:rPr lang="en-US" sz="1200" dirty="0">
                          <a:effectLst/>
                        </a:rPr>
                        <a:t> and deeper understanding of how pinhole imaging happens. After this, you will </a:t>
                      </a:r>
                      <a:r>
                        <a:rPr lang="en-US" sz="1200" i="1" dirty="0">
                          <a:effectLst/>
                        </a:rPr>
                        <a:t>really</a:t>
                      </a:r>
                      <a:r>
                        <a:rPr lang="en-US" sz="1200" dirty="0">
                          <a:effectLst/>
                        </a:rPr>
                        <a:t> understand why small, lens-less holes can create images.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509015542"/>
                  </a:ext>
                </a:extLst>
              </a:tr>
              <a:tr h="535855">
                <a:tc>
                  <a:txBody>
                    <a:bodyPr/>
                    <a:lstStyle/>
                    <a:p>
                      <a:pPr marL="0" marR="0" algn="ctr">
                        <a:lnSpc>
                          <a:spcPct val="107000"/>
                        </a:lnSpc>
                        <a:spcBef>
                          <a:spcPts val="0"/>
                        </a:spcBef>
                        <a:spcAft>
                          <a:spcPts val="800"/>
                        </a:spcAft>
                      </a:pPr>
                      <a:r>
                        <a:rPr lang="en-US" sz="1400" b="0" dirty="0">
                          <a:effectLst/>
                        </a:rPr>
                        <a:t>5</a:t>
                      </a:r>
                      <a:endParaRPr lang="en-US" sz="14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b="0" dirty="0">
                          <a:effectLst/>
                        </a:rPr>
                        <a:t>APPENDICES A-E:                          More Insights &amp; Fun Resources</a:t>
                      </a:r>
                      <a:endParaRPr lang="en-US" sz="1200" b="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nSpc>
                          <a:spcPct val="107000"/>
                        </a:lnSpc>
                        <a:spcBef>
                          <a:spcPts val="0"/>
                        </a:spcBef>
                        <a:spcAft>
                          <a:spcPts val="800"/>
                        </a:spcAft>
                      </a:pPr>
                      <a:r>
                        <a:rPr lang="en-US" sz="1200" dirty="0">
                          <a:effectLst/>
                        </a:rPr>
                        <a:t>offers </a:t>
                      </a:r>
                      <a:r>
                        <a:rPr lang="en-US" sz="1200" u="sng" dirty="0">
                          <a:effectLst/>
                        </a:rPr>
                        <a:t>more insights &amp; resources</a:t>
                      </a:r>
                      <a:r>
                        <a:rPr lang="en-US" sz="1200" dirty="0">
                          <a:effectLst/>
                        </a:rPr>
                        <a:t> (e.g., explaining the relationship between pinhole images and the view through “eclipse” glasses)</a:t>
                      </a:r>
                      <a:endParaRPr lang="en-US" sz="1200" dirty="0">
                        <a:effectLst/>
                        <a:latin typeface="Calibri" panose="020F0502020204030204" pitchFamily="34" charset="0"/>
                        <a:ea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988489357"/>
                  </a:ext>
                </a:extLst>
              </a:tr>
            </a:tbl>
          </a:graphicData>
        </a:graphic>
      </p:graphicFrame>
      <p:sp>
        <p:nvSpPr>
          <p:cNvPr id="15" name="Title 1">
            <a:extLst>
              <a:ext uri="{FF2B5EF4-FFF2-40B4-BE49-F238E27FC236}">
                <a16:creationId xmlns:a16="http://schemas.microsoft.com/office/drawing/2014/main" id="{578A184E-7C83-A471-CC63-ED99992D45AD}"/>
              </a:ext>
            </a:extLst>
          </p:cNvPr>
          <p:cNvSpPr txBox="1">
            <a:spLocks/>
          </p:cNvSpPr>
          <p:nvPr/>
        </p:nvSpPr>
        <p:spPr>
          <a:xfrm>
            <a:off x="718238" y="-11099"/>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i="0" u="none" strike="noStrike" kern="1200" cap="none" spc="0" normalizeH="0" baseline="0" noProof="0" dirty="0">
                <a:ln>
                  <a:noFill/>
                </a:ln>
                <a:solidFill>
                  <a:sysClr val="windowText" lastClr="000000"/>
                </a:solidFill>
                <a:effectLst/>
                <a:uLnTx/>
                <a:uFillTx/>
                <a:latin typeface="Calibri"/>
                <a:ea typeface="+mj-ea"/>
                <a:cs typeface="+mj-cs"/>
              </a:rPr>
              <a:t>[</a:t>
            </a:r>
            <a:r>
              <a:rPr kumimoji="0" lang="en-US" sz="4000" i="1" u="none" strike="noStrike" kern="1200" cap="none" spc="0" normalizeH="0" baseline="0" noProof="0" dirty="0">
                <a:ln>
                  <a:noFill/>
                </a:ln>
                <a:solidFill>
                  <a:sysClr val="windowText" lastClr="000000"/>
                </a:solidFill>
                <a:effectLst/>
                <a:uLnTx/>
                <a:uFillTx/>
                <a:latin typeface="Calibri"/>
                <a:ea typeface="+mj-ea"/>
                <a:cs typeface="+mj-cs"/>
              </a:rPr>
              <a:t>Really</a:t>
            </a:r>
            <a:r>
              <a:rPr kumimoji="0" lang="en-US" sz="4000" i="0" u="none" strike="noStrike" kern="1200" cap="none" spc="0" normalizeH="0" baseline="0" noProof="0" dirty="0">
                <a:ln>
                  <a:noFill/>
                </a:ln>
                <a:solidFill>
                  <a:sysClr val="windowText" lastClr="000000"/>
                </a:solidFill>
                <a:effectLst/>
                <a:uLnTx/>
                <a:uFillTx/>
                <a:latin typeface="Calibri"/>
                <a:ea typeface="+mj-ea"/>
                <a:cs typeface="+mj-cs"/>
              </a:rPr>
              <a:t>] Understanding             Pinhole Projection of the Sun</a:t>
            </a:r>
          </a:p>
        </p:txBody>
      </p:sp>
      <p:sp>
        <p:nvSpPr>
          <p:cNvPr id="18" name="TextBox 17">
            <a:extLst>
              <a:ext uri="{FF2B5EF4-FFF2-40B4-BE49-F238E27FC236}">
                <a16:creationId xmlns:a16="http://schemas.microsoft.com/office/drawing/2014/main" id="{345A62C5-C8AB-649E-827E-B3D92004FBD5}"/>
              </a:ext>
            </a:extLst>
          </p:cNvPr>
          <p:cNvSpPr txBox="1"/>
          <p:nvPr/>
        </p:nvSpPr>
        <p:spPr>
          <a:xfrm>
            <a:off x="154156" y="6427115"/>
            <a:ext cx="8409911" cy="430887"/>
          </a:xfrm>
          <a:prstGeom prst="rect">
            <a:avLst/>
          </a:prstGeom>
          <a:noFill/>
        </p:spPr>
        <p:txBody>
          <a:bodyPr wrap="square" rtlCol="0">
            <a:spAutoFit/>
          </a:bodyPr>
          <a:lstStyle/>
          <a:p>
            <a:pPr>
              <a:defRPr/>
            </a:pPr>
            <a:r>
              <a:rPr lang="en-US" sz="1200" b="1" dirty="0">
                <a:solidFill>
                  <a:prstClr val="black"/>
                </a:solidFill>
                <a:latin typeface="Calibri" panose="020F0502020204030204"/>
              </a:rPr>
              <a:t>CONTACT: </a:t>
            </a:r>
          </a:p>
          <a:p>
            <a:pPr>
              <a:defRPr/>
            </a:pPr>
            <a:r>
              <a:rPr lang="en-US" sz="1000" dirty="0">
                <a:solidFill>
                  <a:prstClr val="black"/>
                </a:solidFill>
                <a:latin typeface="Calibri" panose="020F0502020204030204"/>
              </a:rPr>
              <a:t>Dr. Cherilynn Morrow, Outreach Director for the NASA PUNCH mission [cherilynn.morrow@gmail.com]</a:t>
            </a:r>
          </a:p>
        </p:txBody>
      </p:sp>
    </p:spTree>
    <p:extLst>
      <p:ext uri="{BB962C8B-B14F-4D97-AF65-F5344CB8AC3E}">
        <p14:creationId xmlns:p14="http://schemas.microsoft.com/office/powerpoint/2010/main" val="2196760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CFBD8402-7A95-1D91-7079-FB7082A6D25F}"/>
              </a:ext>
            </a:extLst>
          </p:cNvPr>
          <p:cNvSpPr/>
          <p:nvPr/>
        </p:nvSpPr>
        <p:spPr>
          <a:xfrm>
            <a:off x="7924800" y="330246"/>
            <a:ext cx="1106396" cy="1061172"/>
          </a:xfrm>
          <a:prstGeom prst="ellipse">
            <a:avLst/>
          </a:prstGeom>
          <a:blipFill>
            <a:blip r:embed="rId2"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7" name="Slide Number Placeholder 16">
            <a:extLst>
              <a:ext uri="{FF2B5EF4-FFF2-40B4-BE49-F238E27FC236}">
                <a16:creationId xmlns:a16="http://schemas.microsoft.com/office/drawing/2014/main" id="{08441CD9-5FB1-5ABE-9257-B6D216B53DCC}"/>
              </a:ext>
            </a:extLst>
          </p:cNvPr>
          <p:cNvSpPr>
            <a:spLocks noGrp="1"/>
          </p:cNvSpPr>
          <p:nvPr>
            <p:ph type="sldNum" sz="quarter" idx="12"/>
          </p:nvPr>
        </p:nvSpPr>
        <p:spPr/>
        <p:txBody>
          <a:bodyPr/>
          <a:lstStyle/>
          <a:p>
            <a:pPr defTabSz="457200">
              <a:defRPr/>
            </a:pPr>
            <a:fld id="{23E00BF6-6337-4BA4-A033-88BB584A9638}" type="slidenum">
              <a:rPr lang="en-US">
                <a:solidFill>
                  <a:prstClr val="black">
                    <a:tint val="75000"/>
                  </a:prstClr>
                </a:solidFill>
                <a:latin typeface="Calibri" panose="020F0502020204030204"/>
              </a:rPr>
              <a:pPr defTabSz="457200">
                <a:defRPr/>
              </a:pPr>
              <a:t>5</a:t>
            </a:fld>
            <a:endParaRPr lang="en-US" dirty="0">
              <a:solidFill>
                <a:prstClr val="black">
                  <a:tint val="75000"/>
                </a:prstClr>
              </a:solidFill>
              <a:latin typeface="Calibri" panose="020F0502020204030204"/>
            </a:endParaRPr>
          </a:p>
        </p:txBody>
      </p:sp>
      <p:sp>
        <p:nvSpPr>
          <p:cNvPr id="18" name="Title 1">
            <a:extLst>
              <a:ext uri="{FF2B5EF4-FFF2-40B4-BE49-F238E27FC236}">
                <a16:creationId xmlns:a16="http://schemas.microsoft.com/office/drawing/2014/main" id="{2F7701E4-3F8A-C3A7-AF1B-BF9F08431B0E}"/>
              </a:ext>
            </a:extLst>
          </p:cNvPr>
          <p:cNvSpPr txBox="1">
            <a:spLocks/>
          </p:cNvSpPr>
          <p:nvPr/>
        </p:nvSpPr>
        <p:spPr>
          <a:xfrm>
            <a:off x="1270925" y="1113211"/>
            <a:ext cx="6653876" cy="1483359"/>
          </a:xfrm>
          <a:prstGeom prst="rect">
            <a:avLst/>
          </a:prstGeom>
          <a:solidFill>
            <a:srgbClr val="B1EBF4"/>
          </a:solidFill>
          <a:ln>
            <a:solidFill>
              <a:schemeClr val="accent5">
                <a:lumMod val="75000"/>
              </a:schemeClr>
            </a:solidFill>
          </a:ln>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742950" indent="-742950" algn="l">
              <a:buFontTx/>
              <a:buAutoNum type="arabicPeriod"/>
              <a:defRPr/>
            </a:pPr>
            <a:r>
              <a:rPr lang="en-US" sz="4000" b="1" dirty="0">
                <a:solidFill>
                  <a:prstClr val="black"/>
                </a:solidFill>
              </a:rPr>
              <a:t>How to Use the 3-Hole PUNCH Pinhole Projector</a:t>
            </a:r>
          </a:p>
        </p:txBody>
      </p:sp>
      <p:grpSp>
        <p:nvGrpSpPr>
          <p:cNvPr id="7" name="Group 6">
            <a:extLst>
              <a:ext uri="{FF2B5EF4-FFF2-40B4-BE49-F238E27FC236}">
                <a16:creationId xmlns:a16="http://schemas.microsoft.com/office/drawing/2014/main" id="{5D96F442-0340-2528-12A3-6F93CEAB1844}"/>
              </a:ext>
            </a:extLst>
          </p:cNvPr>
          <p:cNvGrpSpPr/>
          <p:nvPr/>
        </p:nvGrpSpPr>
        <p:grpSpPr>
          <a:xfrm>
            <a:off x="75760" y="113954"/>
            <a:ext cx="1263184" cy="2809693"/>
            <a:chOff x="110611" y="113946"/>
            <a:chExt cx="1263184" cy="2809693"/>
          </a:xfrm>
        </p:grpSpPr>
        <p:pic>
          <p:nvPicPr>
            <p:cNvPr id="10" name="Picture 10" descr="Picture 10">
              <a:extLst>
                <a:ext uri="{FF2B5EF4-FFF2-40B4-BE49-F238E27FC236}">
                  <a16:creationId xmlns:a16="http://schemas.microsoft.com/office/drawing/2014/main" id="{C9804DB4-49AC-C8E7-A588-F99E28C8A7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12" name="TextBox 11">
              <a:extLst>
                <a:ext uri="{FF2B5EF4-FFF2-40B4-BE49-F238E27FC236}">
                  <a16:creationId xmlns:a16="http://schemas.microsoft.com/office/drawing/2014/main" id="{9BF30AD6-1738-9EF2-225B-F4B60050537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4" name="TextBox 3">
            <a:extLst>
              <a:ext uri="{FF2B5EF4-FFF2-40B4-BE49-F238E27FC236}">
                <a16:creationId xmlns:a16="http://schemas.microsoft.com/office/drawing/2014/main" id="{960D2AB6-32D1-C5D4-EFC4-52463A524234}"/>
              </a:ext>
            </a:extLst>
          </p:cNvPr>
          <p:cNvSpPr txBox="1"/>
          <p:nvPr/>
        </p:nvSpPr>
        <p:spPr>
          <a:xfrm>
            <a:off x="154156" y="6427115"/>
            <a:ext cx="8409911" cy="430887"/>
          </a:xfrm>
          <a:prstGeom prst="rect">
            <a:avLst/>
          </a:prstGeom>
          <a:noFill/>
        </p:spPr>
        <p:txBody>
          <a:bodyPr wrap="square" rtlCol="0">
            <a:spAutoFit/>
          </a:bodyPr>
          <a:lstStyle/>
          <a:p>
            <a:pPr>
              <a:defRPr/>
            </a:pPr>
            <a:r>
              <a:rPr lang="en-US" sz="1200" b="1" dirty="0">
                <a:solidFill>
                  <a:prstClr val="black"/>
                </a:solidFill>
                <a:latin typeface="Calibri"/>
              </a:rPr>
              <a:t>CONTACT: </a:t>
            </a:r>
          </a:p>
          <a:p>
            <a:pPr>
              <a:defRPr/>
            </a:pPr>
            <a:r>
              <a:rPr lang="en-US" sz="1000" dirty="0">
                <a:solidFill>
                  <a:prstClr val="black"/>
                </a:solidFill>
                <a:latin typeface="Calibri"/>
              </a:rPr>
              <a:t>Dr. Cherilynn Morrow, Outreach Director for the NASA PUNCH mission [cherilynn.morrow@gmail.com]</a:t>
            </a:r>
          </a:p>
        </p:txBody>
      </p:sp>
      <p:pic>
        <p:nvPicPr>
          <p:cNvPr id="2" name="Picture 1">
            <a:extLst>
              <a:ext uri="{FF2B5EF4-FFF2-40B4-BE49-F238E27FC236}">
                <a16:creationId xmlns:a16="http://schemas.microsoft.com/office/drawing/2014/main" id="{EE455638-092A-80C0-BCAC-513852996BF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447800" y="3203039"/>
            <a:ext cx="1524000" cy="1472340"/>
          </a:xfrm>
          <a:prstGeom prst="rect">
            <a:avLst/>
          </a:prstGeom>
        </p:spPr>
      </p:pic>
      <p:sp>
        <p:nvSpPr>
          <p:cNvPr id="6" name="TextBox 5">
            <a:extLst>
              <a:ext uri="{FF2B5EF4-FFF2-40B4-BE49-F238E27FC236}">
                <a16:creationId xmlns:a16="http://schemas.microsoft.com/office/drawing/2014/main" id="{CBD7BAAE-1EE2-C4EF-5AFE-D1D3953B0BB9}"/>
              </a:ext>
            </a:extLst>
          </p:cNvPr>
          <p:cNvSpPr txBox="1"/>
          <p:nvPr/>
        </p:nvSpPr>
        <p:spPr>
          <a:xfrm>
            <a:off x="3576579" y="2795616"/>
            <a:ext cx="4348223" cy="1736646"/>
          </a:xfrm>
          <a:prstGeom prst="wedgeRoundRectCallout">
            <a:avLst>
              <a:gd name="adj1" fmla="val -83618"/>
              <a:gd name="adj2" fmla="val -7685"/>
              <a:gd name="adj3" fmla="val 16667"/>
            </a:avLst>
          </a:prstGeom>
          <a:noFill/>
          <a:ln>
            <a:solidFill>
              <a:srgbClr val="A6C9E8"/>
            </a:solidFill>
          </a:ln>
        </p:spPr>
        <p:txBody>
          <a:bodyPr wrap="square" rtlCol="0">
            <a:spAutoFit/>
          </a:bodyPr>
          <a:lstStyle/>
          <a:p>
            <a:pPr algn="just">
              <a:defRPr/>
            </a:pPr>
            <a:r>
              <a:rPr lang="en-US" sz="1600" b="1" dirty="0">
                <a:solidFill>
                  <a:prstClr val="black"/>
                </a:solidFill>
                <a:latin typeface="Calibri"/>
              </a:rPr>
              <a:t>Bahnu says:  “</a:t>
            </a:r>
            <a:r>
              <a:rPr lang="en-US" sz="1600" dirty="0">
                <a:solidFill>
                  <a:prstClr val="black"/>
                </a:solidFill>
                <a:latin typeface="Calibri"/>
              </a:rPr>
              <a:t>Pinhole” describes a projector or camera that does not use a hard lens but only a small hole or gap to make images of the Sun or other objects. A “pinhole” does </a:t>
            </a:r>
            <a:r>
              <a:rPr lang="en-US" sz="1600" b="1" dirty="0">
                <a:solidFill>
                  <a:prstClr val="black"/>
                </a:solidFill>
                <a:latin typeface="Calibri"/>
              </a:rPr>
              <a:t>not</a:t>
            </a:r>
            <a:r>
              <a:rPr lang="en-US" sz="1600" dirty="0">
                <a:solidFill>
                  <a:prstClr val="black"/>
                </a:solidFill>
                <a:latin typeface="Calibri"/>
              </a:rPr>
              <a:t> have to be pin-sized to create an image of the Sun, nor does it have to be round!</a:t>
            </a:r>
          </a:p>
        </p:txBody>
      </p:sp>
      <p:sp>
        <p:nvSpPr>
          <p:cNvPr id="11" name="TextBox 10">
            <a:extLst>
              <a:ext uri="{FF2B5EF4-FFF2-40B4-BE49-F238E27FC236}">
                <a16:creationId xmlns:a16="http://schemas.microsoft.com/office/drawing/2014/main" id="{17B43EB3-C39A-4D0E-7030-DAA41B018ADD}"/>
              </a:ext>
            </a:extLst>
          </p:cNvPr>
          <p:cNvSpPr txBox="1"/>
          <p:nvPr/>
        </p:nvSpPr>
        <p:spPr>
          <a:xfrm>
            <a:off x="609600" y="5453707"/>
            <a:ext cx="7843969" cy="646331"/>
          </a:xfrm>
          <a:prstGeom prst="rect">
            <a:avLst/>
          </a:prstGeom>
          <a:noFill/>
        </p:spPr>
        <p:txBody>
          <a:bodyPr wrap="square">
            <a:spAutoFit/>
          </a:bodyPr>
          <a:lstStyle/>
          <a:p>
            <a:pPr algn="ctr">
              <a:defRPr/>
            </a:pPr>
            <a:r>
              <a:rPr lang="en-US" b="1" dirty="0"/>
              <a:t>Section 5: Appendix C</a:t>
            </a:r>
            <a:r>
              <a:rPr lang="en-US" dirty="0"/>
              <a:t> explains the difference between a lens-less “pinhole” and a lens and helps you to appreciate more what a lens is doing to make a clear image.</a:t>
            </a:r>
          </a:p>
        </p:txBody>
      </p:sp>
      <p:pic>
        <p:nvPicPr>
          <p:cNvPr id="13" name="Picture 12" descr="A picture containing shape&#10;&#10;Description automatically generated">
            <a:extLst>
              <a:ext uri="{FF2B5EF4-FFF2-40B4-BE49-F238E27FC236}">
                <a16:creationId xmlns:a16="http://schemas.microsoft.com/office/drawing/2014/main" id="{1DD24D78-A596-1E98-B7D7-EC418C28C3C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101337" y="3703130"/>
            <a:ext cx="856480" cy="744402"/>
          </a:xfrm>
          <a:prstGeom prst="rect">
            <a:avLst/>
          </a:prstGeom>
        </p:spPr>
      </p:pic>
    </p:spTree>
    <p:extLst>
      <p:ext uri="{BB962C8B-B14F-4D97-AF65-F5344CB8AC3E}">
        <p14:creationId xmlns:p14="http://schemas.microsoft.com/office/powerpoint/2010/main" val="17076207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4"/>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0480CC-20AA-CE2E-81E9-396CB3E72B96}"/>
              </a:ext>
            </a:extLst>
          </p:cNvPr>
          <p:cNvSpPr txBox="1">
            <a:spLocks/>
          </p:cNvSpPr>
          <p:nvPr/>
        </p:nvSpPr>
        <p:spPr>
          <a:xfrm>
            <a:off x="685800" y="-34611"/>
            <a:ext cx="7772400" cy="1199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2400" b="1" dirty="0">
                <a:solidFill>
                  <a:prstClr val="black"/>
                </a:solidFill>
                <a:latin typeface="Calibri"/>
              </a:rPr>
              <a:t>Introducing the </a:t>
            </a:r>
          </a:p>
          <a:p>
            <a:pPr>
              <a:defRPr/>
            </a:pPr>
            <a:r>
              <a:rPr lang="en-US" sz="3600" b="1" i="1" dirty="0">
                <a:solidFill>
                  <a:prstClr val="black"/>
                </a:solidFill>
                <a:latin typeface="Calibri"/>
              </a:rPr>
              <a:t>3-Hole PUNCH </a:t>
            </a:r>
            <a:r>
              <a:rPr lang="en-US" sz="3600" b="1" dirty="0">
                <a:solidFill>
                  <a:prstClr val="black"/>
                </a:solidFill>
                <a:latin typeface="Calibri"/>
              </a:rPr>
              <a:t>Pinhole Projector</a:t>
            </a:r>
          </a:p>
        </p:txBody>
      </p:sp>
      <p:sp>
        <p:nvSpPr>
          <p:cNvPr id="3" name="Slide Number Placeholder 2">
            <a:extLst>
              <a:ext uri="{FF2B5EF4-FFF2-40B4-BE49-F238E27FC236}">
                <a16:creationId xmlns:a16="http://schemas.microsoft.com/office/drawing/2014/main" id="{A36056DF-A48F-3D6F-6BE0-26A50D64C906}"/>
              </a:ext>
            </a:extLst>
          </p:cNvPr>
          <p:cNvSpPr>
            <a:spLocks noGrp="1"/>
          </p:cNvSpPr>
          <p:nvPr>
            <p:ph type="sldNum" sz="quarter" idx="12"/>
          </p:nvPr>
        </p:nvSpPr>
        <p:spPr>
          <a:xfrm>
            <a:off x="6781800" y="6356358"/>
            <a:ext cx="2133600" cy="365125"/>
          </a:xfrm>
        </p:spPr>
        <p:txBody>
          <a:bodyPr/>
          <a:lstStyle/>
          <a:p>
            <a:pPr>
              <a:defRPr/>
            </a:pPr>
            <a:fld id="{23E00BF6-6337-4BA4-A033-88BB584A9638}" type="slidenum">
              <a:rPr lang="en-US">
                <a:solidFill>
                  <a:prstClr val="black">
                    <a:tint val="75000"/>
                  </a:prstClr>
                </a:solidFill>
                <a:latin typeface="Calibri"/>
              </a:rPr>
              <a:pPr>
                <a:defRPr/>
              </a:pPr>
              <a:t>6</a:t>
            </a:fld>
            <a:endParaRPr lang="en-US" dirty="0">
              <a:solidFill>
                <a:prstClr val="black">
                  <a:tint val="75000"/>
                </a:prstClr>
              </a:solidFill>
              <a:latin typeface="Calibri"/>
            </a:endParaRPr>
          </a:p>
        </p:txBody>
      </p:sp>
      <p:cxnSp>
        <p:nvCxnSpPr>
          <p:cNvPr id="19" name="Straight Arrow Connector 18">
            <a:extLst>
              <a:ext uri="{FF2B5EF4-FFF2-40B4-BE49-F238E27FC236}">
                <a16:creationId xmlns:a16="http://schemas.microsoft.com/office/drawing/2014/main" id="{97D1722D-238A-DF6B-9064-50EA59322F10}"/>
              </a:ext>
            </a:extLst>
          </p:cNvPr>
          <p:cNvCxnSpPr>
            <a:cxnSpLocks/>
          </p:cNvCxnSpPr>
          <p:nvPr/>
        </p:nvCxnSpPr>
        <p:spPr>
          <a:xfrm>
            <a:off x="1757860" y="1196370"/>
            <a:ext cx="5401728"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622982-55A8-F61A-46C6-44C3C8B1911F}"/>
              </a:ext>
            </a:extLst>
          </p:cNvPr>
          <p:cNvCxnSpPr>
            <a:cxnSpLocks/>
          </p:cNvCxnSpPr>
          <p:nvPr/>
        </p:nvCxnSpPr>
        <p:spPr>
          <a:xfrm>
            <a:off x="1743534" y="5290586"/>
            <a:ext cx="5537906"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98A502-CDB4-113D-24C3-6484C9DEA8F3}"/>
              </a:ext>
            </a:extLst>
          </p:cNvPr>
          <p:cNvCxnSpPr>
            <a:cxnSpLocks/>
          </p:cNvCxnSpPr>
          <p:nvPr/>
        </p:nvCxnSpPr>
        <p:spPr>
          <a:xfrm>
            <a:off x="4458724" y="1215605"/>
            <a:ext cx="0" cy="4074983"/>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B78510-4E47-0ECC-EB4D-944394E39977}"/>
              </a:ext>
            </a:extLst>
          </p:cNvPr>
          <p:cNvSpPr txBox="1"/>
          <p:nvPr/>
        </p:nvSpPr>
        <p:spPr>
          <a:xfrm>
            <a:off x="4061801" y="1528215"/>
            <a:ext cx="851516" cy="584775"/>
          </a:xfrm>
          <a:prstGeom prst="rect">
            <a:avLst/>
          </a:prstGeom>
          <a:solidFill>
            <a:schemeClr val="accent5">
              <a:lumMod val="20000"/>
              <a:lumOff val="80000"/>
            </a:schemeClr>
          </a:solidFill>
        </p:spPr>
        <p:txBody>
          <a:bodyPr wrap="none" rtlCol="0">
            <a:spAutoFit/>
          </a:bodyPr>
          <a:lstStyle/>
          <a:p>
            <a:pPr algn="ctr">
              <a:defRPr/>
            </a:pPr>
            <a:r>
              <a:rPr lang="en-US" sz="1600" dirty="0">
                <a:solidFill>
                  <a:prstClr val="black"/>
                </a:solidFill>
                <a:latin typeface="Arial Narrow" panose="020B0606020202030204" pitchFamily="34" charset="0"/>
              </a:rPr>
              <a:t>6 inches</a:t>
            </a:r>
          </a:p>
          <a:p>
            <a:pPr algn="ctr">
              <a:defRPr/>
            </a:pPr>
            <a:r>
              <a:rPr lang="en-US" sz="1600" dirty="0">
                <a:solidFill>
                  <a:prstClr val="black"/>
                </a:solidFill>
                <a:latin typeface="Arial Narrow" panose="020B0606020202030204" pitchFamily="34" charset="0"/>
              </a:rPr>
              <a:t>(~15 cm)</a:t>
            </a:r>
          </a:p>
        </p:txBody>
      </p:sp>
      <p:grpSp>
        <p:nvGrpSpPr>
          <p:cNvPr id="4" name="Group 3">
            <a:extLst>
              <a:ext uri="{FF2B5EF4-FFF2-40B4-BE49-F238E27FC236}">
                <a16:creationId xmlns:a16="http://schemas.microsoft.com/office/drawing/2014/main" id="{4D0ED2CD-020D-62E5-2B63-2946252824F9}"/>
              </a:ext>
            </a:extLst>
          </p:cNvPr>
          <p:cNvGrpSpPr/>
          <p:nvPr/>
        </p:nvGrpSpPr>
        <p:grpSpPr>
          <a:xfrm>
            <a:off x="1073727" y="1143002"/>
            <a:ext cx="3159000" cy="4482441"/>
            <a:chOff x="1055737" y="2621200"/>
            <a:chExt cx="2743439" cy="3977343"/>
          </a:xfrm>
        </p:grpSpPr>
        <p:sp>
          <p:nvSpPr>
            <p:cNvPr id="12" name="Title 1">
              <a:extLst>
                <a:ext uri="{FF2B5EF4-FFF2-40B4-BE49-F238E27FC236}">
                  <a16:creationId xmlns:a16="http://schemas.microsoft.com/office/drawing/2014/main" id="{E96C4B28-C19D-5A73-6300-3B1C53A5DCD0}"/>
                </a:ext>
              </a:extLst>
            </p:cNvPr>
            <p:cNvSpPr txBox="1">
              <a:spLocks/>
            </p:cNvSpPr>
            <p:nvPr/>
          </p:nvSpPr>
          <p:spPr>
            <a:xfrm>
              <a:off x="1917275" y="6301421"/>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13" name="Picture 12">
              <a:extLst>
                <a:ext uri="{FF2B5EF4-FFF2-40B4-BE49-F238E27FC236}">
                  <a16:creationId xmlns:a16="http://schemas.microsoft.com/office/drawing/2014/main" id="{100AF649-158F-EE8B-1028-46F8514545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14" name="TextBox 13">
            <a:extLst>
              <a:ext uri="{FF2B5EF4-FFF2-40B4-BE49-F238E27FC236}">
                <a16:creationId xmlns:a16="http://schemas.microsoft.com/office/drawing/2014/main" id="{874D775A-8432-B9EF-E8CA-F8195B5AF93D}"/>
              </a:ext>
            </a:extLst>
          </p:cNvPr>
          <p:cNvSpPr txBox="1"/>
          <p:nvPr/>
        </p:nvSpPr>
        <p:spPr>
          <a:xfrm>
            <a:off x="228601" y="5640846"/>
            <a:ext cx="8761246" cy="954107"/>
          </a:xfrm>
          <a:prstGeom prst="rect">
            <a:avLst/>
          </a:prstGeom>
          <a:noFill/>
        </p:spPr>
        <p:txBody>
          <a:bodyPr wrap="square">
            <a:spAutoFit/>
          </a:bodyPr>
          <a:lstStyle/>
          <a:p>
            <a:pPr algn="just">
              <a:spcBef>
                <a:spcPct val="0"/>
              </a:spcBef>
              <a:defRPr/>
            </a:pPr>
            <a:r>
              <a:rPr lang="en-US" dirty="0">
                <a:solidFill>
                  <a:prstClr val="black"/>
                </a:solidFill>
                <a:latin typeface="Calibri"/>
              </a:rPr>
              <a:t>The NASA PUNCH Outreach team has developed the </a:t>
            </a:r>
            <a:r>
              <a:rPr lang="en-US" sz="2000" i="1" dirty="0">
                <a:solidFill>
                  <a:prstClr val="black"/>
                </a:solidFill>
                <a:latin typeface="Calibri"/>
              </a:rPr>
              <a:t>3-Hole PUNCH Pinhole Projector </a:t>
            </a:r>
            <a:r>
              <a:rPr lang="en-US" dirty="0">
                <a:solidFill>
                  <a:prstClr val="black"/>
                </a:solidFill>
                <a:latin typeface="Calibri"/>
              </a:rPr>
              <a:t>so you can have fun exploring how small,</a:t>
            </a:r>
            <a:r>
              <a:rPr lang="en-US" i="1" dirty="0">
                <a:solidFill>
                  <a:prstClr val="black"/>
                </a:solidFill>
                <a:latin typeface="Calibri"/>
              </a:rPr>
              <a:t> non-round </a:t>
            </a:r>
            <a:r>
              <a:rPr lang="en-US" dirty="0">
                <a:solidFill>
                  <a:prstClr val="black"/>
                </a:solidFill>
                <a:latin typeface="Calibri"/>
              </a:rPr>
              <a:t>holes can </a:t>
            </a:r>
            <a:r>
              <a:rPr lang="en-US" dirty="0"/>
              <a:t>project </a:t>
            </a:r>
            <a:r>
              <a:rPr lang="en-US" i="1" dirty="0"/>
              <a:t>real</a:t>
            </a:r>
            <a:r>
              <a:rPr lang="en-US" dirty="0"/>
              <a:t> images of the </a:t>
            </a:r>
            <a:r>
              <a:rPr lang="en-US" i="1" dirty="0"/>
              <a:t>round </a:t>
            </a:r>
            <a:r>
              <a:rPr lang="en-US" dirty="0"/>
              <a:t>Sun. This can be done on any sunny day, not only when the Sun is eclipsed by the Moon!</a:t>
            </a:r>
            <a:endParaRPr lang="en-US" dirty="0">
              <a:solidFill>
                <a:prstClr val="black"/>
              </a:solidFill>
              <a:latin typeface="Calibri"/>
            </a:endParaRPr>
          </a:p>
        </p:txBody>
      </p:sp>
      <p:grpSp>
        <p:nvGrpSpPr>
          <p:cNvPr id="24" name="Group 23">
            <a:extLst>
              <a:ext uri="{FF2B5EF4-FFF2-40B4-BE49-F238E27FC236}">
                <a16:creationId xmlns:a16="http://schemas.microsoft.com/office/drawing/2014/main" id="{4ABF57EA-4DD4-6CB4-2208-39B7447D1A9C}"/>
              </a:ext>
            </a:extLst>
          </p:cNvPr>
          <p:cNvGrpSpPr/>
          <p:nvPr/>
        </p:nvGrpSpPr>
        <p:grpSpPr>
          <a:xfrm>
            <a:off x="4660794" y="1189288"/>
            <a:ext cx="3111599" cy="4392635"/>
            <a:chOff x="5791200" y="2336501"/>
            <a:chExt cx="2837629" cy="3974177"/>
          </a:xfrm>
        </p:grpSpPr>
        <p:sp>
          <p:nvSpPr>
            <p:cNvPr id="25" name="Title 1">
              <a:extLst>
                <a:ext uri="{FF2B5EF4-FFF2-40B4-BE49-F238E27FC236}">
                  <a16:creationId xmlns:a16="http://schemas.microsoft.com/office/drawing/2014/main" id="{090D61EF-99AC-3CC5-C837-CF70A5652538}"/>
                </a:ext>
              </a:extLst>
            </p:cNvPr>
            <p:cNvSpPr txBox="1">
              <a:spLocks/>
            </p:cNvSpPr>
            <p:nvPr/>
          </p:nvSpPr>
          <p:spPr>
            <a:xfrm>
              <a:off x="6698074" y="60135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26" name="Picture 25">
              <a:extLst>
                <a:ext uri="{FF2B5EF4-FFF2-40B4-BE49-F238E27FC236}">
                  <a16:creationId xmlns:a16="http://schemas.microsoft.com/office/drawing/2014/main" id="{DF01FDA7-5BE6-08E0-86E6-F8031A032B9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791200" y="2336501"/>
              <a:ext cx="2837629" cy="3727384"/>
            </a:xfrm>
            <a:prstGeom prst="rect">
              <a:avLst/>
            </a:prstGeom>
          </p:spPr>
        </p:pic>
      </p:grpSp>
    </p:spTree>
    <p:extLst>
      <p:ext uri="{BB962C8B-B14F-4D97-AF65-F5344CB8AC3E}">
        <p14:creationId xmlns:p14="http://schemas.microsoft.com/office/powerpoint/2010/main" val="10862266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4154" y="113954"/>
            <a:ext cx="1106396" cy="1483359"/>
          </a:xfrm>
          <a:prstGeom prst="rect">
            <a:avLst/>
          </a:prstGeom>
          <a:ln w="12700">
            <a:miter lim="400000"/>
          </a:ln>
        </p:spPr>
      </p:pic>
      <p:sp>
        <p:nvSpPr>
          <p:cNvPr id="10" name="Oval 9">
            <a:extLst>
              <a:ext uri="{FF2B5EF4-FFF2-40B4-BE49-F238E27FC236}">
                <a16:creationId xmlns:a16="http://schemas.microsoft.com/office/drawing/2014/main" id="{7D9CABAA-349D-D277-2B01-FB9A9DD4F1F6}"/>
              </a:ext>
            </a:extLst>
          </p:cNvPr>
          <p:cNvSpPr/>
          <p:nvPr/>
        </p:nvSpPr>
        <p:spPr>
          <a:xfrm>
            <a:off x="7883450" y="225745"/>
            <a:ext cx="1106396" cy="1061172"/>
          </a:xfrm>
          <a:prstGeom prst="ellipse">
            <a:avLst/>
          </a:prstGeom>
          <a:blipFill>
            <a:blip r:embed="rId3"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F0480CC-20AA-CE2E-81E9-396CB3E72B96}"/>
              </a:ext>
            </a:extLst>
          </p:cNvPr>
          <p:cNvSpPr txBox="1">
            <a:spLocks/>
          </p:cNvSpPr>
          <p:nvPr/>
        </p:nvSpPr>
        <p:spPr>
          <a:xfrm>
            <a:off x="685800" y="-34611"/>
            <a:ext cx="7772400" cy="119983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80000"/>
              </a:lnSpc>
              <a:defRPr/>
            </a:pPr>
            <a:r>
              <a:rPr lang="en-US" sz="2400" b="1" dirty="0">
                <a:solidFill>
                  <a:prstClr val="black"/>
                </a:solidFill>
                <a:latin typeface="Calibri"/>
              </a:rPr>
              <a:t>Introducing the </a:t>
            </a:r>
          </a:p>
          <a:p>
            <a:pPr>
              <a:defRPr/>
            </a:pPr>
            <a:r>
              <a:rPr lang="en-US" sz="3600" b="1" i="1" dirty="0">
                <a:solidFill>
                  <a:prstClr val="black"/>
                </a:solidFill>
                <a:latin typeface="Calibri"/>
              </a:rPr>
              <a:t>3-Hole PUNCH </a:t>
            </a:r>
            <a:r>
              <a:rPr lang="en-US" sz="3600" b="1" dirty="0">
                <a:solidFill>
                  <a:prstClr val="black"/>
                </a:solidFill>
                <a:latin typeface="Calibri"/>
              </a:rPr>
              <a:t>Pinhole Projector</a:t>
            </a:r>
          </a:p>
        </p:txBody>
      </p:sp>
      <p:sp>
        <p:nvSpPr>
          <p:cNvPr id="3" name="Slide Number Placeholder 2">
            <a:extLst>
              <a:ext uri="{FF2B5EF4-FFF2-40B4-BE49-F238E27FC236}">
                <a16:creationId xmlns:a16="http://schemas.microsoft.com/office/drawing/2014/main" id="{A36056DF-A48F-3D6F-6BE0-26A50D64C906}"/>
              </a:ext>
            </a:extLst>
          </p:cNvPr>
          <p:cNvSpPr>
            <a:spLocks noGrp="1"/>
          </p:cNvSpPr>
          <p:nvPr>
            <p:ph type="sldNum" sz="quarter" idx="12"/>
          </p:nvPr>
        </p:nvSpPr>
        <p:spPr>
          <a:xfrm>
            <a:off x="6781800" y="6356358"/>
            <a:ext cx="2133600" cy="365125"/>
          </a:xfrm>
        </p:spPr>
        <p:txBody>
          <a:bodyPr/>
          <a:lstStyle/>
          <a:p>
            <a:pPr>
              <a:defRPr/>
            </a:pPr>
            <a:fld id="{23E00BF6-6337-4BA4-A033-88BB584A9638}" type="slidenum">
              <a:rPr lang="en-US">
                <a:solidFill>
                  <a:prstClr val="black">
                    <a:tint val="75000"/>
                  </a:prstClr>
                </a:solidFill>
                <a:latin typeface="Calibri"/>
              </a:rPr>
              <a:pPr>
                <a:defRPr/>
              </a:pPr>
              <a:t>7</a:t>
            </a:fld>
            <a:endParaRPr lang="en-US" dirty="0">
              <a:solidFill>
                <a:prstClr val="black">
                  <a:tint val="75000"/>
                </a:prstClr>
              </a:solidFill>
              <a:latin typeface="Calibri"/>
            </a:endParaRPr>
          </a:p>
        </p:txBody>
      </p:sp>
      <p:cxnSp>
        <p:nvCxnSpPr>
          <p:cNvPr id="19" name="Straight Arrow Connector 18">
            <a:extLst>
              <a:ext uri="{FF2B5EF4-FFF2-40B4-BE49-F238E27FC236}">
                <a16:creationId xmlns:a16="http://schemas.microsoft.com/office/drawing/2014/main" id="{97D1722D-238A-DF6B-9064-50EA59322F10}"/>
              </a:ext>
            </a:extLst>
          </p:cNvPr>
          <p:cNvCxnSpPr>
            <a:cxnSpLocks/>
          </p:cNvCxnSpPr>
          <p:nvPr/>
        </p:nvCxnSpPr>
        <p:spPr>
          <a:xfrm>
            <a:off x="2255429" y="1830509"/>
            <a:ext cx="4571848"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32622982-55A8-F61A-46C6-44C3C8B1911F}"/>
              </a:ext>
            </a:extLst>
          </p:cNvPr>
          <p:cNvCxnSpPr>
            <a:cxnSpLocks/>
          </p:cNvCxnSpPr>
          <p:nvPr/>
        </p:nvCxnSpPr>
        <p:spPr>
          <a:xfrm>
            <a:off x="2243305" y="5442725"/>
            <a:ext cx="4687105" cy="0"/>
          </a:xfrm>
          <a:prstGeom prst="straightConnector1">
            <a:avLst/>
          </a:prstGeom>
          <a:ln>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AC98A502-CDB4-113D-24C3-6484C9DEA8F3}"/>
              </a:ext>
            </a:extLst>
          </p:cNvPr>
          <p:cNvCxnSpPr>
            <a:cxnSpLocks/>
          </p:cNvCxnSpPr>
          <p:nvPr/>
        </p:nvCxnSpPr>
        <p:spPr>
          <a:xfrm>
            <a:off x="4541353" y="1847480"/>
            <a:ext cx="0" cy="359524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EB78510-4E47-0ECC-EB4D-944394E39977}"/>
              </a:ext>
            </a:extLst>
          </p:cNvPr>
          <p:cNvSpPr txBox="1"/>
          <p:nvPr/>
        </p:nvSpPr>
        <p:spPr>
          <a:xfrm>
            <a:off x="4232046" y="2123287"/>
            <a:ext cx="667427" cy="430887"/>
          </a:xfrm>
          <a:prstGeom prst="rect">
            <a:avLst/>
          </a:prstGeom>
          <a:solidFill>
            <a:schemeClr val="accent5">
              <a:lumMod val="20000"/>
              <a:lumOff val="80000"/>
            </a:schemeClr>
          </a:solidFill>
        </p:spPr>
        <p:txBody>
          <a:bodyPr wrap="square" rtlCol="0">
            <a:spAutoFit/>
          </a:bodyPr>
          <a:lstStyle/>
          <a:p>
            <a:pPr algn="ctr">
              <a:defRPr/>
            </a:pPr>
            <a:r>
              <a:rPr lang="en-US" sz="1100" dirty="0">
                <a:solidFill>
                  <a:prstClr val="black"/>
                </a:solidFill>
                <a:latin typeface="Arial Narrow" panose="020B0606020202030204" pitchFamily="34" charset="0"/>
              </a:rPr>
              <a:t>6 inches</a:t>
            </a:r>
          </a:p>
          <a:p>
            <a:pPr algn="ctr">
              <a:defRPr/>
            </a:pPr>
            <a:r>
              <a:rPr lang="en-US" sz="1100" dirty="0">
                <a:solidFill>
                  <a:prstClr val="black"/>
                </a:solidFill>
                <a:latin typeface="Arial Narrow" panose="020B0606020202030204" pitchFamily="34" charset="0"/>
              </a:rPr>
              <a:t>(~15 cm)</a:t>
            </a:r>
          </a:p>
        </p:txBody>
      </p:sp>
      <p:grpSp>
        <p:nvGrpSpPr>
          <p:cNvPr id="4" name="Group 3">
            <a:extLst>
              <a:ext uri="{FF2B5EF4-FFF2-40B4-BE49-F238E27FC236}">
                <a16:creationId xmlns:a16="http://schemas.microsoft.com/office/drawing/2014/main" id="{4D0ED2CD-020D-62E5-2B63-2946252824F9}"/>
              </a:ext>
            </a:extLst>
          </p:cNvPr>
          <p:cNvGrpSpPr/>
          <p:nvPr/>
        </p:nvGrpSpPr>
        <p:grpSpPr>
          <a:xfrm>
            <a:off x="1676400" y="1783422"/>
            <a:ext cx="2673676" cy="3954736"/>
            <a:chOff x="1055737" y="2621200"/>
            <a:chExt cx="2743439" cy="3977343"/>
          </a:xfrm>
        </p:grpSpPr>
        <p:sp>
          <p:nvSpPr>
            <p:cNvPr id="12" name="Title 1">
              <a:extLst>
                <a:ext uri="{FF2B5EF4-FFF2-40B4-BE49-F238E27FC236}">
                  <a16:creationId xmlns:a16="http://schemas.microsoft.com/office/drawing/2014/main" id="{E96C4B28-C19D-5A73-6300-3B1C53A5DCD0}"/>
                </a:ext>
              </a:extLst>
            </p:cNvPr>
            <p:cNvSpPr txBox="1">
              <a:spLocks/>
            </p:cNvSpPr>
            <p:nvPr/>
          </p:nvSpPr>
          <p:spPr>
            <a:xfrm>
              <a:off x="1917275" y="6301421"/>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FRONT</a:t>
              </a:r>
            </a:p>
          </p:txBody>
        </p:sp>
        <p:pic>
          <p:nvPicPr>
            <p:cNvPr id="13" name="Picture 12">
              <a:extLst>
                <a:ext uri="{FF2B5EF4-FFF2-40B4-BE49-F238E27FC236}">
                  <a16:creationId xmlns:a16="http://schemas.microsoft.com/office/drawing/2014/main" id="{100AF649-158F-EE8B-1028-46F85145451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5737" y="2621200"/>
              <a:ext cx="2743439" cy="3735156"/>
            </a:xfrm>
            <a:prstGeom prst="rect">
              <a:avLst/>
            </a:prstGeom>
          </p:spPr>
        </p:pic>
      </p:grpSp>
      <p:sp>
        <p:nvSpPr>
          <p:cNvPr id="18" name="Title 1">
            <a:extLst>
              <a:ext uri="{FF2B5EF4-FFF2-40B4-BE49-F238E27FC236}">
                <a16:creationId xmlns:a16="http://schemas.microsoft.com/office/drawing/2014/main" id="{3E0A92FE-BE9D-1D23-1D86-237930155651}"/>
              </a:ext>
            </a:extLst>
          </p:cNvPr>
          <p:cNvSpPr txBox="1">
            <a:spLocks/>
          </p:cNvSpPr>
          <p:nvPr/>
        </p:nvSpPr>
        <p:spPr>
          <a:xfrm>
            <a:off x="1371602" y="902747"/>
            <a:ext cx="6169855" cy="8177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Aft>
                <a:spcPts val="800"/>
              </a:spcAft>
              <a:defRPr/>
            </a:pPr>
            <a:r>
              <a:rPr lang="en-US" sz="1800" dirty="0">
                <a:solidFill>
                  <a:prstClr val="black"/>
                </a:solidFill>
                <a:latin typeface="Calibri"/>
              </a:rPr>
              <a:t>Our projector is printed on card stock with three small (~5 mm) holes of different shapes: square, round, and triangular.</a:t>
            </a:r>
          </a:p>
        </p:txBody>
      </p:sp>
      <p:sp>
        <p:nvSpPr>
          <p:cNvPr id="21" name="Title 1">
            <a:extLst>
              <a:ext uri="{FF2B5EF4-FFF2-40B4-BE49-F238E27FC236}">
                <a16:creationId xmlns:a16="http://schemas.microsoft.com/office/drawing/2014/main" id="{8B88C5AF-966D-3B34-B224-6D57DAC842C2}"/>
              </a:ext>
            </a:extLst>
          </p:cNvPr>
          <p:cNvSpPr txBox="1">
            <a:spLocks/>
          </p:cNvSpPr>
          <p:nvPr/>
        </p:nvSpPr>
        <p:spPr>
          <a:xfrm>
            <a:off x="567332" y="5928060"/>
            <a:ext cx="7948042" cy="75034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defRPr/>
            </a:pPr>
            <a:r>
              <a:rPr lang="en-US" sz="1800" dirty="0">
                <a:solidFill>
                  <a:prstClr val="black"/>
                </a:solidFill>
                <a:latin typeface="Calibri"/>
              </a:rPr>
              <a:t>Our design has carefully considered the size, position, and spacing of the “pinholes” so that the projector can work well indoors or outdoors in broad daylight.  </a:t>
            </a:r>
            <a:r>
              <a:rPr lang="en-US" sz="1800" b="1" dirty="0">
                <a:solidFill>
                  <a:prstClr val="black"/>
                </a:solidFill>
                <a:latin typeface="Calibri"/>
              </a:rPr>
              <a:t>Section 5</a:t>
            </a:r>
            <a:r>
              <a:rPr lang="en-US" sz="1800" dirty="0">
                <a:solidFill>
                  <a:prstClr val="black"/>
                </a:solidFill>
                <a:latin typeface="Calibri"/>
              </a:rPr>
              <a:t>: </a:t>
            </a:r>
            <a:r>
              <a:rPr lang="en-US" sz="1800" b="1" dirty="0">
                <a:latin typeface="+mn-lt"/>
              </a:rPr>
              <a:t>Appendix D</a:t>
            </a:r>
            <a:r>
              <a:rPr lang="en-US" sz="1800" dirty="0">
                <a:latin typeface="+mn-lt"/>
              </a:rPr>
              <a:t> explains our design trade-offs.</a:t>
            </a:r>
          </a:p>
        </p:txBody>
      </p:sp>
      <p:grpSp>
        <p:nvGrpSpPr>
          <p:cNvPr id="25" name="Group 24">
            <a:extLst>
              <a:ext uri="{FF2B5EF4-FFF2-40B4-BE49-F238E27FC236}">
                <a16:creationId xmlns:a16="http://schemas.microsoft.com/office/drawing/2014/main" id="{3478CFA1-C35D-AD01-1429-12F1409D3348}"/>
              </a:ext>
            </a:extLst>
          </p:cNvPr>
          <p:cNvGrpSpPr/>
          <p:nvPr/>
        </p:nvGrpSpPr>
        <p:grpSpPr>
          <a:xfrm>
            <a:off x="4726746" y="1830509"/>
            <a:ext cx="2740854" cy="3860250"/>
            <a:chOff x="5948980" y="2336501"/>
            <a:chExt cx="2837629" cy="3974177"/>
          </a:xfrm>
        </p:grpSpPr>
        <p:sp>
          <p:nvSpPr>
            <p:cNvPr id="26" name="Title 1">
              <a:extLst>
                <a:ext uri="{FF2B5EF4-FFF2-40B4-BE49-F238E27FC236}">
                  <a16:creationId xmlns:a16="http://schemas.microsoft.com/office/drawing/2014/main" id="{77B41DE8-CF27-1794-C038-BC7A1430EC25}"/>
                </a:ext>
              </a:extLst>
            </p:cNvPr>
            <p:cNvSpPr txBox="1">
              <a:spLocks/>
            </p:cNvSpPr>
            <p:nvPr/>
          </p:nvSpPr>
          <p:spPr>
            <a:xfrm>
              <a:off x="6855854" y="6013556"/>
              <a:ext cx="1020365" cy="29712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1400" dirty="0">
                  <a:solidFill>
                    <a:prstClr val="black"/>
                  </a:solidFill>
                  <a:latin typeface="+mn-lt"/>
                </a:rPr>
                <a:t>BACK</a:t>
              </a:r>
            </a:p>
          </p:txBody>
        </p:sp>
        <p:pic>
          <p:nvPicPr>
            <p:cNvPr id="27" name="Picture 26">
              <a:extLst>
                <a:ext uri="{FF2B5EF4-FFF2-40B4-BE49-F238E27FC236}">
                  <a16:creationId xmlns:a16="http://schemas.microsoft.com/office/drawing/2014/main" id="{E593C74D-8215-920E-C511-3746D2CC62A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948980" y="2336501"/>
              <a:ext cx="2837629" cy="3727384"/>
            </a:xfrm>
            <a:prstGeom prst="rect">
              <a:avLst/>
            </a:prstGeom>
          </p:spPr>
        </p:pic>
      </p:grpSp>
    </p:spTree>
    <p:extLst>
      <p:ext uri="{BB962C8B-B14F-4D97-AF65-F5344CB8AC3E}">
        <p14:creationId xmlns:p14="http://schemas.microsoft.com/office/powerpoint/2010/main" val="32848671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a:ext>
            </a:extLst>
          </a:blip>
          <a:srcRect t="-2"/>
          <a:stretch/>
        </p:blipFill>
        <p:spPr>
          <a:xfrm flipH="1">
            <a:off x="1766897" y="1293126"/>
            <a:ext cx="7246719" cy="4975602"/>
          </a:xfrm>
          <a:prstGeom prst="rect">
            <a:avLst/>
          </a:prstGeom>
        </p:spPr>
      </p:pic>
      <p:sp>
        <p:nvSpPr>
          <p:cNvPr id="32" name="Oval 31">
            <a:extLst>
              <a:ext uri="{FF2B5EF4-FFF2-40B4-BE49-F238E27FC236}">
                <a16:creationId xmlns:a16="http://schemas.microsoft.com/office/drawing/2014/main" id="{A7CB0B03-AA92-1EF4-FC33-F3AB9116012D}"/>
              </a:ext>
            </a:extLst>
          </p:cNvPr>
          <p:cNvSpPr>
            <a:spLocks noChangeAspect="1"/>
          </p:cNvSpPr>
          <p:nvPr/>
        </p:nvSpPr>
        <p:spPr>
          <a:xfrm flipH="1">
            <a:off x="7440116" y="4542558"/>
            <a:ext cx="985960" cy="1008849"/>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31" name="Oval 30">
            <a:extLst>
              <a:ext uri="{FF2B5EF4-FFF2-40B4-BE49-F238E27FC236}">
                <a16:creationId xmlns:a16="http://schemas.microsoft.com/office/drawing/2014/main" id="{ACCC33F6-E5FE-8C66-EE5A-7C2237211C6B}"/>
              </a:ext>
            </a:extLst>
          </p:cNvPr>
          <p:cNvSpPr>
            <a:spLocks noChangeAspect="1"/>
          </p:cNvSpPr>
          <p:nvPr/>
        </p:nvSpPr>
        <p:spPr>
          <a:xfrm flipH="1">
            <a:off x="4996956" y="2135210"/>
            <a:ext cx="985960" cy="1008849"/>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grpSp>
        <p:nvGrpSpPr>
          <p:cNvPr id="5" name="Group 4">
            <a:extLst>
              <a:ext uri="{FF2B5EF4-FFF2-40B4-BE49-F238E27FC236}">
                <a16:creationId xmlns:a16="http://schemas.microsoft.com/office/drawing/2014/main" id="{D21253FA-60F8-B553-FA29-8D58352FC6F9}"/>
              </a:ext>
            </a:extLst>
          </p:cNvPr>
          <p:cNvGrpSpPr/>
          <p:nvPr/>
        </p:nvGrpSpPr>
        <p:grpSpPr>
          <a:xfrm>
            <a:off x="22084" y="89450"/>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7883450" y="111729"/>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6" name="Title 1">
            <a:extLst>
              <a:ext uri="{FF2B5EF4-FFF2-40B4-BE49-F238E27FC236}">
                <a16:creationId xmlns:a16="http://schemas.microsoft.com/office/drawing/2014/main" id="{6A7656CB-7A27-0681-79C5-E3006077A9E9}"/>
              </a:ext>
            </a:extLst>
          </p:cNvPr>
          <p:cNvSpPr txBox="1">
            <a:spLocks/>
          </p:cNvSpPr>
          <p:nvPr/>
        </p:nvSpPr>
        <p:spPr>
          <a:xfrm>
            <a:off x="685800" y="-152400"/>
            <a:ext cx="7772400" cy="1470025"/>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sz="3400" b="1" dirty="0">
                <a:solidFill>
                  <a:prstClr val="black"/>
                </a:solidFill>
                <a:latin typeface="Calibri"/>
              </a:rPr>
              <a:t>Using the PUNCH Pinhole Projector</a:t>
            </a:r>
          </a:p>
        </p:txBody>
      </p:sp>
      <p:sp>
        <p:nvSpPr>
          <p:cNvPr id="29" name="Slide Number Placeholder 28">
            <a:extLst>
              <a:ext uri="{FF2B5EF4-FFF2-40B4-BE49-F238E27FC236}">
                <a16:creationId xmlns:a16="http://schemas.microsoft.com/office/drawing/2014/main" id="{929DA9BC-8700-B165-DA4C-6274D883468A}"/>
              </a:ext>
            </a:extLst>
          </p:cNvPr>
          <p:cNvSpPr>
            <a:spLocks noGrp="1"/>
          </p:cNvSpPr>
          <p:nvPr>
            <p:ph type="sldNum" sz="quarter" idx="12"/>
          </p:nvPr>
        </p:nvSpPr>
        <p:spPr>
          <a:xfrm>
            <a:off x="6816650" y="6483372"/>
            <a:ext cx="2133600" cy="365125"/>
          </a:xfrm>
        </p:spPr>
        <p:txBody>
          <a:bodyPr/>
          <a:lstStyle/>
          <a:p>
            <a:pPr>
              <a:defRPr/>
            </a:pPr>
            <a:fld id="{23E00BF6-6337-4BA4-A033-88BB584A9638}" type="slidenum">
              <a:rPr lang="en-US">
                <a:solidFill>
                  <a:prstClr val="black">
                    <a:tint val="75000"/>
                  </a:prstClr>
                </a:solidFill>
                <a:latin typeface="Calibri"/>
              </a:rPr>
              <a:pPr>
                <a:defRPr/>
              </a:pPr>
              <a:t>8</a:t>
            </a:fld>
            <a:endParaRPr lang="en-US" dirty="0">
              <a:solidFill>
                <a:prstClr val="black">
                  <a:tint val="75000"/>
                </a:prstClr>
              </a:solidFill>
              <a:latin typeface="Calibri"/>
            </a:endParaRPr>
          </a:p>
        </p:txBody>
      </p:sp>
      <p:cxnSp>
        <p:nvCxnSpPr>
          <p:cNvPr id="9" name="Straight Arrow Connector 8"/>
          <p:cNvCxnSpPr>
            <a:cxnSpLocks/>
          </p:cNvCxnSpPr>
          <p:nvPr/>
        </p:nvCxnSpPr>
        <p:spPr>
          <a:xfrm>
            <a:off x="1801192" y="1513915"/>
            <a:ext cx="5780534" cy="2712016"/>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flipH="1">
            <a:off x="7034430" y="3256045"/>
            <a:ext cx="1880451" cy="646331"/>
          </a:xfrm>
          <a:prstGeom prst="rect">
            <a:avLst/>
          </a:prstGeom>
          <a:noFill/>
        </p:spPr>
        <p:txBody>
          <a:bodyPr wrap="none" rtlCol="0">
            <a:spAutoFit/>
          </a:bodyPr>
          <a:lstStyle/>
          <a:p>
            <a:pPr algn="ctr">
              <a:defRPr/>
            </a:pPr>
            <a:r>
              <a:rPr lang="en-US" dirty="0">
                <a:solidFill>
                  <a:prstClr val="black"/>
                </a:solidFill>
                <a:latin typeface="Calibri"/>
              </a:rPr>
              <a:t>Smooth flat </a:t>
            </a:r>
          </a:p>
          <a:p>
            <a:pPr>
              <a:defRPr/>
            </a:pPr>
            <a:r>
              <a:rPr lang="en-US" dirty="0">
                <a:solidFill>
                  <a:prstClr val="black"/>
                </a:solidFill>
                <a:latin typeface="Calibri"/>
              </a:rPr>
              <a:t>projection surface</a:t>
            </a:r>
          </a:p>
        </p:txBody>
      </p:sp>
      <p:sp>
        <p:nvSpPr>
          <p:cNvPr id="26" name="Rectangle 25">
            <a:extLst>
              <a:ext uri="{FF2B5EF4-FFF2-40B4-BE49-F238E27FC236}">
                <a16:creationId xmlns:a16="http://schemas.microsoft.com/office/drawing/2014/main" id="{7F66E5CE-8FF9-0269-571B-0299484793CE}"/>
              </a:ext>
            </a:extLst>
          </p:cNvPr>
          <p:cNvSpPr/>
          <p:nvPr/>
        </p:nvSpPr>
        <p:spPr>
          <a:xfrm flipH="1">
            <a:off x="4951100" y="4238961"/>
            <a:ext cx="2163568" cy="2194560"/>
          </a:xfrm>
          <a:prstGeom prst="rect">
            <a:avLst/>
          </a:prstGeom>
          <a:solidFill>
            <a:srgbClr val="E7C1AC"/>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cxnSp>
        <p:nvCxnSpPr>
          <p:cNvPr id="30" name="Straight Arrow Connector 29">
            <a:extLst>
              <a:ext uri="{FF2B5EF4-FFF2-40B4-BE49-F238E27FC236}">
                <a16:creationId xmlns:a16="http://schemas.microsoft.com/office/drawing/2014/main" id="{AA9EBEB4-C666-87D1-85B9-A7A57C70297D}"/>
              </a:ext>
            </a:extLst>
          </p:cNvPr>
          <p:cNvCxnSpPr>
            <a:cxnSpLocks/>
          </p:cNvCxnSpPr>
          <p:nvPr/>
        </p:nvCxnSpPr>
        <p:spPr>
          <a:xfrm flipH="1" flipV="1">
            <a:off x="4902804" y="3004606"/>
            <a:ext cx="1125211" cy="131277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19" name="Group 18">
            <a:extLst>
              <a:ext uri="{FF2B5EF4-FFF2-40B4-BE49-F238E27FC236}">
                <a16:creationId xmlns:a16="http://schemas.microsoft.com/office/drawing/2014/main" id="{772D361D-B653-9152-1C5E-C01392680FF7}"/>
              </a:ext>
            </a:extLst>
          </p:cNvPr>
          <p:cNvGrpSpPr/>
          <p:nvPr/>
        </p:nvGrpSpPr>
        <p:grpSpPr>
          <a:xfrm flipH="1">
            <a:off x="7387520" y="4498831"/>
            <a:ext cx="1091152" cy="1003414"/>
            <a:chOff x="1759168" y="4651372"/>
            <a:chExt cx="1091152" cy="1003414"/>
          </a:xfrm>
        </p:grpSpPr>
        <p:sp>
          <p:nvSpPr>
            <p:cNvPr id="25" name="TextBox 24">
              <a:extLst>
                <a:ext uri="{FF2B5EF4-FFF2-40B4-BE49-F238E27FC236}">
                  <a16:creationId xmlns:a16="http://schemas.microsoft.com/office/drawing/2014/main" id="{5F6C6FD0-D124-3A19-29B0-FC5A46E72505}"/>
                </a:ext>
              </a:extLst>
            </p:cNvPr>
            <p:cNvSpPr txBox="1"/>
            <p:nvPr/>
          </p:nvSpPr>
          <p:spPr>
            <a:xfrm>
              <a:off x="1759168" y="4885345"/>
              <a:ext cx="1091152" cy="769441"/>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3 round images </a:t>
              </a:r>
            </a:p>
            <a:p>
              <a:pPr algn="ctr">
                <a:defRPr/>
              </a:pPr>
              <a:r>
                <a:rPr lang="en-US" sz="1100" dirty="0">
                  <a:solidFill>
                    <a:prstClr val="black"/>
                  </a:solidFill>
                  <a:latin typeface="Arial Narrow" panose="020B0606020202030204" pitchFamily="34" charset="0"/>
                </a:rPr>
                <a:t>of the Sun appear</a:t>
              </a:r>
            </a:p>
            <a:p>
              <a:pPr algn="ctr">
                <a:defRPr/>
              </a:pPr>
              <a:r>
                <a:rPr lang="en-US" sz="1100" dirty="0">
                  <a:solidFill>
                    <a:prstClr val="black"/>
                  </a:solidFill>
                  <a:latin typeface="Arial Narrow" panose="020B0606020202030204" pitchFamily="34" charset="0"/>
                </a:rPr>
                <a:t> in the shadow of projector</a:t>
              </a:r>
            </a:p>
          </p:txBody>
        </p:sp>
        <p:sp>
          <p:nvSpPr>
            <p:cNvPr id="13" name="TextBox 12">
              <a:extLst>
                <a:ext uri="{FF2B5EF4-FFF2-40B4-BE49-F238E27FC236}">
                  <a16:creationId xmlns:a16="http://schemas.microsoft.com/office/drawing/2014/main" id="{47B4564C-6603-1247-786E-ED8B0E36FC8C}"/>
                </a:ext>
              </a:extLst>
            </p:cNvPr>
            <p:cNvSpPr txBox="1"/>
            <p:nvPr/>
          </p:nvSpPr>
          <p:spPr>
            <a:xfrm>
              <a:off x="2147489" y="4651372"/>
              <a:ext cx="314510" cy="400110"/>
            </a:xfrm>
            <a:prstGeom prst="rect">
              <a:avLst/>
            </a:prstGeom>
            <a:noFill/>
          </p:spPr>
          <p:txBody>
            <a:bodyPr wrap="none" rtlCol="0">
              <a:spAutoFit/>
            </a:bodyPr>
            <a:lstStyle/>
            <a:p>
              <a:pPr>
                <a:defRPr/>
              </a:pPr>
              <a:r>
                <a:rPr lang="en-US" sz="2000" dirty="0">
                  <a:solidFill>
                    <a:prstClr val="black"/>
                  </a:solidFill>
                  <a:latin typeface="Calibri"/>
                </a:rPr>
                <a:t>3</a:t>
              </a:r>
            </a:p>
          </p:txBody>
        </p:sp>
      </p:grpSp>
      <p:grpSp>
        <p:nvGrpSpPr>
          <p:cNvPr id="18" name="Group 17">
            <a:extLst>
              <a:ext uri="{FF2B5EF4-FFF2-40B4-BE49-F238E27FC236}">
                <a16:creationId xmlns:a16="http://schemas.microsoft.com/office/drawing/2014/main" id="{B9C21A9D-28EF-2EA1-72D6-8C6F77AE4BAA}"/>
              </a:ext>
            </a:extLst>
          </p:cNvPr>
          <p:cNvGrpSpPr/>
          <p:nvPr/>
        </p:nvGrpSpPr>
        <p:grpSpPr>
          <a:xfrm flipH="1">
            <a:off x="4992200" y="2133600"/>
            <a:ext cx="990600" cy="849004"/>
            <a:chOff x="4255040" y="2286145"/>
            <a:chExt cx="990600" cy="849004"/>
          </a:xfrm>
        </p:grpSpPr>
        <p:sp>
          <p:nvSpPr>
            <p:cNvPr id="22" name="TextBox 21">
              <a:extLst>
                <a:ext uri="{FF2B5EF4-FFF2-40B4-BE49-F238E27FC236}">
                  <a16:creationId xmlns:a16="http://schemas.microsoft.com/office/drawing/2014/main" id="{3FA11CBF-3292-D486-BD5A-BB22EF25B3CF}"/>
                </a:ext>
              </a:extLst>
            </p:cNvPr>
            <p:cNvSpPr txBox="1"/>
            <p:nvPr/>
          </p:nvSpPr>
          <p:spPr>
            <a:xfrm>
              <a:off x="4255040" y="2534985"/>
              <a:ext cx="990600" cy="600164"/>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Passes through the 3 different shaped holes</a:t>
              </a:r>
            </a:p>
          </p:txBody>
        </p:sp>
        <p:sp>
          <p:nvSpPr>
            <p:cNvPr id="14" name="TextBox 13">
              <a:extLst>
                <a:ext uri="{FF2B5EF4-FFF2-40B4-BE49-F238E27FC236}">
                  <a16:creationId xmlns:a16="http://schemas.microsoft.com/office/drawing/2014/main" id="{1A17897A-B8B1-07E8-8C42-1A1A74558D30}"/>
                </a:ext>
              </a:extLst>
            </p:cNvPr>
            <p:cNvSpPr txBox="1"/>
            <p:nvPr/>
          </p:nvSpPr>
          <p:spPr>
            <a:xfrm>
              <a:off x="4622552" y="2286145"/>
              <a:ext cx="314510" cy="400110"/>
            </a:xfrm>
            <a:prstGeom prst="rect">
              <a:avLst/>
            </a:prstGeom>
            <a:noFill/>
          </p:spPr>
          <p:txBody>
            <a:bodyPr wrap="none" rtlCol="0">
              <a:spAutoFit/>
            </a:bodyPr>
            <a:lstStyle/>
            <a:p>
              <a:pPr>
                <a:defRPr/>
              </a:pPr>
              <a:r>
                <a:rPr lang="en-US" sz="2000" dirty="0">
                  <a:solidFill>
                    <a:prstClr val="black"/>
                  </a:solidFill>
                  <a:latin typeface="Calibri"/>
                </a:rPr>
                <a:t>2</a:t>
              </a:r>
            </a:p>
          </p:txBody>
        </p:sp>
      </p:grpSp>
      <p:sp>
        <p:nvSpPr>
          <p:cNvPr id="28" name="Rectangle 27">
            <a:extLst>
              <a:ext uri="{FF2B5EF4-FFF2-40B4-BE49-F238E27FC236}">
                <a16:creationId xmlns:a16="http://schemas.microsoft.com/office/drawing/2014/main" id="{6C4C14DA-4BC3-F34D-EA22-3FC6A0DD9A71}"/>
              </a:ext>
            </a:extLst>
          </p:cNvPr>
          <p:cNvSpPr/>
          <p:nvPr/>
        </p:nvSpPr>
        <p:spPr>
          <a:xfrm flipH="1">
            <a:off x="3865133" y="4583809"/>
            <a:ext cx="1143001" cy="954107"/>
          </a:xfrm>
          <a:prstGeom prst="rect">
            <a:avLst/>
          </a:prstGeom>
          <a:solidFill>
            <a:schemeClr val="accent5">
              <a:lumMod val="20000"/>
              <a:lumOff val="80000"/>
            </a:schemeClr>
          </a:solidFill>
          <a:effectLst>
            <a:softEdge rad="31750"/>
          </a:effectLst>
        </p:spPr>
        <p:txBody>
          <a:bodyPr wrap="square">
            <a:spAutoFit/>
          </a:bodyPr>
          <a:lstStyle/>
          <a:p>
            <a:pPr algn="ctr">
              <a:defRPr/>
            </a:pPr>
            <a:r>
              <a:rPr lang="en-US" sz="1400" b="1" dirty="0">
                <a:solidFill>
                  <a:prstClr val="black"/>
                </a:solidFill>
                <a:latin typeface="Calibri"/>
              </a:rPr>
              <a:t>JO is observing in the morning in December</a:t>
            </a:r>
          </a:p>
        </p:txBody>
      </p:sp>
      <p:sp>
        <p:nvSpPr>
          <p:cNvPr id="27" name="Rectangle 26">
            <a:extLst>
              <a:ext uri="{FF2B5EF4-FFF2-40B4-BE49-F238E27FC236}">
                <a16:creationId xmlns:a16="http://schemas.microsoft.com/office/drawing/2014/main" id="{BD760E7E-D282-6E34-115A-966D4A74652A}"/>
              </a:ext>
            </a:extLst>
          </p:cNvPr>
          <p:cNvSpPr/>
          <p:nvPr/>
        </p:nvSpPr>
        <p:spPr>
          <a:xfrm>
            <a:off x="1676400" y="6248402"/>
            <a:ext cx="7010400" cy="584775"/>
          </a:xfrm>
          <a:prstGeom prst="rect">
            <a:avLst/>
          </a:prstGeom>
        </p:spPr>
        <p:txBody>
          <a:bodyPr wrap="square">
            <a:spAutoFit/>
          </a:bodyPr>
          <a:lstStyle/>
          <a:p>
            <a:pPr algn="just">
              <a:defRPr/>
            </a:pPr>
            <a:r>
              <a:rPr lang="en-US" sz="1600" dirty="0">
                <a:solidFill>
                  <a:prstClr val="black"/>
                </a:solidFill>
                <a:latin typeface="Arial Narrow" panose="020B0606020202030204" pitchFamily="34" charset="0"/>
              </a:rPr>
              <a:t>JO is using a vertical wall as the</a:t>
            </a:r>
            <a:r>
              <a:rPr lang="en-US" sz="1600" i="1" dirty="0">
                <a:solidFill>
                  <a:prstClr val="black"/>
                </a:solidFill>
                <a:latin typeface="Arial Narrow" panose="020B0606020202030204" pitchFamily="34" charset="0"/>
              </a:rPr>
              <a:t> smooth flat projection surface </a:t>
            </a:r>
            <a:r>
              <a:rPr lang="en-US" sz="1600" dirty="0">
                <a:solidFill>
                  <a:prstClr val="black"/>
                </a:solidFill>
                <a:latin typeface="Arial Narrow" panose="020B0606020202030204" pitchFamily="34" charset="0"/>
              </a:rPr>
              <a:t>because the Sun is lower in the sky.  If the Sun were higher, then a horizontal surface like a sidewalk might work better.</a:t>
            </a:r>
          </a:p>
        </p:txBody>
      </p:sp>
      <p:sp>
        <p:nvSpPr>
          <p:cNvPr id="17" name="Title 1">
            <a:extLst>
              <a:ext uri="{FF2B5EF4-FFF2-40B4-BE49-F238E27FC236}">
                <a16:creationId xmlns:a16="http://schemas.microsoft.com/office/drawing/2014/main" id="{F82D8477-B747-71A4-90C6-E697A9BAF627}"/>
              </a:ext>
            </a:extLst>
          </p:cNvPr>
          <p:cNvSpPr txBox="1">
            <a:spLocks/>
          </p:cNvSpPr>
          <p:nvPr/>
        </p:nvSpPr>
        <p:spPr>
          <a:xfrm>
            <a:off x="1422046" y="752184"/>
            <a:ext cx="6444042" cy="40744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000" b="1" dirty="0">
                <a:highlight>
                  <a:srgbClr val="FFFF00"/>
                </a:highlight>
              </a:rPr>
              <a:t>NEVER EVER look at the Sun through the holes in the card!</a:t>
            </a:r>
          </a:p>
        </p:txBody>
      </p:sp>
      <p:sp>
        <p:nvSpPr>
          <p:cNvPr id="21" name="Rectangle: Rounded Corners 20">
            <a:extLst>
              <a:ext uri="{FF2B5EF4-FFF2-40B4-BE49-F238E27FC236}">
                <a16:creationId xmlns:a16="http://schemas.microsoft.com/office/drawing/2014/main" id="{4E30D7E0-0809-3D52-DD2B-56A224784F56}"/>
              </a:ext>
            </a:extLst>
          </p:cNvPr>
          <p:cNvSpPr/>
          <p:nvPr/>
        </p:nvSpPr>
        <p:spPr>
          <a:xfrm rot="20729038">
            <a:off x="2890022" y="4767256"/>
            <a:ext cx="522206" cy="20032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5058D8B5-87DF-A50B-7FDF-F4473DDC84C5}"/>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257800" y="4267200"/>
            <a:ext cx="1482646" cy="1951353"/>
          </a:xfrm>
          <a:prstGeom prst="rect">
            <a:avLst/>
          </a:prstGeom>
        </p:spPr>
      </p:pic>
      <p:grpSp>
        <p:nvGrpSpPr>
          <p:cNvPr id="15" name="Group 14">
            <a:extLst>
              <a:ext uri="{FF2B5EF4-FFF2-40B4-BE49-F238E27FC236}">
                <a16:creationId xmlns:a16="http://schemas.microsoft.com/office/drawing/2014/main" id="{8E6B272C-1210-2D9A-7A28-F89AFD44A0A1}"/>
              </a:ext>
            </a:extLst>
          </p:cNvPr>
          <p:cNvGrpSpPr/>
          <p:nvPr/>
        </p:nvGrpSpPr>
        <p:grpSpPr>
          <a:xfrm flipH="1">
            <a:off x="1066800" y="1034838"/>
            <a:ext cx="1219200" cy="1016933"/>
            <a:chOff x="8153400" y="1143145"/>
            <a:chExt cx="1017640" cy="865642"/>
          </a:xfrm>
        </p:grpSpPr>
        <p:grpSp>
          <p:nvGrpSpPr>
            <p:cNvPr id="3" name="Group 2">
              <a:extLst>
                <a:ext uri="{FF2B5EF4-FFF2-40B4-BE49-F238E27FC236}">
                  <a16:creationId xmlns:a16="http://schemas.microsoft.com/office/drawing/2014/main" id="{51804416-96C6-CF35-1912-73D611E13CED}"/>
                </a:ext>
              </a:extLst>
            </p:cNvPr>
            <p:cNvGrpSpPr/>
            <p:nvPr/>
          </p:nvGrpSpPr>
          <p:grpSpPr>
            <a:xfrm>
              <a:off x="8153400" y="1185827"/>
              <a:ext cx="1017640" cy="822960"/>
              <a:chOff x="7821561" y="1286917"/>
              <a:chExt cx="1017640" cy="822960"/>
            </a:xfrm>
          </p:grpSpPr>
          <p:sp>
            <p:nvSpPr>
              <p:cNvPr id="11" name="Oval 10">
                <a:extLst>
                  <a:ext uri="{FF2B5EF4-FFF2-40B4-BE49-F238E27FC236}">
                    <a16:creationId xmlns:a16="http://schemas.microsoft.com/office/drawing/2014/main" id="{541BC581-D62D-4582-9C26-6AC0AB51AA6D}"/>
                  </a:ext>
                </a:extLst>
              </p:cNvPr>
              <p:cNvSpPr>
                <a:spLocks noChangeAspect="1"/>
              </p:cNvSpPr>
              <p:nvPr/>
            </p:nvSpPr>
            <p:spPr>
              <a:xfrm>
                <a:off x="7921165" y="128691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 name="TextBox 1">
                <a:extLst>
                  <a:ext uri="{FF2B5EF4-FFF2-40B4-BE49-F238E27FC236}">
                    <a16:creationId xmlns:a16="http://schemas.microsoft.com/office/drawing/2014/main" id="{2E7A80AD-CE4D-DFE7-64E7-B2DB48C04DB8}"/>
                  </a:ext>
                </a:extLst>
              </p:cNvPr>
              <p:cNvSpPr txBox="1"/>
              <p:nvPr/>
            </p:nvSpPr>
            <p:spPr>
              <a:xfrm>
                <a:off x="7821561" y="1504890"/>
                <a:ext cx="1017640" cy="351492"/>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Sunlight comes from this direction</a:t>
                </a:r>
              </a:p>
            </p:txBody>
          </p:sp>
        </p:grpSp>
        <p:sp>
          <p:nvSpPr>
            <p:cNvPr id="12" name="TextBox 11">
              <a:extLst>
                <a:ext uri="{FF2B5EF4-FFF2-40B4-BE49-F238E27FC236}">
                  <a16:creationId xmlns:a16="http://schemas.microsoft.com/office/drawing/2014/main" id="{7C0349DE-D262-4530-38CF-C4FF79A79388}"/>
                </a:ext>
              </a:extLst>
            </p:cNvPr>
            <p:cNvSpPr txBox="1"/>
            <p:nvPr/>
          </p:nvSpPr>
          <p:spPr>
            <a:xfrm>
              <a:off x="8537724" y="1143145"/>
              <a:ext cx="262515" cy="326386"/>
            </a:xfrm>
            <a:prstGeom prst="rect">
              <a:avLst/>
            </a:prstGeom>
            <a:noFill/>
          </p:spPr>
          <p:txBody>
            <a:bodyPr wrap="none" rtlCol="0">
              <a:spAutoFit/>
            </a:bodyPr>
            <a:lstStyle/>
            <a:p>
              <a:pPr>
                <a:defRPr/>
              </a:pPr>
              <a:r>
                <a:rPr lang="en-US" sz="2000" dirty="0">
                  <a:solidFill>
                    <a:prstClr val="black"/>
                  </a:solidFill>
                  <a:latin typeface="Calibri"/>
                </a:rPr>
                <a:t>1</a:t>
              </a:r>
            </a:p>
          </p:txBody>
        </p:sp>
      </p:grpSp>
    </p:spTree>
    <p:extLst>
      <p:ext uri="{BB962C8B-B14F-4D97-AF65-F5344CB8AC3E}">
        <p14:creationId xmlns:p14="http://schemas.microsoft.com/office/powerpoint/2010/main" val="898897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ECD4B14D-19F3-56DA-ED9A-90D17C87CA35}"/>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491333" y="1170185"/>
            <a:ext cx="2865051" cy="3782817"/>
          </a:xfrm>
          <a:prstGeom prst="rect">
            <a:avLst/>
          </a:prstGeom>
        </p:spPr>
      </p:pic>
      <p:grpSp>
        <p:nvGrpSpPr>
          <p:cNvPr id="5" name="Group 4">
            <a:extLst>
              <a:ext uri="{FF2B5EF4-FFF2-40B4-BE49-F238E27FC236}">
                <a16:creationId xmlns:a16="http://schemas.microsoft.com/office/drawing/2014/main" id="{D21253FA-60F8-B553-FA29-8D58352FC6F9}"/>
              </a:ext>
            </a:extLst>
          </p:cNvPr>
          <p:cNvGrpSpPr/>
          <p:nvPr/>
        </p:nvGrpSpPr>
        <p:grpSpPr>
          <a:xfrm>
            <a:off x="22084" y="89450"/>
            <a:ext cx="1263184" cy="2809693"/>
            <a:chOff x="110611" y="113946"/>
            <a:chExt cx="1263184" cy="2809693"/>
          </a:xfrm>
        </p:grpSpPr>
        <p:pic>
          <p:nvPicPr>
            <p:cNvPr id="8" name="Picture 10" descr="Picture 10">
              <a:extLst>
                <a:ext uri="{FF2B5EF4-FFF2-40B4-BE49-F238E27FC236}">
                  <a16:creationId xmlns:a16="http://schemas.microsoft.com/office/drawing/2014/main" id="{4B123094-8A5D-0109-98C1-D847BE13E30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89005" y="113946"/>
              <a:ext cx="1106396" cy="1483359"/>
            </a:xfrm>
            <a:prstGeom prst="rect">
              <a:avLst/>
            </a:prstGeom>
            <a:ln w="12700">
              <a:miter lim="400000"/>
            </a:ln>
          </p:spPr>
        </p:pic>
        <p:sp>
          <p:nvSpPr>
            <p:cNvPr id="7" name="TextBox 6">
              <a:extLst>
                <a:ext uri="{FF2B5EF4-FFF2-40B4-BE49-F238E27FC236}">
                  <a16:creationId xmlns:a16="http://schemas.microsoft.com/office/drawing/2014/main" id="{F3476A3E-D0F2-4029-2219-6FC95C364120}"/>
                </a:ext>
              </a:extLst>
            </p:cNvPr>
            <p:cNvSpPr txBox="1"/>
            <p:nvPr/>
          </p:nvSpPr>
          <p:spPr>
            <a:xfrm>
              <a:off x="110611" y="1600200"/>
              <a:ext cx="1263184" cy="1323439"/>
            </a:xfrm>
            <a:prstGeom prst="rect">
              <a:avLst/>
            </a:prstGeom>
            <a:noFill/>
          </p:spPr>
          <p:txBody>
            <a:bodyPr wrap="square" rtlCol="0">
              <a:spAutoFit/>
            </a:bodyPr>
            <a:lstStyle/>
            <a:p>
              <a:pPr algn="ctr">
                <a:defRPr/>
              </a:pPr>
              <a:r>
                <a:rPr lang="en-US" sz="1600" dirty="0">
                  <a:solidFill>
                    <a:srgbClr val="DADADA">
                      <a:lumMod val="10000"/>
                    </a:srgbClr>
                  </a:solidFill>
                  <a:latin typeface="Tahoma"/>
                  <a:cs typeface="Arial"/>
                </a:rPr>
                <a:t>Outreach for the </a:t>
              </a:r>
              <a:r>
                <a:rPr lang="en-US" sz="1600" b="1" dirty="0">
                  <a:solidFill>
                    <a:srgbClr val="DADADA">
                      <a:lumMod val="10000"/>
                    </a:srgbClr>
                  </a:solidFill>
                  <a:latin typeface="Tahoma"/>
                  <a:cs typeface="Arial"/>
                </a:rPr>
                <a:t>NASA</a:t>
              </a:r>
              <a:r>
                <a:rPr lang="en-US" sz="1600" dirty="0">
                  <a:solidFill>
                    <a:srgbClr val="DADADA">
                      <a:lumMod val="10000"/>
                    </a:srgbClr>
                  </a:solidFill>
                  <a:latin typeface="Tahoma"/>
                  <a:cs typeface="Arial"/>
                </a:rPr>
                <a:t> PUNCH mission</a:t>
              </a:r>
            </a:p>
          </p:txBody>
        </p:sp>
      </p:grpSp>
      <p:sp>
        <p:nvSpPr>
          <p:cNvPr id="10" name="Oval 9">
            <a:extLst>
              <a:ext uri="{FF2B5EF4-FFF2-40B4-BE49-F238E27FC236}">
                <a16:creationId xmlns:a16="http://schemas.microsoft.com/office/drawing/2014/main" id="{7D9CABAA-349D-D277-2B01-FB9A9DD4F1F6}"/>
              </a:ext>
            </a:extLst>
          </p:cNvPr>
          <p:cNvSpPr/>
          <p:nvPr/>
        </p:nvSpPr>
        <p:spPr>
          <a:xfrm>
            <a:off x="4659280" y="123970"/>
            <a:ext cx="1106396" cy="1061172"/>
          </a:xfrm>
          <a:prstGeom prst="ellipse">
            <a:avLst/>
          </a:prstGeom>
          <a:blipFill>
            <a:blip r:embed="rId5" cstate="email">
              <a:extLst>
                <a:ext uri="{28A0092B-C50C-407E-A947-70E740481C1C}">
                  <a14:useLocalDpi xmlns:a14="http://schemas.microsoft.com/office/drawing/2010/main"/>
                </a:ext>
              </a:extLst>
            </a:blip>
            <a:srcRect/>
            <a:stretch>
              <a:fillRect/>
            </a:stretch>
          </a:blipFill>
          <a:ln w="12700">
            <a:solidFill>
              <a:srgbClr val="9FE6FF"/>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4BF41C0-66AC-614C-929F-1C7CBC974146}"/>
              </a:ext>
            </a:extLst>
          </p:cNvPr>
          <p:cNvSpPr/>
          <p:nvPr/>
        </p:nvSpPr>
        <p:spPr>
          <a:xfrm>
            <a:off x="1503692" y="228600"/>
            <a:ext cx="2849384" cy="923330"/>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1</a:t>
            </a:r>
            <a:r>
              <a:rPr lang="en-US" dirty="0">
                <a:solidFill>
                  <a:prstClr val="black"/>
                </a:solidFill>
                <a:latin typeface="Calibri"/>
              </a:rPr>
              <a:t>. Projector </a:t>
            </a:r>
            <a:r>
              <a:rPr lang="en-US" b="1" dirty="0">
                <a:solidFill>
                  <a:prstClr val="black"/>
                </a:solidFill>
                <a:latin typeface="Calibri"/>
              </a:rPr>
              <a:t>close to surface</a:t>
            </a:r>
            <a:r>
              <a:rPr lang="en-US" dirty="0">
                <a:solidFill>
                  <a:prstClr val="black"/>
                </a:solidFill>
                <a:latin typeface="Calibri"/>
              </a:rPr>
              <a:t>. Triangle, round, and square shapes of light are sharp.</a:t>
            </a:r>
          </a:p>
        </p:txBody>
      </p:sp>
      <p:sp>
        <p:nvSpPr>
          <p:cNvPr id="15" name="Rectangle 14">
            <a:extLst>
              <a:ext uri="{FF2B5EF4-FFF2-40B4-BE49-F238E27FC236}">
                <a16:creationId xmlns:a16="http://schemas.microsoft.com/office/drawing/2014/main" id="{0778C536-BE4B-BA89-86AA-1E8601EB0BDE}"/>
              </a:ext>
            </a:extLst>
          </p:cNvPr>
          <p:cNvSpPr/>
          <p:nvPr/>
        </p:nvSpPr>
        <p:spPr>
          <a:xfrm>
            <a:off x="6050135" y="228600"/>
            <a:ext cx="2979181" cy="923330"/>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latin typeface="Calibri"/>
              </a:rPr>
              <a:t>2. </a:t>
            </a:r>
            <a:r>
              <a:rPr lang="en-US" dirty="0">
                <a:solidFill>
                  <a:prstClr val="black"/>
                </a:solidFill>
                <a:latin typeface="Calibri"/>
              </a:rPr>
              <a:t>Projector </a:t>
            </a:r>
            <a:r>
              <a:rPr lang="en-US" b="1" dirty="0">
                <a:solidFill>
                  <a:prstClr val="black"/>
                </a:solidFill>
                <a:latin typeface="Calibri"/>
              </a:rPr>
              <a:t>farther away from surface</a:t>
            </a:r>
            <a:r>
              <a:rPr lang="en-US" dirty="0">
                <a:solidFill>
                  <a:prstClr val="black"/>
                </a:solidFill>
                <a:latin typeface="Calibri"/>
              </a:rPr>
              <a:t>. All three shapes of light are round and fuzzier.</a:t>
            </a:r>
          </a:p>
        </p:txBody>
      </p:sp>
      <p:sp>
        <p:nvSpPr>
          <p:cNvPr id="3" name="TextBox 2">
            <a:extLst>
              <a:ext uri="{FF2B5EF4-FFF2-40B4-BE49-F238E27FC236}">
                <a16:creationId xmlns:a16="http://schemas.microsoft.com/office/drawing/2014/main" id="{35036AFF-0951-1F42-4348-D393BFC5BE09}"/>
              </a:ext>
            </a:extLst>
          </p:cNvPr>
          <p:cNvSpPr txBox="1"/>
          <p:nvPr/>
        </p:nvSpPr>
        <p:spPr>
          <a:xfrm>
            <a:off x="3525416" y="1251072"/>
            <a:ext cx="793807" cy="369332"/>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1</a:t>
            </a:r>
          </a:p>
        </p:txBody>
      </p:sp>
      <p:grpSp>
        <p:nvGrpSpPr>
          <p:cNvPr id="18" name="Group 17">
            <a:extLst>
              <a:ext uri="{FF2B5EF4-FFF2-40B4-BE49-F238E27FC236}">
                <a16:creationId xmlns:a16="http://schemas.microsoft.com/office/drawing/2014/main" id="{110A42B9-F455-22B6-D866-20C6BA510F4A}"/>
              </a:ext>
            </a:extLst>
          </p:cNvPr>
          <p:cNvGrpSpPr/>
          <p:nvPr/>
        </p:nvGrpSpPr>
        <p:grpSpPr>
          <a:xfrm flipH="1">
            <a:off x="5046694" y="1221293"/>
            <a:ext cx="3985810" cy="5212315"/>
            <a:chOff x="4409158" y="1229946"/>
            <a:chExt cx="3985810" cy="5212315"/>
          </a:xfrm>
        </p:grpSpPr>
        <p:pic>
          <p:nvPicPr>
            <p:cNvPr id="6" name="Picture 4" descr="https://lh5.googleusercontent.com/IU-C6HBG8Pp1pN3FcYrp2TFrT18Uy0WtqjXCMgbD5d-6qZKcktZnjIUQrN2e8aHB5KsitSaPBp2fvH-2bhDOupqbM2lpoko2y93wNpVhRBddbEhNvexN4m4zvyh-Bpd2iKRYABBH6nrDfuQ-UhZ5zRoZig">
              <a:extLst>
                <a:ext uri="{FF2B5EF4-FFF2-40B4-BE49-F238E27FC236}">
                  <a16:creationId xmlns:a16="http://schemas.microsoft.com/office/drawing/2014/main" id="{9797658C-8AC8-5AAF-92A8-27F99CF1AF74}"/>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419604" y="1229946"/>
              <a:ext cx="2964667" cy="3659653"/>
            </a:xfrm>
            <a:prstGeom prst="rect">
              <a:avLst/>
            </a:prstGeom>
            <a:noFill/>
            <a:ln w="28575">
              <a:solidFill>
                <a:schemeClr val="accent5">
                  <a:lumMod val="60000"/>
                  <a:lumOff val="40000"/>
                </a:schemeClr>
              </a:solidFill>
            </a:ln>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375D1629-A222-8480-9C5F-5215F6B4049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4409158" y="4128390"/>
              <a:ext cx="3733800" cy="2313871"/>
            </a:xfrm>
            <a:prstGeom prst="rect">
              <a:avLst/>
            </a:prstGeom>
            <a:ln w="28575">
              <a:solidFill>
                <a:schemeClr val="accent5">
                  <a:lumMod val="60000"/>
                  <a:lumOff val="40000"/>
                </a:schemeClr>
              </a:solidFill>
            </a:ln>
          </p:spPr>
        </p:pic>
        <p:cxnSp>
          <p:nvCxnSpPr>
            <p:cNvPr id="19" name="Straight Arrow Connector 18">
              <a:extLst>
                <a:ext uri="{FF2B5EF4-FFF2-40B4-BE49-F238E27FC236}">
                  <a16:creationId xmlns:a16="http://schemas.microsoft.com/office/drawing/2014/main" id="{292967BC-8F76-DA83-4938-9000E429A22D}"/>
                </a:ext>
              </a:extLst>
            </p:cNvPr>
            <p:cNvCxnSpPr>
              <a:cxnSpLocks/>
            </p:cNvCxnSpPr>
            <p:nvPr/>
          </p:nvCxnSpPr>
          <p:spPr>
            <a:xfrm flipV="1">
              <a:off x="4842637" y="2564411"/>
              <a:ext cx="304800" cy="298188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E6C82C3-1493-CDD9-47ED-B0492535680D}"/>
                </a:ext>
              </a:extLst>
            </p:cNvPr>
            <p:cNvCxnSpPr>
              <a:cxnSpLocks/>
            </p:cNvCxnSpPr>
            <p:nvPr/>
          </p:nvCxnSpPr>
          <p:spPr>
            <a:xfrm flipV="1">
              <a:off x="5022322" y="2745535"/>
              <a:ext cx="1104140" cy="272456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a:extLst>
                <a:ext uri="{FF2B5EF4-FFF2-40B4-BE49-F238E27FC236}">
                  <a16:creationId xmlns:a16="http://schemas.microsoft.com/office/drawing/2014/main" id="{E6C9751C-654A-6AF4-3A26-A7F52C9CD985}"/>
                </a:ext>
              </a:extLst>
            </p:cNvPr>
            <p:cNvSpPr/>
            <p:nvPr/>
          </p:nvSpPr>
          <p:spPr>
            <a:xfrm>
              <a:off x="5309401" y="5785079"/>
              <a:ext cx="1635050" cy="523220"/>
            </a:xfrm>
            <a:prstGeom prst="rect">
              <a:avLst/>
            </a:prstGeom>
            <a:solidFill>
              <a:schemeClr val="accent5">
                <a:lumMod val="20000"/>
                <a:lumOff val="80000"/>
              </a:schemeClr>
            </a:solidFill>
          </p:spPr>
          <p:txBody>
            <a:bodyPr wrap="square">
              <a:spAutoFit/>
            </a:bodyPr>
            <a:lstStyle/>
            <a:p>
              <a:pPr algn="ctr">
                <a:defRPr/>
              </a:pPr>
              <a:r>
                <a:rPr lang="en-US" sz="1400" b="1" dirty="0">
                  <a:solidFill>
                    <a:prstClr val="black"/>
                  </a:solidFill>
                  <a:latin typeface="Calibri"/>
                </a:rPr>
                <a:t>JO is observing in the morning in Dec</a:t>
              </a:r>
            </a:p>
          </p:txBody>
        </p:sp>
        <p:cxnSp>
          <p:nvCxnSpPr>
            <p:cNvPr id="17" name="Straight Arrow Connector 16">
              <a:extLst>
                <a:ext uri="{FF2B5EF4-FFF2-40B4-BE49-F238E27FC236}">
                  <a16:creationId xmlns:a16="http://schemas.microsoft.com/office/drawing/2014/main" id="{B0893476-FD25-9195-E914-C9D9C3476849}"/>
                </a:ext>
              </a:extLst>
            </p:cNvPr>
            <p:cNvCxnSpPr>
              <a:cxnSpLocks/>
            </p:cNvCxnSpPr>
            <p:nvPr/>
          </p:nvCxnSpPr>
          <p:spPr>
            <a:xfrm flipH="1">
              <a:off x="4993294" y="3801187"/>
              <a:ext cx="3401674" cy="1705784"/>
            </a:xfrm>
            <a:prstGeom prst="straightConnector1">
              <a:avLst/>
            </a:prstGeom>
            <a:ln w="57150">
              <a:solidFill>
                <a:srgbClr val="FFFF00"/>
              </a:solidFill>
              <a:prstDash val="sysDot"/>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11" name="Slide Number Placeholder 10">
            <a:extLst>
              <a:ext uri="{FF2B5EF4-FFF2-40B4-BE49-F238E27FC236}">
                <a16:creationId xmlns:a16="http://schemas.microsoft.com/office/drawing/2014/main" id="{3C80848F-62D2-74AA-AB6D-79E2BC98C374}"/>
              </a:ext>
            </a:extLst>
          </p:cNvPr>
          <p:cNvSpPr>
            <a:spLocks noGrp="1"/>
          </p:cNvSpPr>
          <p:nvPr>
            <p:ph type="sldNum" sz="quarter" idx="12"/>
          </p:nvPr>
        </p:nvSpPr>
        <p:spPr/>
        <p:txBody>
          <a:bodyPr/>
          <a:lstStyle/>
          <a:p>
            <a:pPr>
              <a:defRPr/>
            </a:pPr>
            <a:fld id="{23E00BF6-6337-4BA4-A033-88BB584A9638}" type="slidenum">
              <a:rPr lang="en-US">
                <a:solidFill>
                  <a:prstClr val="black">
                    <a:tint val="75000"/>
                  </a:prstClr>
                </a:solidFill>
                <a:latin typeface="Calibri"/>
              </a:rPr>
              <a:pPr>
                <a:defRPr/>
              </a:pPr>
              <a:t>9</a:t>
            </a:fld>
            <a:endParaRPr lang="en-US" dirty="0">
              <a:solidFill>
                <a:prstClr val="black">
                  <a:tint val="75000"/>
                </a:prstClr>
              </a:solidFill>
              <a:latin typeface="Calibri"/>
            </a:endParaRPr>
          </a:p>
        </p:txBody>
      </p:sp>
      <p:sp>
        <p:nvSpPr>
          <p:cNvPr id="9" name="TextBox 8">
            <a:extLst>
              <a:ext uri="{FF2B5EF4-FFF2-40B4-BE49-F238E27FC236}">
                <a16:creationId xmlns:a16="http://schemas.microsoft.com/office/drawing/2014/main" id="{159F4465-3921-5E93-DB08-980A18286076}"/>
              </a:ext>
            </a:extLst>
          </p:cNvPr>
          <p:cNvSpPr txBox="1"/>
          <p:nvPr/>
        </p:nvSpPr>
        <p:spPr>
          <a:xfrm>
            <a:off x="8202123" y="1247721"/>
            <a:ext cx="793807" cy="369332"/>
          </a:xfrm>
          <a:prstGeom prst="rect">
            <a:avLst/>
          </a:prstGeom>
          <a:noFill/>
          <a:ln>
            <a:solidFill>
              <a:srgbClr val="00B0F0"/>
            </a:solidFill>
          </a:ln>
        </p:spPr>
        <p:txBody>
          <a:bodyPr wrap="none" rtlCol="0">
            <a:spAutoFit/>
          </a:bodyPr>
          <a:lstStyle/>
          <a:p>
            <a:pPr algn="ctr">
              <a:defRPr/>
            </a:pPr>
            <a:r>
              <a:rPr lang="en-US" dirty="0">
                <a:solidFill>
                  <a:prstClr val="black"/>
                </a:solidFill>
                <a:highlight>
                  <a:srgbClr val="FFFF00"/>
                </a:highlight>
                <a:latin typeface="Calibri"/>
              </a:rPr>
              <a:t>Case 2</a:t>
            </a:r>
          </a:p>
        </p:txBody>
      </p:sp>
      <p:grpSp>
        <p:nvGrpSpPr>
          <p:cNvPr id="31" name="Group 30">
            <a:extLst>
              <a:ext uri="{FF2B5EF4-FFF2-40B4-BE49-F238E27FC236}">
                <a16:creationId xmlns:a16="http://schemas.microsoft.com/office/drawing/2014/main" id="{B992A84A-5095-CC3E-0545-B4F02E9F1282}"/>
              </a:ext>
            </a:extLst>
          </p:cNvPr>
          <p:cNvGrpSpPr/>
          <p:nvPr/>
        </p:nvGrpSpPr>
        <p:grpSpPr>
          <a:xfrm>
            <a:off x="4435503" y="3391133"/>
            <a:ext cx="1183528" cy="997767"/>
            <a:chOff x="1086843" y="1277567"/>
            <a:chExt cx="931969" cy="822960"/>
          </a:xfrm>
        </p:grpSpPr>
        <p:sp>
          <p:nvSpPr>
            <p:cNvPr id="28" name="Oval 27">
              <a:extLst>
                <a:ext uri="{FF2B5EF4-FFF2-40B4-BE49-F238E27FC236}">
                  <a16:creationId xmlns:a16="http://schemas.microsoft.com/office/drawing/2014/main" id="{2C9DDC9E-06CF-20D5-63E9-463F1B6E1F84}"/>
                </a:ext>
              </a:extLst>
            </p:cNvPr>
            <p:cNvSpPr>
              <a:spLocks noChangeAspect="1"/>
            </p:cNvSpPr>
            <p:nvPr/>
          </p:nvSpPr>
          <p:spPr>
            <a:xfrm flipH="1">
              <a:off x="1133548" y="1277567"/>
              <a:ext cx="822960" cy="822960"/>
            </a:xfrm>
            <a:prstGeom prst="ellipse">
              <a:avLst/>
            </a:prstGeom>
            <a:solidFill>
              <a:srgbClr val="FFFF00"/>
            </a:solidFill>
            <a:ln w="3175">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Calibri"/>
              </a:endParaRPr>
            </a:p>
          </p:txBody>
        </p:sp>
        <p:sp>
          <p:nvSpPr>
            <p:cNvPr id="29" name="TextBox 28">
              <a:extLst>
                <a:ext uri="{FF2B5EF4-FFF2-40B4-BE49-F238E27FC236}">
                  <a16:creationId xmlns:a16="http://schemas.microsoft.com/office/drawing/2014/main" id="{D5019D63-731C-CC03-5296-1E2C462EACEA}"/>
                </a:ext>
              </a:extLst>
            </p:cNvPr>
            <p:cNvSpPr txBox="1"/>
            <p:nvPr/>
          </p:nvSpPr>
          <p:spPr>
            <a:xfrm flipH="1">
              <a:off x="1086843" y="1395980"/>
              <a:ext cx="931969" cy="634636"/>
            </a:xfrm>
            <a:prstGeom prst="rect">
              <a:avLst/>
            </a:prstGeom>
            <a:noFill/>
          </p:spPr>
          <p:txBody>
            <a:bodyPr wrap="square" rtlCol="0">
              <a:spAutoFit/>
            </a:bodyPr>
            <a:lstStyle/>
            <a:p>
              <a:pPr algn="ctr">
                <a:defRPr/>
              </a:pPr>
              <a:r>
                <a:rPr lang="en-US" sz="1100" dirty="0">
                  <a:solidFill>
                    <a:prstClr val="black"/>
                  </a:solidFill>
                  <a:latin typeface="Arial Narrow" panose="020B0606020202030204" pitchFamily="34" charset="0"/>
                </a:rPr>
                <a:t>Sunlight comes from this direction and passes thru the holes</a:t>
              </a:r>
            </a:p>
          </p:txBody>
        </p:sp>
      </p:grpSp>
      <p:sp>
        <p:nvSpPr>
          <p:cNvPr id="44" name="Oval 43">
            <a:extLst>
              <a:ext uri="{FF2B5EF4-FFF2-40B4-BE49-F238E27FC236}">
                <a16:creationId xmlns:a16="http://schemas.microsoft.com/office/drawing/2014/main" id="{8E1FB11E-B148-CAEA-695E-822EE3D4EA8B}"/>
              </a:ext>
            </a:extLst>
          </p:cNvPr>
          <p:cNvSpPr/>
          <p:nvPr/>
        </p:nvSpPr>
        <p:spPr>
          <a:xfrm>
            <a:off x="3778423" y="2946687"/>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45" name="TextBox 44">
            <a:extLst>
              <a:ext uri="{FF2B5EF4-FFF2-40B4-BE49-F238E27FC236}">
                <a16:creationId xmlns:a16="http://schemas.microsoft.com/office/drawing/2014/main" id="{36044AAD-DB84-21ED-DCA9-B31F33DD2C1F}"/>
              </a:ext>
            </a:extLst>
          </p:cNvPr>
          <p:cNvSpPr txBox="1"/>
          <p:nvPr/>
        </p:nvSpPr>
        <p:spPr>
          <a:xfrm>
            <a:off x="3167807" y="4038854"/>
            <a:ext cx="1131989"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square shape of light</a:t>
            </a:r>
          </a:p>
        </p:txBody>
      </p:sp>
      <p:cxnSp>
        <p:nvCxnSpPr>
          <p:cNvPr id="48" name="Straight Arrow Connector 47">
            <a:extLst>
              <a:ext uri="{FF2B5EF4-FFF2-40B4-BE49-F238E27FC236}">
                <a16:creationId xmlns:a16="http://schemas.microsoft.com/office/drawing/2014/main" id="{7CF949C3-E304-B134-2F20-4911960547ED}"/>
              </a:ext>
            </a:extLst>
          </p:cNvPr>
          <p:cNvCxnSpPr>
            <a:cxnSpLocks/>
            <a:stCxn id="45" idx="0"/>
            <a:endCxn id="44" idx="4"/>
          </p:cNvCxnSpPr>
          <p:nvPr/>
        </p:nvCxnSpPr>
        <p:spPr>
          <a:xfrm flipV="1">
            <a:off x="3733802" y="3286702"/>
            <a:ext cx="197021" cy="7521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F2BFD454-35F4-BB6D-E200-43B48F67A384}"/>
              </a:ext>
            </a:extLst>
          </p:cNvPr>
          <p:cNvSpPr txBox="1"/>
          <p:nvPr/>
        </p:nvSpPr>
        <p:spPr>
          <a:xfrm>
            <a:off x="6044698" y="1208642"/>
            <a:ext cx="1529329" cy="523220"/>
          </a:xfrm>
          <a:prstGeom prst="rect">
            <a:avLst/>
          </a:prstGeom>
          <a:solidFill>
            <a:srgbClr val="E4C0AA"/>
          </a:solidFill>
        </p:spPr>
        <p:txBody>
          <a:bodyPr wrap="none" rtlCol="0">
            <a:spAutoFit/>
          </a:bodyPr>
          <a:lstStyle/>
          <a:p>
            <a:pPr algn="ctr">
              <a:defRPr/>
            </a:pPr>
            <a:r>
              <a:rPr lang="en-US" sz="1400" b="1" dirty="0">
                <a:solidFill>
                  <a:prstClr val="black"/>
                </a:solidFill>
                <a:latin typeface="Calibri"/>
              </a:rPr>
              <a:t>Smooth flat </a:t>
            </a:r>
          </a:p>
          <a:p>
            <a:pPr algn="ctr">
              <a:defRPr/>
            </a:pPr>
            <a:r>
              <a:rPr lang="en-US" sz="1400" b="1" dirty="0">
                <a:solidFill>
                  <a:prstClr val="black"/>
                </a:solidFill>
                <a:latin typeface="Calibri"/>
              </a:rPr>
              <a:t>projection surface</a:t>
            </a:r>
          </a:p>
        </p:txBody>
      </p:sp>
      <p:sp>
        <p:nvSpPr>
          <p:cNvPr id="52" name="Oval 51">
            <a:extLst>
              <a:ext uri="{FF2B5EF4-FFF2-40B4-BE49-F238E27FC236}">
                <a16:creationId xmlns:a16="http://schemas.microsoft.com/office/drawing/2014/main" id="{1B328A28-80FD-ACDC-E1E5-FC46E98DD1E9}"/>
              </a:ext>
            </a:extLst>
          </p:cNvPr>
          <p:cNvSpPr/>
          <p:nvPr/>
        </p:nvSpPr>
        <p:spPr>
          <a:xfrm>
            <a:off x="2867336" y="2677507"/>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3" name="Oval 52">
            <a:extLst>
              <a:ext uri="{FF2B5EF4-FFF2-40B4-BE49-F238E27FC236}">
                <a16:creationId xmlns:a16="http://schemas.microsoft.com/office/drawing/2014/main" id="{40EFF00B-843A-E536-1D2F-555139879621}"/>
              </a:ext>
            </a:extLst>
          </p:cNvPr>
          <p:cNvSpPr/>
          <p:nvPr/>
        </p:nvSpPr>
        <p:spPr>
          <a:xfrm>
            <a:off x="7932170" y="2538519"/>
            <a:ext cx="304800" cy="34001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a:solidFill>
                <a:prstClr val="white"/>
              </a:solidFill>
              <a:latin typeface="Calibri"/>
            </a:endParaRPr>
          </a:p>
        </p:txBody>
      </p:sp>
      <p:sp>
        <p:nvSpPr>
          <p:cNvPr id="54" name="TextBox 53">
            <a:extLst>
              <a:ext uri="{FF2B5EF4-FFF2-40B4-BE49-F238E27FC236}">
                <a16:creationId xmlns:a16="http://schemas.microsoft.com/office/drawing/2014/main" id="{0BD8CD9B-0865-03B6-FD8C-2489E83548E4}"/>
              </a:ext>
            </a:extLst>
          </p:cNvPr>
          <p:cNvSpPr txBox="1"/>
          <p:nvPr/>
        </p:nvSpPr>
        <p:spPr>
          <a:xfrm>
            <a:off x="7261610" y="1676402"/>
            <a:ext cx="1645920" cy="461665"/>
          </a:xfrm>
          <a:prstGeom prst="rect">
            <a:avLst/>
          </a:prstGeom>
          <a:solidFill>
            <a:srgbClr val="E4C0AA"/>
          </a:solidFill>
        </p:spPr>
        <p:txBody>
          <a:bodyPr wrap="square" rtlCol="0">
            <a:spAutoFit/>
          </a:bodyPr>
          <a:lstStyle/>
          <a:p>
            <a:pPr algn="ctr">
              <a:defRPr/>
            </a:pPr>
            <a:r>
              <a:rPr lang="en-US" sz="1200" dirty="0">
                <a:solidFill>
                  <a:prstClr val="black"/>
                </a:solidFill>
                <a:latin typeface="Calibri"/>
              </a:rPr>
              <a:t>Image of round Sun through square  hole</a:t>
            </a:r>
          </a:p>
        </p:txBody>
      </p:sp>
      <p:cxnSp>
        <p:nvCxnSpPr>
          <p:cNvPr id="55" name="Straight Arrow Connector 54">
            <a:extLst>
              <a:ext uri="{FF2B5EF4-FFF2-40B4-BE49-F238E27FC236}">
                <a16:creationId xmlns:a16="http://schemas.microsoft.com/office/drawing/2014/main" id="{B30F6979-2EA5-F841-ACD2-BC868277C12C}"/>
              </a:ext>
            </a:extLst>
          </p:cNvPr>
          <p:cNvCxnSpPr>
            <a:cxnSpLocks/>
            <a:stCxn id="54" idx="2"/>
            <a:endCxn id="53" idx="0"/>
          </p:cNvCxnSpPr>
          <p:nvPr/>
        </p:nvCxnSpPr>
        <p:spPr>
          <a:xfrm>
            <a:off x="8084570" y="2138065"/>
            <a:ext cx="0" cy="400452"/>
          </a:xfrm>
          <a:prstGeom prst="straightConnector1">
            <a:avLst/>
          </a:prstGeom>
          <a:ln w="190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81D20615-6E72-49AF-B9C9-92FB4C15F3C7}"/>
              </a:ext>
            </a:extLst>
          </p:cNvPr>
          <p:cNvSpPr/>
          <p:nvPr/>
        </p:nvSpPr>
        <p:spPr>
          <a:xfrm>
            <a:off x="1503694" y="4974615"/>
            <a:ext cx="3519625" cy="1754326"/>
          </a:xfrm>
          <a:prstGeom prst="rect">
            <a:avLst/>
          </a:prstGeom>
          <a:ln w="28575">
            <a:solidFill>
              <a:schemeClr val="accent5">
                <a:lumMod val="60000"/>
                <a:lumOff val="40000"/>
              </a:schemeClr>
            </a:solidFill>
          </a:ln>
        </p:spPr>
        <p:txBody>
          <a:bodyPr wrap="square">
            <a:spAutoFit/>
          </a:bodyPr>
          <a:lstStyle/>
          <a:p>
            <a:pPr algn="just">
              <a:defRPr/>
            </a:pPr>
            <a:r>
              <a:rPr lang="en-US" b="1" dirty="0">
                <a:solidFill>
                  <a:prstClr val="black"/>
                </a:solidFill>
                <a:highlight>
                  <a:srgbClr val="FFFF00"/>
                </a:highlight>
                <a:latin typeface="Calibri"/>
              </a:rPr>
              <a:t>KEY QUESTION: </a:t>
            </a:r>
            <a:r>
              <a:rPr lang="en-US" dirty="0">
                <a:solidFill>
                  <a:prstClr val="black"/>
                </a:solidFill>
                <a:highlight>
                  <a:srgbClr val="FFFF00"/>
                </a:highlight>
                <a:latin typeface="Calibri"/>
              </a:rPr>
              <a:t>Why don’t we see round images of the Sun when the projector is held closer to the projection surface (Case 1), but we </a:t>
            </a:r>
            <a:r>
              <a:rPr lang="en-US" i="1" dirty="0">
                <a:solidFill>
                  <a:prstClr val="black"/>
                </a:solidFill>
                <a:highlight>
                  <a:srgbClr val="FFFF00"/>
                </a:highlight>
                <a:latin typeface="Calibri"/>
              </a:rPr>
              <a:t>do</a:t>
            </a:r>
            <a:r>
              <a:rPr lang="en-US" dirty="0">
                <a:solidFill>
                  <a:prstClr val="black"/>
                </a:solidFill>
                <a:highlight>
                  <a:srgbClr val="FFFF00"/>
                </a:highlight>
                <a:latin typeface="Calibri"/>
              </a:rPr>
              <a:t> see them when we move it farther away (Case 2)? </a:t>
            </a:r>
          </a:p>
        </p:txBody>
      </p:sp>
      <p:sp>
        <p:nvSpPr>
          <p:cNvPr id="4" name="Rectangle 3">
            <a:extLst>
              <a:ext uri="{FF2B5EF4-FFF2-40B4-BE49-F238E27FC236}">
                <a16:creationId xmlns:a16="http://schemas.microsoft.com/office/drawing/2014/main" id="{36705AB0-3986-5AFA-12BB-EC6D3CB6B96F}"/>
              </a:ext>
            </a:extLst>
          </p:cNvPr>
          <p:cNvSpPr/>
          <p:nvPr/>
        </p:nvSpPr>
        <p:spPr>
          <a:xfrm>
            <a:off x="4498747" y="1604646"/>
            <a:ext cx="1364736" cy="1477328"/>
          </a:xfrm>
          <a:prstGeom prst="rect">
            <a:avLst/>
          </a:prstGeom>
          <a:ln w="28575">
            <a:solidFill>
              <a:schemeClr val="accent5">
                <a:lumMod val="60000"/>
                <a:lumOff val="40000"/>
              </a:schemeClr>
            </a:solidFill>
          </a:ln>
        </p:spPr>
        <p:txBody>
          <a:bodyPr wrap="square">
            <a:spAutoFit/>
          </a:bodyPr>
          <a:lstStyle/>
          <a:p>
            <a:pPr algn="ctr">
              <a:defRPr/>
            </a:pPr>
            <a:r>
              <a:rPr lang="en-US" dirty="0">
                <a:solidFill>
                  <a:prstClr val="black"/>
                </a:solidFill>
                <a:latin typeface="Calibri"/>
              </a:rPr>
              <a:t>Were you able to observe </a:t>
            </a:r>
            <a:r>
              <a:rPr lang="en-US" b="1" i="1" dirty="0">
                <a:solidFill>
                  <a:prstClr val="black"/>
                </a:solidFill>
                <a:latin typeface="Calibri"/>
              </a:rPr>
              <a:t>both</a:t>
            </a:r>
            <a:r>
              <a:rPr lang="en-US" b="1" dirty="0">
                <a:solidFill>
                  <a:prstClr val="black"/>
                </a:solidFill>
                <a:latin typeface="Calibri"/>
              </a:rPr>
              <a:t> </a:t>
            </a:r>
            <a:r>
              <a:rPr lang="en-US" dirty="0">
                <a:solidFill>
                  <a:prstClr val="black"/>
                </a:solidFill>
                <a:latin typeface="Calibri"/>
              </a:rPr>
              <a:t>Case 1 and Case 2?</a:t>
            </a:r>
            <a:endParaRPr lang="en-US" sz="2800" dirty="0">
              <a:solidFill>
                <a:prstClr val="black"/>
              </a:solidFill>
              <a:latin typeface="Calibri"/>
            </a:endParaRPr>
          </a:p>
        </p:txBody>
      </p:sp>
      <p:sp>
        <p:nvSpPr>
          <p:cNvPr id="16" name="Rectangle: Rounded Corners 15">
            <a:extLst>
              <a:ext uri="{FF2B5EF4-FFF2-40B4-BE49-F238E27FC236}">
                <a16:creationId xmlns:a16="http://schemas.microsoft.com/office/drawing/2014/main" id="{9634E9A0-2865-C7B7-3750-9DFE8D09A3BA}"/>
              </a:ext>
            </a:extLst>
          </p:cNvPr>
          <p:cNvSpPr/>
          <p:nvPr/>
        </p:nvSpPr>
        <p:spPr>
          <a:xfrm rot="20729038">
            <a:off x="5915173" y="5757962"/>
            <a:ext cx="335313" cy="132438"/>
          </a:xfrm>
          <a:prstGeom prst="roundRect">
            <a:avLst/>
          </a:prstGeom>
          <a:solidFill>
            <a:srgbClr val="191313"/>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19466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ddbd568e-450a-410a-93fc-ab858351ecc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FB2CE88D6C219D479EAFB5BA23A9EAD6" ma:contentTypeVersion="15" ma:contentTypeDescription="Create a new document." ma:contentTypeScope="" ma:versionID="bb452497fcef550027fe988a5c340ba4">
  <xsd:schema xmlns:xsd="http://www.w3.org/2001/XMLSchema" xmlns:xs="http://www.w3.org/2001/XMLSchema" xmlns:p="http://schemas.microsoft.com/office/2006/metadata/properties" xmlns:ns3="ddbd568e-450a-410a-93fc-ab858351ecc5" xmlns:ns4="0de2d3e8-53a0-42d4-b58c-08c2fe3e8f14" targetNamespace="http://schemas.microsoft.com/office/2006/metadata/properties" ma:root="true" ma:fieldsID="db5c18d2ad0bbaf7bd410816ea74f565" ns3:_="" ns4:_="">
    <xsd:import namespace="ddbd568e-450a-410a-93fc-ab858351ecc5"/>
    <xsd:import namespace="0de2d3e8-53a0-42d4-b58c-08c2fe3e8f14"/>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3:_activity"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bd568e-450a-410a-93fc-ab858351ec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MediaServiceLocation" ma:index="18" nillable="true" ma:displayName="Location" ma:indexed="true" ma:internalName="MediaServiceLocation" ma:readOnly="true">
      <xsd:simpleType>
        <xsd:restriction base="dms:Text"/>
      </xsd:simpleType>
    </xsd:element>
    <xsd:element name="_activity" ma:index="19" nillable="true" ma:displayName="_activity" ma:hidden="true" ma:internalName="_activity">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0de2d3e8-53a0-42d4-b58c-08c2fe3e8f14"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element name="SharingHintHash" ma:index="2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846A6B8-1565-42C8-9A6F-274B7483849E}">
  <ds:schemaRefs>
    <ds:schemaRef ds:uri="http://schemas.microsoft.com/sharepoint/v3/contenttype/forms"/>
  </ds:schemaRefs>
</ds:datastoreItem>
</file>

<file path=customXml/itemProps2.xml><?xml version="1.0" encoding="utf-8"?>
<ds:datastoreItem xmlns:ds="http://schemas.openxmlformats.org/officeDocument/2006/customXml" ds:itemID="{99AB62D6-A49E-4D1F-90A3-D87765DB9D66}">
  <ds:schemaRefs>
    <ds:schemaRef ds:uri="http://purl.org/dc/dcmitype/"/>
    <ds:schemaRef ds:uri="http://schemas.microsoft.com/office/2006/documentManagement/types"/>
    <ds:schemaRef ds:uri="http://www.w3.org/XML/1998/namespace"/>
    <ds:schemaRef ds:uri="ddbd568e-450a-410a-93fc-ab858351ecc5"/>
    <ds:schemaRef ds:uri="http://purl.org/dc/terms/"/>
    <ds:schemaRef ds:uri="http://purl.org/dc/elements/1.1/"/>
    <ds:schemaRef ds:uri="http://schemas.microsoft.com/office/infopath/2007/PartnerControls"/>
    <ds:schemaRef ds:uri="http://schemas.openxmlformats.org/package/2006/metadata/core-properties"/>
    <ds:schemaRef ds:uri="0de2d3e8-53a0-42d4-b58c-08c2fe3e8f14"/>
    <ds:schemaRef ds:uri="http://schemas.microsoft.com/office/2006/metadata/properties"/>
  </ds:schemaRefs>
</ds:datastoreItem>
</file>

<file path=customXml/itemProps3.xml><?xml version="1.0" encoding="utf-8"?>
<ds:datastoreItem xmlns:ds="http://schemas.openxmlformats.org/officeDocument/2006/customXml" ds:itemID="{C7895B72-D4C4-4C22-9E6E-507FA6F81F1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bd568e-450a-410a-93fc-ab858351ecc5"/>
    <ds:schemaRef ds:uri="0de2d3e8-53a0-42d4-b58c-08c2fe3e8f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115209</TotalTime>
  <Words>2473</Words>
  <Application>Microsoft Office PowerPoint</Application>
  <PresentationFormat>On-screen Show (4:3)</PresentationFormat>
  <Paragraphs>264</Paragraphs>
  <Slides>21</Slides>
  <Notes>6</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21</vt:i4>
      </vt:variant>
    </vt:vector>
  </HeadingPairs>
  <TitlesOfParts>
    <vt:vector size="30" baseType="lpstr">
      <vt:lpstr>Arial</vt:lpstr>
      <vt:lpstr>Calibri</vt:lpstr>
      <vt:lpstr>Arial Narrow</vt:lpstr>
      <vt:lpstr>Tahoma</vt:lpstr>
      <vt:lpstr>Calibri Light</vt:lpstr>
      <vt:lpstr>Arial Nova Light</vt:lpstr>
      <vt:lpstr>Office Theme</vt:lpstr>
      <vt:lpstr>1_Office Theme</vt:lpstr>
      <vt:lpstr>2_Office Theme</vt:lpstr>
      <vt:lpstr>PowerPoint Presentation</vt:lpstr>
      <vt:lpstr>[Really] Understanding  Pinhole Projection of the Sun</vt:lpstr>
      <vt:lpstr>Essential viewing:  6-minute “how-to-facilitate” video [ https://punch.space.swri.edu/punch_outreach_pinholeprojector.php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Pinhole Projection of the Sun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Pinhole Projection</dc:title>
  <dc:creator>arca965@gmail.com;cherilynn.morrow@gmail.com</dc:creator>
  <cp:lastModifiedBy>Mike Zawaski</cp:lastModifiedBy>
  <cp:revision>471</cp:revision>
  <dcterms:created xsi:type="dcterms:W3CDTF">2022-11-04T22:43:51Z</dcterms:created>
  <dcterms:modified xsi:type="dcterms:W3CDTF">2023-10-03T02:36:24Z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0x010100FB2CE88D6C219D479EAFB5BA23A9EAD6</vt:lpwstr>
  </property>
</Properties>
</file>