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7"/>
  </p:notesMasterIdLst>
  <p:handoutMasterIdLst>
    <p:handoutMasterId r:id="rId28"/>
  </p:handoutMasterIdLst>
  <p:sldIdLst>
    <p:sldId id="2022" r:id="rId4"/>
    <p:sldId id="2201" r:id="rId5"/>
    <p:sldId id="2187" r:id="rId6"/>
    <p:sldId id="1912" r:id="rId7"/>
    <p:sldId id="2100" r:id="rId8"/>
    <p:sldId id="2085" r:id="rId9"/>
    <p:sldId id="1891" r:id="rId10"/>
    <p:sldId id="2185" r:id="rId11"/>
    <p:sldId id="1889" r:id="rId12"/>
    <p:sldId id="2033" r:id="rId13"/>
    <p:sldId id="1890" r:id="rId14"/>
    <p:sldId id="1872" r:id="rId15"/>
    <p:sldId id="1877" r:id="rId16"/>
    <p:sldId id="1948" r:id="rId17"/>
    <p:sldId id="1899" r:id="rId18"/>
    <p:sldId id="1874" r:id="rId19"/>
    <p:sldId id="1873" r:id="rId20"/>
    <p:sldId id="1880" r:id="rId21"/>
    <p:sldId id="2156" r:id="rId22"/>
    <p:sldId id="2200" r:id="rId23"/>
    <p:sldId id="2158" r:id="rId24"/>
    <p:sldId id="2154" r:id="rId25"/>
    <p:sldId id="2180" r:id="rId26"/>
  </p:sldIdLst>
  <p:sldSz cx="9144000" cy="6858000" type="screen4x3"/>
  <p:notesSz cx="6858000" cy="9144000"/>
  <p:embeddedFontLst>
    <p:embeddedFont>
      <p:font typeface="Arial Narrow" panose="020B0606020202030204" pitchFamily="34" charset="0"/>
      <p:regular r:id="rId29"/>
      <p:bold r:id="rId30"/>
      <p:italic r:id="rId31"/>
      <p:boldItalic r:id="rId32"/>
    </p:embeddedFont>
    <p:embeddedFont>
      <p:font typeface="Arial Nova Light" panose="020B0304020202020204" pitchFamily="34" charset="0"/>
      <p:regular r:id="rId33"/>
      <p:italic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Tahoma" panose="020B0604030504040204" pitchFamily="34"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B770F-901A-F8F8-64C4-215D1138B812}" name="Cherilynn Morrow" initials="CM" userId="712234884c2d92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191313"/>
    <a:srgbClr val="93CDDD"/>
    <a:srgbClr val="FF0000"/>
    <a:srgbClr val="DBB6A4"/>
    <a:srgbClr val="3FC802"/>
    <a:srgbClr val="FFC000"/>
    <a:srgbClr val="E3E4E6"/>
    <a:srgbClr val="E6E5E9"/>
    <a:srgbClr val="6463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7613" autoAdjust="0"/>
    <p:restoredTop sz="96517" autoAdjust="0"/>
  </p:normalViewPr>
  <p:slideViewPr>
    <p:cSldViewPr>
      <p:cViewPr varScale="1">
        <p:scale>
          <a:sx n="115" d="100"/>
          <a:sy n="115" d="100"/>
        </p:scale>
        <p:origin x="1782" y="108"/>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3125" y="4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microsoft.com/office/2018/10/relationships/authors" Targe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B5A42-D706-993D-E29A-A28F13366A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CBE7F7-5138-9971-D000-AA4774E72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BF9E7-3738-4340-B118-5EABC6EA7ACA}" type="datetimeFigureOut">
              <a:rPr lang="en-US" smtClean="0"/>
              <a:t>10/2/2023</a:t>
            </a:fld>
            <a:endParaRPr lang="en-US"/>
          </a:p>
        </p:txBody>
      </p:sp>
      <p:sp>
        <p:nvSpPr>
          <p:cNvPr id="4" name="Footer Placeholder 3">
            <a:extLst>
              <a:ext uri="{FF2B5EF4-FFF2-40B4-BE49-F238E27FC236}">
                <a16:creationId xmlns:a16="http://schemas.microsoft.com/office/drawing/2014/main" id="{54075F86-D77E-84C1-A2ED-FE0D70AEE1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831773-495E-C8A3-917E-490BA939EA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A8CF94-2ADB-41F6-9ECA-9576D9A05F9D}" type="slidenum">
              <a:rPr lang="en-US" smtClean="0"/>
              <a:t>‹#›</a:t>
            </a:fld>
            <a:endParaRPr lang="en-US"/>
          </a:p>
        </p:txBody>
      </p:sp>
    </p:spTree>
    <p:extLst>
      <p:ext uri="{BB962C8B-B14F-4D97-AF65-F5344CB8AC3E}">
        <p14:creationId xmlns:p14="http://schemas.microsoft.com/office/powerpoint/2010/main" val="295437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123F1-9DDB-4E23-BF9C-FD39E1941872}" type="datetimeFigureOut">
              <a:rPr lang="en-US" smtClean="0"/>
              <a:t>10/2/2023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BD319-0722-4CB8-9C28-BAD7AF8E7194}" type="slidenum">
              <a:rPr lang="en-US" smtClean="0"/>
              <a:t>‹#›</a:t>
            </a:fld>
            <a:endParaRPr lang="en-US" dirty="0"/>
          </a:p>
        </p:txBody>
      </p:sp>
    </p:spTree>
    <p:extLst>
      <p:ext uri="{BB962C8B-B14F-4D97-AF65-F5344CB8AC3E}">
        <p14:creationId xmlns:p14="http://schemas.microsoft.com/office/powerpoint/2010/main" val="146360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679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6</a:t>
            </a:fld>
            <a:endParaRPr lang="en-US" dirty="0"/>
          </a:p>
        </p:txBody>
      </p:sp>
    </p:spTree>
    <p:extLst>
      <p:ext uri="{BB962C8B-B14F-4D97-AF65-F5344CB8AC3E}">
        <p14:creationId xmlns:p14="http://schemas.microsoft.com/office/powerpoint/2010/main" val="65048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7</a:t>
            </a:fld>
            <a:endParaRPr lang="en-US" dirty="0"/>
          </a:p>
        </p:txBody>
      </p:sp>
    </p:spTree>
    <p:extLst>
      <p:ext uri="{BB962C8B-B14F-4D97-AF65-F5344CB8AC3E}">
        <p14:creationId xmlns:p14="http://schemas.microsoft.com/office/powerpoint/2010/main" val="1806735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9</a:t>
            </a:fld>
            <a:endParaRPr lang="en-US" dirty="0"/>
          </a:p>
        </p:txBody>
      </p:sp>
    </p:spTree>
    <p:extLst>
      <p:ext uri="{BB962C8B-B14F-4D97-AF65-F5344CB8AC3E}">
        <p14:creationId xmlns:p14="http://schemas.microsoft.com/office/powerpoint/2010/main" val="952811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10</a:t>
            </a:fld>
            <a:endParaRPr lang="en-US" dirty="0"/>
          </a:p>
        </p:txBody>
      </p:sp>
    </p:spTree>
    <p:extLst>
      <p:ext uri="{BB962C8B-B14F-4D97-AF65-F5344CB8AC3E}">
        <p14:creationId xmlns:p14="http://schemas.microsoft.com/office/powerpoint/2010/main" val="375826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16</a:t>
            </a:fld>
            <a:endParaRPr lang="en-US" dirty="0"/>
          </a:p>
        </p:txBody>
      </p:sp>
    </p:spTree>
    <p:extLst>
      <p:ext uri="{BB962C8B-B14F-4D97-AF65-F5344CB8AC3E}">
        <p14:creationId xmlns:p14="http://schemas.microsoft.com/office/powerpoint/2010/main" val="1456619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20</a:t>
            </a:fld>
            <a:endParaRPr lang="en-US" dirty="0"/>
          </a:p>
        </p:txBody>
      </p:sp>
    </p:spTree>
    <p:extLst>
      <p:ext uri="{BB962C8B-B14F-4D97-AF65-F5344CB8AC3E}">
        <p14:creationId xmlns:p14="http://schemas.microsoft.com/office/powerpoint/2010/main" val="2766358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777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8A92D-80DE-CA45-A871-FD7271667298}"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50273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678FC-4634-4F49-A0C0-F509854153D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285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B7B27-484F-4D45-A6F8-21C8AD262D77}"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0622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F7D0EC-AFAA-6F41-AE91-F3B45A454182}"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256635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EC864-720C-0B4B-9C21-3B87697889F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74314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BFDB5-8AAF-9448-9CCB-A30C9F9433A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465541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5FBD1-7646-FC4F-95E4-D3B2F635170D}"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04751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F8CBE9-9B73-064D-B6B6-4A92421B6B10}"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81932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2A072-A651-1147-817A-CF924EEB8FE7}"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960417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77FE4-8A03-454C-8397-38A12680822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82275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63F7D-4C72-5444-A7A9-8BE3BA00DD6E}"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372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F441C-6002-A843-B809-A4B9C5A3A660}"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325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28ABE-3726-514C-A575-6497AAF33837}"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666315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AC2E2-1129-7E46-8D27-B3F42E8C99D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418861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3A49E-CADC-0C4C-8351-B8734BC072B4}"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46416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04234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53520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0432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528904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1301389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126940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7004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838C7-A68B-C744-94EB-C3556097905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14583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275376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74510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693281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49739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3EF72-C1F1-CC41-ABA2-6D24C5072154}"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5807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1C1A8-A40C-5544-B99B-DB403EA4D0AF}"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98079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B2796-B45A-174C-8F66-84DDE2EAAF86}"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24057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4EA6B-31F8-2840-8AA0-EE83485F8C8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587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84567-EC53-554B-AF66-6A11E80CE7C0}"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19462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870C84-7059-4B42-9D63-3E63EC172748}"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0887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80C8C-15EE-9E4F-81C1-3335C501F7B6}" type="datetime1">
              <a:rPr lang="en-US" smtClean="0"/>
              <a:t>10/2/2023</a:t>
            </a:fld>
            <a:endParaRPr lang="en-US" dirty="0"/>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00BF6-6337-4BA4-A033-88BB584A9638}" type="slidenum">
              <a:rPr lang="en-US" smtClean="0"/>
              <a:t>‹#›</a:t>
            </a:fld>
            <a:endParaRPr lang="en-US" dirty="0"/>
          </a:p>
        </p:txBody>
      </p:sp>
    </p:spTree>
    <p:extLst>
      <p:ext uri="{BB962C8B-B14F-4D97-AF65-F5344CB8AC3E}">
        <p14:creationId xmlns:p14="http://schemas.microsoft.com/office/powerpoint/2010/main" val="284668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7EF20-DE57-2F4E-9272-6CAD02A12296}" type="datetime1">
              <a:rPr lang="en-US" smtClean="0"/>
              <a:t>10/2/2023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8A07-0C97-4C61-9F55-26B2D75D9423}" type="slidenum">
              <a:rPr lang="en-US" smtClean="0"/>
              <a:t>‹#›</a:t>
            </a:fld>
            <a:endParaRPr lang="en-US" dirty="0"/>
          </a:p>
        </p:txBody>
      </p:sp>
    </p:spTree>
    <p:extLst>
      <p:ext uri="{BB962C8B-B14F-4D97-AF65-F5344CB8AC3E}">
        <p14:creationId xmlns:p14="http://schemas.microsoft.com/office/powerpoint/2010/main" val="372553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D79DE-9483-4F1C-B052-2B84D1FA5FAA}" type="datetimeFigureOut">
              <a:rPr lang="en-US" smtClean="0"/>
              <a:t>10/2/2023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18678-AA88-4306-9959-443C560FC089}" type="slidenum">
              <a:rPr lang="en-US" smtClean="0"/>
              <a:t>‹#›</a:t>
            </a:fld>
            <a:endParaRPr lang="en-US" dirty="0"/>
          </a:p>
        </p:txBody>
      </p:sp>
    </p:spTree>
    <p:extLst>
      <p:ext uri="{BB962C8B-B14F-4D97-AF65-F5344CB8AC3E}">
        <p14:creationId xmlns:p14="http://schemas.microsoft.com/office/powerpoint/2010/main" val="3433904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tinyurl.com/PinholeFeedback"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inyurl.com/PinholeFeedback" TargetMode="External"/><Relationship Id="rId5" Type="http://schemas.openxmlformats.org/officeDocument/2006/relationships/image" Target="../media/image6.jpg"/><Relationship Id="rId4" Type="http://schemas.openxmlformats.org/officeDocument/2006/relationships/image" Target="../media/image5.jpeg"/><Relationship Id="rId9"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hyperlink" Target="https://en.wikipedia.org/wiki/Camera_obscura" TargetMode="External"/><Relationship Id="rId3" Type="http://schemas.openxmlformats.org/officeDocument/2006/relationships/image" Target="../media/image5.jpeg"/><Relationship Id="rId7" Type="http://schemas.openxmlformats.org/officeDocument/2006/relationships/hyperlink" Target="https://bceye.com/retinal-image-inverted-reversed/" TargetMode="External"/><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hyperlink" Target="https://www.wikiwand.com/en/Real_image" TargetMode="External"/><Relationship Id="rId5" Type="http://schemas.openxmlformats.org/officeDocument/2006/relationships/hyperlink" Target="https://www.scratchapixel.com/lessons/3d-basic-rendering/3d-viewing-pinhole-camera" TargetMode="External"/><Relationship Id="rId10" Type="http://schemas.openxmlformats.org/officeDocument/2006/relationships/hyperlink" Target="https://www.35mmc.com/26/10/2020/making-measuring-and-testing-the-optimal-pinhole-pinhole-adventures-part-3-by-sroyon/" TargetMode="External"/><Relationship Id="rId4" Type="http://schemas.openxmlformats.org/officeDocument/2006/relationships/hyperlink" Target="https://www.physicsforums.com/insights/lenses-pinholes-focus-mean/" TargetMode="External"/><Relationship Id="rId9" Type="http://schemas.openxmlformats.org/officeDocument/2006/relationships/hyperlink" Target="http://paleo-camera.com/archeo-optic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hyperlink" Target="mailto:mjzawaski@gmail.com" TargetMode="External"/><Relationship Id="rId5" Type="http://schemas.openxmlformats.org/officeDocument/2006/relationships/hyperlink" Target="mailto:arca965@gmail.com" TargetMode="External"/><Relationship Id="rId4" Type="http://schemas.openxmlformats.org/officeDocument/2006/relationships/hyperlink" Target="mailto:cherilynn.morrow@gmail.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png"/><Relationship Id="rId7" Type="http://schemas.openxmlformats.org/officeDocument/2006/relationships/hyperlink" Target="mailto:PUNCHOutreach@gmail.com"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punch.space.swri.edu/punch_outreach_products.php" TargetMode="External"/><Relationship Id="rId5" Type="http://schemas.openxmlformats.org/officeDocument/2006/relationships/image" Target="../media/image3.png"/><Relationship Id="rId4" Type="http://schemas.openxmlformats.org/officeDocument/2006/relationships/hyperlink" Target="https://punch.space.swri.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punch.space.swri.edu/punch_outreach_pinholeprojector.php"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3.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hyperlink" Target="https://www.flickr.com/photos/73860948@N08/6678331997/"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53200"/>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7"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latin typeface="Calibri"/>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latin typeface="Calibri"/>
                <a:ea typeface="+mn-ea"/>
                <a:cs typeface="+mn-cs"/>
              </a:rPr>
              <a:t> </a:t>
            </a:r>
            <a:r>
              <a:rPr kumimoji="0" lang="en-US" sz="1400" b="0" i="0" u="none" strike="noStrike" kern="1200" cap="none" spc="0" normalizeH="0" baseline="0" noProof="0" dirty="0">
                <a:ln>
                  <a:noFill/>
                </a:ln>
                <a:solidFill>
                  <a:prstClr val="white"/>
                </a:solidFill>
                <a:effectLst/>
                <a:uLnTx/>
                <a:uFillTx/>
                <a:latin typeface="Calibri"/>
                <a:ea typeface="+mn-ea"/>
                <a:cs typeface="+mn-cs"/>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6AFD6AC1-D21F-6B0A-3DE1-72D545B0CD05}"/>
              </a:ext>
            </a:extLst>
          </p:cNvPr>
          <p:cNvSpPr txBox="1">
            <a:spLocks/>
          </p:cNvSpPr>
          <p:nvPr/>
        </p:nvSpPr>
        <p:spPr>
          <a:xfrm>
            <a:off x="1828800" y="-27597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srgbClr val="F79646">
                  <a:lumMod val="20000"/>
                  <a:lumOff val="80000"/>
                </a:srgbClr>
              </a:solidFill>
              <a:effectLst/>
              <a:uLnTx/>
              <a:uFillTx/>
              <a:latin typeface="Calibri"/>
              <a:ea typeface="+mj-ea"/>
              <a:cs typeface="+mj-cs"/>
            </a:endParaRPr>
          </a:p>
        </p:txBody>
      </p:sp>
      <p:sp>
        <p:nvSpPr>
          <p:cNvPr id="7" name="Title 1">
            <a:extLst>
              <a:ext uri="{FF2B5EF4-FFF2-40B4-BE49-F238E27FC236}">
                <a16:creationId xmlns:a16="http://schemas.microsoft.com/office/drawing/2014/main" id="{CA38F3B0-0E55-E9A4-2458-B719FFA084DE}"/>
              </a:ext>
            </a:extLst>
          </p:cNvPr>
          <p:cNvSpPr txBox="1">
            <a:spLocks/>
          </p:cNvSpPr>
          <p:nvPr/>
        </p:nvSpPr>
        <p:spPr>
          <a:xfrm>
            <a:off x="3222715" y="1125499"/>
            <a:ext cx="5705475" cy="2305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latin typeface="+mn-lt"/>
              </a:rPr>
              <a:t>Welcome to Section 2:</a:t>
            </a:r>
          </a:p>
          <a:p>
            <a:endParaRPr lang="en-US" sz="3600" b="1" dirty="0">
              <a:solidFill>
                <a:schemeClr val="accent6">
                  <a:lumMod val="20000"/>
                  <a:lumOff val="80000"/>
                </a:schemeClr>
              </a:solidFill>
              <a:latin typeface="+mn-lt"/>
            </a:endParaRPr>
          </a:p>
          <a:p>
            <a:r>
              <a:rPr lang="en-US" sz="3600" b="1" dirty="0">
                <a:solidFill>
                  <a:schemeClr val="accent6">
                    <a:lumMod val="20000"/>
                    <a:lumOff val="80000"/>
                  </a:schemeClr>
                </a:solidFill>
                <a:latin typeface="+mn-lt"/>
              </a:rPr>
              <a:t>Observing Pinhole Images of the Sun in Our Everyday Environments</a:t>
            </a:r>
          </a:p>
        </p:txBody>
      </p:sp>
      <p:pic>
        <p:nvPicPr>
          <p:cNvPr id="2" name="Picture 10" descr="Picture 10">
            <a:extLst>
              <a:ext uri="{FF2B5EF4-FFF2-40B4-BE49-F238E27FC236}">
                <a16:creationId xmlns:a16="http://schemas.microsoft.com/office/drawing/2014/main" id="{D6088317-AEA1-63D0-23FF-0EB60C8336D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4" name="TextBox 3">
            <a:extLst>
              <a:ext uri="{FF2B5EF4-FFF2-40B4-BE49-F238E27FC236}">
                <a16:creationId xmlns:a16="http://schemas.microsoft.com/office/drawing/2014/main" id="{7F9F9628-220A-1276-0486-15631B17C9D5}"/>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5" name="Picture 4" descr="A qr code with black and white squares&#10;&#10;Description automatically generated">
            <a:extLst>
              <a:ext uri="{FF2B5EF4-FFF2-40B4-BE49-F238E27FC236}">
                <a16:creationId xmlns:a16="http://schemas.microsoft.com/office/drawing/2014/main" id="{1754EA14-A5A9-15EA-8668-52ADBA672631}"/>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200073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9"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descr="A shadow of a person on a sidewalk&#10;&#10;Description automatically generated with low confidence">
            <a:extLst>
              <a:ext uri="{FF2B5EF4-FFF2-40B4-BE49-F238E27FC236}">
                <a16:creationId xmlns:a16="http://schemas.microsoft.com/office/drawing/2014/main" id="{C660EA9D-B168-A570-50A8-581DAA83066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7F07C9FE-3E25-7F74-BE20-399B9F4B80AB}"/>
              </a:ext>
            </a:extLst>
          </p:cNvPr>
          <p:cNvSpPr txBox="1"/>
          <p:nvPr/>
        </p:nvSpPr>
        <p:spPr>
          <a:xfrm>
            <a:off x="0" y="6598453"/>
            <a:ext cx="9144000" cy="300082"/>
          </a:xfrm>
          <a:prstGeom prst="rect">
            <a:avLst/>
          </a:prstGeom>
          <a:solidFill>
            <a:srgbClr val="EEEAE1"/>
          </a:solidFill>
        </p:spPr>
        <p:txBody>
          <a:bodyPr wrap="square" rtlCol="0">
            <a:spAutoFit/>
          </a:bodyPr>
          <a:lstStyle/>
          <a:p>
            <a:pPr algn="ctr"/>
            <a:r>
              <a:rPr lang="en-US" sz="1350" b="1" dirty="0"/>
              <a:t>Images of the round Sun projected on a sidewalk as sunlight passes through the small gaps near the base of fern-like leaves.</a:t>
            </a:r>
          </a:p>
        </p:txBody>
      </p:sp>
      <p:sp>
        <p:nvSpPr>
          <p:cNvPr id="4" name="Slide Number Placeholder 3">
            <a:extLst>
              <a:ext uri="{FF2B5EF4-FFF2-40B4-BE49-F238E27FC236}">
                <a16:creationId xmlns:a16="http://schemas.microsoft.com/office/drawing/2014/main" id="{D928067A-6B9E-8ACA-BD55-3552F3D40747}"/>
              </a:ext>
            </a:extLst>
          </p:cNvPr>
          <p:cNvSpPr>
            <a:spLocks noGrp="1"/>
          </p:cNvSpPr>
          <p:nvPr>
            <p:ph type="sldNum" sz="quarter" idx="12"/>
          </p:nvPr>
        </p:nvSpPr>
        <p:spPr/>
        <p:txBody>
          <a:bodyPr/>
          <a:lstStyle/>
          <a:p>
            <a:fld id="{23E00BF6-6337-4BA4-A033-88BB584A9638}" type="slidenum">
              <a:rPr lang="en-US" smtClean="0"/>
              <a:t>10</a:t>
            </a:fld>
            <a:endParaRPr lang="en-US" dirty="0"/>
          </a:p>
        </p:txBody>
      </p:sp>
      <p:sp>
        <p:nvSpPr>
          <p:cNvPr id="5" name="TextBox 4">
            <a:extLst>
              <a:ext uri="{FF2B5EF4-FFF2-40B4-BE49-F238E27FC236}">
                <a16:creationId xmlns:a16="http://schemas.microsoft.com/office/drawing/2014/main" id="{695AAB10-895B-2970-DF69-943C5D733FFF}"/>
              </a:ext>
            </a:extLst>
          </p:cNvPr>
          <p:cNvSpPr txBox="1"/>
          <p:nvPr/>
        </p:nvSpPr>
        <p:spPr>
          <a:xfrm>
            <a:off x="3505200" y="5334000"/>
            <a:ext cx="45719"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FD97E16-2ADD-A6F6-6D8A-505C8AB74803}"/>
              </a:ext>
            </a:extLst>
          </p:cNvPr>
          <p:cNvSpPr txBox="1"/>
          <p:nvPr/>
        </p:nvSpPr>
        <p:spPr>
          <a:xfrm>
            <a:off x="2667000" y="5334000"/>
            <a:ext cx="2880364" cy="923330"/>
          </a:xfrm>
          <a:prstGeom prst="rect">
            <a:avLst/>
          </a:prstGeom>
          <a:solidFill>
            <a:srgbClr val="EEEAE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95000"/>
                    <a:lumOff val="5000"/>
                  </a:schemeClr>
                </a:solidFill>
                <a:effectLst/>
                <a:uLnTx/>
                <a:uFillTx/>
                <a:latin typeface="Calibri"/>
                <a:ea typeface="+mn-ea"/>
                <a:cs typeface="+mn-cs"/>
              </a:rPr>
              <a:t>Notice the combination of regular shadows and pinhole projected images of the Sun.  </a:t>
            </a:r>
          </a:p>
        </p:txBody>
      </p:sp>
      <p:sp>
        <p:nvSpPr>
          <p:cNvPr id="12" name="Oval 11">
            <a:extLst>
              <a:ext uri="{FF2B5EF4-FFF2-40B4-BE49-F238E27FC236}">
                <a16:creationId xmlns:a16="http://schemas.microsoft.com/office/drawing/2014/main" id="{6A496A99-EE51-2278-4930-FA8C71330CBF}"/>
              </a:ext>
            </a:extLst>
          </p:cNvPr>
          <p:cNvSpPr/>
          <p:nvPr/>
        </p:nvSpPr>
        <p:spPr>
          <a:xfrm rot="1072809">
            <a:off x="3039247" y="1491966"/>
            <a:ext cx="1403058" cy="363830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13" name="Straight Arrow Connector 12">
            <a:extLst>
              <a:ext uri="{FF2B5EF4-FFF2-40B4-BE49-F238E27FC236}">
                <a16:creationId xmlns:a16="http://schemas.microsoft.com/office/drawing/2014/main" id="{D52D4638-BE2B-D08A-3FD1-AFEBA09F4DBB}"/>
              </a:ext>
            </a:extLst>
          </p:cNvPr>
          <p:cNvCxnSpPr>
            <a:cxnSpLocks/>
            <a:stCxn id="11" idx="0"/>
            <a:endCxn id="12" idx="5"/>
          </p:cNvCxnSpPr>
          <p:nvPr/>
        </p:nvCxnSpPr>
        <p:spPr>
          <a:xfrm flipH="1" flipV="1">
            <a:off x="3817933" y="4687631"/>
            <a:ext cx="289249" cy="646369"/>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374460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9490E1-E2BC-FEF2-C0B4-4DC5CB9126A3}"/>
              </a:ext>
            </a:extLst>
          </p:cNvPr>
          <p:cNvSpPr txBox="1"/>
          <p:nvPr/>
        </p:nvSpPr>
        <p:spPr>
          <a:xfrm>
            <a:off x="4762" y="6538918"/>
            <a:ext cx="9144000" cy="307777"/>
          </a:xfrm>
          <a:prstGeom prst="rect">
            <a:avLst/>
          </a:prstGeom>
          <a:noFill/>
        </p:spPr>
        <p:txBody>
          <a:bodyPr wrap="square" rtlCol="0">
            <a:spAutoFit/>
          </a:bodyPr>
          <a:lstStyle/>
          <a:p>
            <a:pPr algn="ctr"/>
            <a:r>
              <a:rPr lang="en-US" sz="1400" b="1" dirty="0"/>
              <a:t>Images of the Sun projected on the snow as </a:t>
            </a:r>
            <a:r>
              <a:rPr lang="en-US" sz="1400" b="1" dirty="0">
                <a:highlight>
                  <a:srgbClr val="FFFF00"/>
                </a:highlight>
              </a:rPr>
              <a:t>low-angle sunlight </a:t>
            </a:r>
            <a:r>
              <a:rPr lang="en-US" sz="1400" b="1" dirty="0"/>
              <a:t>streams through gaps among the pine needles</a:t>
            </a:r>
          </a:p>
        </p:txBody>
      </p:sp>
      <p:pic>
        <p:nvPicPr>
          <p:cNvPr id="4" name="Picture 3" descr="A picture containing tree, outdoor, snow, sky&#10;&#10;Description automatically generated">
            <a:extLst>
              <a:ext uri="{FF2B5EF4-FFF2-40B4-BE49-F238E27FC236}">
                <a16:creationId xmlns:a16="http://schemas.microsoft.com/office/drawing/2014/main" id="{E5121F3A-58E4-2C98-3479-732844B6C7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00275" y="120055"/>
            <a:ext cx="4743450" cy="6324600"/>
          </a:xfrm>
          <a:prstGeom prst="rect">
            <a:avLst/>
          </a:prstGeom>
        </p:spPr>
      </p:pic>
      <p:sp>
        <p:nvSpPr>
          <p:cNvPr id="2" name="Slide Number Placeholder 1">
            <a:extLst>
              <a:ext uri="{FF2B5EF4-FFF2-40B4-BE49-F238E27FC236}">
                <a16:creationId xmlns:a16="http://schemas.microsoft.com/office/drawing/2014/main" id="{DE5E929D-981C-8650-0AC3-9E1DEDF072DC}"/>
              </a:ext>
            </a:extLst>
          </p:cNvPr>
          <p:cNvSpPr>
            <a:spLocks noGrp="1"/>
          </p:cNvSpPr>
          <p:nvPr>
            <p:ph type="sldNum" sz="quarter" idx="12"/>
          </p:nvPr>
        </p:nvSpPr>
        <p:spPr/>
        <p:txBody>
          <a:bodyPr/>
          <a:lstStyle/>
          <a:p>
            <a:fld id="{23E00BF6-6337-4BA4-A033-88BB584A9638}" type="slidenum">
              <a:rPr lang="en-US" smtClean="0"/>
              <a:t>11</a:t>
            </a:fld>
            <a:endParaRPr lang="en-US" dirty="0"/>
          </a:p>
        </p:txBody>
      </p:sp>
      <p:sp>
        <p:nvSpPr>
          <p:cNvPr id="5" name="TextBox 4">
            <a:extLst>
              <a:ext uri="{FF2B5EF4-FFF2-40B4-BE49-F238E27FC236}">
                <a16:creationId xmlns:a16="http://schemas.microsoft.com/office/drawing/2014/main" id="{6EC283E3-6445-BAEB-459D-380216CB5E93}"/>
              </a:ext>
            </a:extLst>
          </p:cNvPr>
          <p:cNvSpPr txBox="1"/>
          <p:nvPr/>
        </p:nvSpPr>
        <p:spPr>
          <a:xfrm>
            <a:off x="2205191" y="5798324"/>
            <a:ext cx="4743450" cy="646331"/>
          </a:xfrm>
          <a:prstGeom prst="rect">
            <a:avLst/>
          </a:prstGeom>
          <a:solidFill>
            <a:srgbClr val="ECEEF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95000"/>
                    <a:lumOff val="5000"/>
                  </a:schemeClr>
                </a:solidFill>
                <a:effectLst/>
                <a:uLnTx/>
                <a:uFillTx/>
                <a:latin typeface="Calibri"/>
                <a:ea typeface="+mn-ea"/>
                <a:cs typeface="+mn-cs"/>
              </a:rPr>
              <a:t>Notice how much larger these images are beneath the tall Ponderosa Pine trees. </a:t>
            </a:r>
          </a:p>
        </p:txBody>
      </p:sp>
    </p:spTree>
    <p:extLst>
      <p:ext uri="{BB962C8B-B14F-4D97-AF65-F5344CB8AC3E}">
        <p14:creationId xmlns:p14="http://schemas.microsoft.com/office/powerpoint/2010/main" val="2523387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1778505-768A-7714-99C2-2B4CD30AC4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0113" y="0"/>
            <a:ext cx="8823774" cy="6466840"/>
          </a:xfrm>
          <a:prstGeom prst="rect">
            <a:avLst/>
          </a:prstGeom>
        </p:spPr>
      </p:pic>
      <p:sp>
        <p:nvSpPr>
          <p:cNvPr id="4" name="TextBox 3">
            <a:extLst>
              <a:ext uri="{FF2B5EF4-FFF2-40B4-BE49-F238E27FC236}">
                <a16:creationId xmlns:a16="http://schemas.microsoft.com/office/drawing/2014/main" id="{099F4D6A-14DE-41EB-D7C7-058F8944D473}"/>
              </a:ext>
            </a:extLst>
          </p:cNvPr>
          <p:cNvSpPr txBox="1"/>
          <p:nvPr/>
        </p:nvSpPr>
        <p:spPr>
          <a:xfrm>
            <a:off x="-45096" y="6567592"/>
            <a:ext cx="9198928" cy="307777"/>
          </a:xfrm>
          <a:prstGeom prst="rect">
            <a:avLst/>
          </a:prstGeom>
          <a:noFill/>
        </p:spPr>
        <p:txBody>
          <a:bodyPr wrap="none" rtlCol="0">
            <a:spAutoFit/>
          </a:bodyPr>
          <a:lstStyle/>
          <a:p>
            <a:pPr algn="ctr"/>
            <a:r>
              <a:rPr lang="en-US" sz="1400" b="1" dirty="0"/>
              <a:t>Images of the round Sun projected on a fence as </a:t>
            </a:r>
            <a:r>
              <a:rPr lang="en-US" sz="1400" b="1" dirty="0">
                <a:highlight>
                  <a:srgbClr val="FFFF00"/>
                </a:highlight>
              </a:rPr>
              <a:t>morning sunlight </a:t>
            </a:r>
            <a:r>
              <a:rPr lang="en-US" sz="1400" b="1" dirty="0"/>
              <a:t>passes through the small gaps between leaves of a tree</a:t>
            </a:r>
          </a:p>
        </p:txBody>
      </p:sp>
      <p:sp>
        <p:nvSpPr>
          <p:cNvPr id="2" name="Slide Number Placeholder 1">
            <a:extLst>
              <a:ext uri="{FF2B5EF4-FFF2-40B4-BE49-F238E27FC236}">
                <a16:creationId xmlns:a16="http://schemas.microsoft.com/office/drawing/2014/main" id="{F00D5F2A-7D09-7885-BBC8-BAC7E51A03EA}"/>
              </a:ext>
            </a:extLst>
          </p:cNvPr>
          <p:cNvSpPr>
            <a:spLocks noGrp="1"/>
          </p:cNvSpPr>
          <p:nvPr>
            <p:ph type="sldNum" sz="quarter" idx="12"/>
          </p:nvPr>
        </p:nvSpPr>
        <p:spPr/>
        <p:txBody>
          <a:bodyPr/>
          <a:lstStyle/>
          <a:p>
            <a:fld id="{23E00BF6-6337-4BA4-A033-88BB584A9638}" type="slidenum">
              <a:rPr lang="en-US" smtClean="0"/>
              <a:t>12</a:t>
            </a:fld>
            <a:endParaRPr lang="en-US" dirty="0"/>
          </a:p>
        </p:txBody>
      </p:sp>
      <p:sp>
        <p:nvSpPr>
          <p:cNvPr id="3" name="TextBox 2">
            <a:extLst>
              <a:ext uri="{FF2B5EF4-FFF2-40B4-BE49-F238E27FC236}">
                <a16:creationId xmlns:a16="http://schemas.microsoft.com/office/drawing/2014/main" id="{47878F50-0934-0FEC-D075-B5CC1F037849}"/>
              </a:ext>
            </a:extLst>
          </p:cNvPr>
          <p:cNvSpPr txBox="1"/>
          <p:nvPr/>
        </p:nvSpPr>
        <p:spPr>
          <a:xfrm>
            <a:off x="4114800" y="5821799"/>
            <a:ext cx="4869087" cy="646331"/>
          </a:xfrm>
          <a:prstGeom prst="rect">
            <a:avLst/>
          </a:prstGeom>
          <a:solidFill>
            <a:srgbClr val="E8DB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rPr>
              <a:t>Morning &amp; evening are great times to see pinhole images of the Sun on vertical surfaces. Why? </a:t>
            </a:r>
          </a:p>
        </p:txBody>
      </p:sp>
    </p:spTree>
    <p:extLst>
      <p:ext uri="{BB962C8B-B14F-4D97-AF65-F5344CB8AC3E}">
        <p14:creationId xmlns:p14="http://schemas.microsoft.com/office/powerpoint/2010/main" val="1544095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ee, outdoor, building, wooden&#10;&#10;Description automatically generated">
            <a:extLst>
              <a:ext uri="{FF2B5EF4-FFF2-40B4-BE49-F238E27FC236}">
                <a16:creationId xmlns:a16="http://schemas.microsoft.com/office/drawing/2014/main" id="{71A0A350-4987-7CDD-7AEA-C32A74C0D21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0160" y="5080"/>
            <a:ext cx="9144000" cy="6360160"/>
          </a:xfrm>
          <a:prstGeom prst="rect">
            <a:avLst/>
          </a:prstGeom>
        </p:spPr>
      </p:pic>
      <p:sp>
        <p:nvSpPr>
          <p:cNvPr id="3" name="TextBox 2">
            <a:extLst>
              <a:ext uri="{FF2B5EF4-FFF2-40B4-BE49-F238E27FC236}">
                <a16:creationId xmlns:a16="http://schemas.microsoft.com/office/drawing/2014/main" id="{1B9490E1-E2BC-FEF2-C0B4-4DC5CB9126A3}"/>
              </a:ext>
            </a:extLst>
          </p:cNvPr>
          <p:cNvSpPr txBox="1"/>
          <p:nvPr/>
        </p:nvSpPr>
        <p:spPr>
          <a:xfrm>
            <a:off x="-11963" y="6585769"/>
            <a:ext cx="9210919" cy="307777"/>
          </a:xfrm>
          <a:prstGeom prst="rect">
            <a:avLst/>
          </a:prstGeom>
          <a:noFill/>
        </p:spPr>
        <p:txBody>
          <a:bodyPr wrap="none" rtlCol="0">
            <a:spAutoFit/>
          </a:bodyPr>
          <a:lstStyle/>
          <a:p>
            <a:pPr algn="ctr"/>
            <a:r>
              <a:rPr lang="en-US" sz="1400" b="1" dirty="0"/>
              <a:t>Images of the round Sun projected on a building as </a:t>
            </a:r>
            <a:r>
              <a:rPr lang="en-US" sz="1400" b="1" dirty="0">
                <a:highlight>
                  <a:srgbClr val="FFFF00"/>
                </a:highlight>
              </a:rPr>
              <a:t>morning sunlight </a:t>
            </a:r>
            <a:r>
              <a:rPr lang="en-US" sz="1400" b="1" dirty="0"/>
              <a:t>streams through small gaps between leaves of a tree</a:t>
            </a:r>
          </a:p>
        </p:txBody>
      </p:sp>
      <p:sp>
        <p:nvSpPr>
          <p:cNvPr id="4" name="Slide Number Placeholder 3">
            <a:extLst>
              <a:ext uri="{FF2B5EF4-FFF2-40B4-BE49-F238E27FC236}">
                <a16:creationId xmlns:a16="http://schemas.microsoft.com/office/drawing/2014/main" id="{1131227C-FB59-3353-6C2A-472C302A864C}"/>
              </a:ext>
            </a:extLst>
          </p:cNvPr>
          <p:cNvSpPr>
            <a:spLocks noGrp="1"/>
          </p:cNvSpPr>
          <p:nvPr>
            <p:ph type="sldNum" sz="quarter" idx="12"/>
          </p:nvPr>
        </p:nvSpPr>
        <p:spPr/>
        <p:txBody>
          <a:bodyPr/>
          <a:lstStyle/>
          <a:p>
            <a:fld id="{23E00BF6-6337-4BA4-A033-88BB584A9638}" type="slidenum">
              <a:rPr lang="en-US" smtClean="0"/>
              <a:t>13</a:t>
            </a:fld>
            <a:endParaRPr lang="en-US" dirty="0"/>
          </a:p>
        </p:txBody>
      </p:sp>
    </p:spTree>
    <p:extLst>
      <p:ext uri="{BB962C8B-B14F-4D97-AF65-F5344CB8AC3E}">
        <p14:creationId xmlns:p14="http://schemas.microsoft.com/office/powerpoint/2010/main" val="4050782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Subtitle 11">
            <a:extLst>
              <a:ext uri="{FF2B5EF4-FFF2-40B4-BE49-F238E27FC236}">
                <a16:creationId xmlns:a16="http://schemas.microsoft.com/office/drawing/2014/main" id="{8ECD431D-762F-D3CB-4195-6F9536F2FCA3}"/>
              </a:ext>
            </a:extLst>
          </p:cNvPr>
          <p:cNvSpPr>
            <a:spLocks noGrp="1"/>
          </p:cNvSpPr>
          <p:nvPr>
            <p:ph type="subTitle" idx="1"/>
          </p:nvPr>
        </p:nvSpPr>
        <p:spPr>
          <a:xfrm>
            <a:off x="974835" y="964310"/>
            <a:ext cx="7391400" cy="914400"/>
          </a:xfrm>
        </p:spPr>
        <p:txBody>
          <a:bodyPr>
            <a:noAutofit/>
          </a:bodyPr>
          <a:lstStyle/>
          <a:p>
            <a:r>
              <a:rPr lang="en-US" sz="2000" b="1" dirty="0">
                <a:solidFill>
                  <a:schemeClr val="tx1"/>
                </a:solidFill>
              </a:rPr>
              <a:t>Pinhole images of the Sun projected on a building as morning sunlight streams through gaps between the leaves of an Aspen tree.</a:t>
            </a:r>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 name="Slide Number Placeholder 1">
            <a:extLst>
              <a:ext uri="{FF2B5EF4-FFF2-40B4-BE49-F238E27FC236}">
                <a16:creationId xmlns:a16="http://schemas.microsoft.com/office/drawing/2014/main" id="{1A1891BC-1C62-76C5-C46C-00BB50028FD6}"/>
              </a:ext>
            </a:extLst>
          </p:cNvPr>
          <p:cNvSpPr>
            <a:spLocks noGrp="1"/>
          </p:cNvSpPr>
          <p:nvPr>
            <p:ph type="sldNum" sz="quarter" idx="12"/>
          </p:nvPr>
        </p:nvSpPr>
        <p:spPr/>
        <p:txBody>
          <a:bodyPr/>
          <a:lstStyle/>
          <a:p>
            <a:fld id="{23E00BF6-6337-4BA4-A033-88BB584A9638}" type="slidenum">
              <a:rPr lang="en-US" smtClean="0"/>
              <a:t>14</a:t>
            </a:fld>
            <a:endParaRPr lang="en-US" dirty="0"/>
          </a:p>
        </p:txBody>
      </p:sp>
      <p:pic>
        <p:nvPicPr>
          <p:cNvPr id="6" name="Picture 5">
            <a:extLst>
              <a:ext uri="{FF2B5EF4-FFF2-40B4-BE49-F238E27FC236}">
                <a16:creationId xmlns:a16="http://schemas.microsoft.com/office/drawing/2014/main" id="{87614CB3-4905-9495-53AA-1B2BCD59D9E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2057400"/>
            <a:ext cx="4917146" cy="3300413"/>
          </a:xfrm>
          <a:prstGeom prst="rect">
            <a:avLst/>
          </a:prstGeom>
        </p:spPr>
      </p:pic>
      <p:pic>
        <p:nvPicPr>
          <p:cNvPr id="17" name="Picture 16">
            <a:extLst>
              <a:ext uri="{FF2B5EF4-FFF2-40B4-BE49-F238E27FC236}">
                <a16:creationId xmlns:a16="http://schemas.microsoft.com/office/drawing/2014/main" id="{0479F22C-B40A-EA47-2752-4FF08556C6C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2001" y="2057400"/>
            <a:ext cx="5867399" cy="3300413"/>
          </a:xfrm>
          <a:prstGeom prst="rect">
            <a:avLst/>
          </a:prstGeom>
        </p:spPr>
      </p:pic>
      <p:sp>
        <p:nvSpPr>
          <p:cNvPr id="18" name="TextBox 17">
            <a:extLst>
              <a:ext uri="{FF2B5EF4-FFF2-40B4-BE49-F238E27FC236}">
                <a16:creationId xmlns:a16="http://schemas.microsoft.com/office/drawing/2014/main" id="{F6A366B9-7B6C-4DE1-0085-DD099EECBF1A}"/>
              </a:ext>
            </a:extLst>
          </p:cNvPr>
          <p:cNvSpPr txBox="1"/>
          <p:nvPr/>
        </p:nvSpPr>
        <p:spPr>
          <a:xfrm>
            <a:off x="1178133" y="5611081"/>
            <a:ext cx="6787733" cy="646331"/>
          </a:xfrm>
          <a:prstGeom prst="rect">
            <a:avLst/>
          </a:prstGeom>
          <a:solidFill>
            <a:schemeClr val="accent3">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tx1">
                    <a:lumMod val="95000"/>
                    <a:lumOff val="5000"/>
                  </a:schemeClr>
                </a:solidFill>
                <a:effectLst/>
                <a:uLnTx/>
                <a:uFillTx/>
                <a:latin typeface="Calibri"/>
                <a:ea typeface="+mn-ea"/>
                <a:cs typeface="+mn-cs"/>
              </a:rPr>
              <a:t>When the Sun is lower in the sky (early morning and late afternoon) it is easier to see pinhole images of the Sun on a vertical surface.</a:t>
            </a:r>
          </a:p>
        </p:txBody>
      </p:sp>
    </p:spTree>
    <p:extLst>
      <p:ext uri="{BB962C8B-B14F-4D97-AF65-F5344CB8AC3E}">
        <p14:creationId xmlns:p14="http://schemas.microsoft.com/office/powerpoint/2010/main" val="280947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Subtitle 11">
            <a:extLst>
              <a:ext uri="{FF2B5EF4-FFF2-40B4-BE49-F238E27FC236}">
                <a16:creationId xmlns:a16="http://schemas.microsoft.com/office/drawing/2014/main" id="{8ECD431D-762F-D3CB-4195-6F9536F2FCA3}"/>
              </a:ext>
            </a:extLst>
          </p:cNvPr>
          <p:cNvSpPr>
            <a:spLocks noGrp="1"/>
          </p:cNvSpPr>
          <p:nvPr>
            <p:ph type="subTitle" idx="1"/>
          </p:nvPr>
        </p:nvSpPr>
        <p:spPr>
          <a:xfrm>
            <a:off x="1087760" y="1078653"/>
            <a:ext cx="7094211" cy="769193"/>
          </a:xfrm>
        </p:spPr>
        <p:txBody>
          <a:bodyPr>
            <a:noAutofit/>
          </a:bodyPr>
          <a:lstStyle/>
          <a:p>
            <a:pPr>
              <a:spcBef>
                <a:spcPts val="0"/>
              </a:spcBef>
              <a:spcAft>
                <a:spcPts val="600"/>
              </a:spcAft>
            </a:pPr>
            <a:r>
              <a:rPr lang="en-US" sz="2000" b="1" dirty="0">
                <a:solidFill>
                  <a:schemeClr val="tx1"/>
                </a:solidFill>
              </a:rPr>
              <a:t>We can also find pinhole images of the Sun INSIDE when sunlight shines through the leaves of a tree or bush outside a window </a:t>
            </a:r>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pic>
        <p:nvPicPr>
          <p:cNvPr id="6" name="Picture 5">
            <a:extLst>
              <a:ext uri="{FF2B5EF4-FFF2-40B4-BE49-F238E27FC236}">
                <a16:creationId xmlns:a16="http://schemas.microsoft.com/office/drawing/2014/main" id="{3111CDB9-80D0-34BF-21BE-C56CCF16C647}"/>
              </a:ext>
            </a:extLst>
          </p:cNvPr>
          <p:cNvPicPr>
            <a:picLocks noChangeAspect="1"/>
          </p:cNvPicPr>
          <p:nvPr/>
        </p:nvPicPr>
        <p:blipFill>
          <a:blip r:embed="rId4"/>
          <a:stretch>
            <a:fillRect/>
          </a:stretch>
        </p:blipFill>
        <p:spPr>
          <a:xfrm>
            <a:off x="1600200" y="1752600"/>
            <a:ext cx="3138457" cy="4800600"/>
          </a:xfrm>
          <a:prstGeom prst="rect">
            <a:avLst/>
          </a:prstGeom>
        </p:spPr>
      </p:pic>
      <p:sp>
        <p:nvSpPr>
          <p:cNvPr id="2" name="Slide Number Placeholder 1">
            <a:extLst>
              <a:ext uri="{FF2B5EF4-FFF2-40B4-BE49-F238E27FC236}">
                <a16:creationId xmlns:a16="http://schemas.microsoft.com/office/drawing/2014/main" id="{8DED8A45-C59E-D534-AAAA-64F23701CE4A}"/>
              </a:ext>
            </a:extLst>
          </p:cNvPr>
          <p:cNvSpPr>
            <a:spLocks noGrp="1"/>
          </p:cNvSpPr>
          <p:nvPr>
            <p:ph type="sldNum" sz="quarter" idx="12"/>
          </p:nvPr>
        </p:nvSpPr>
        <p:spPr/>
        <p:txBody>
          <a:bodyPr/>
          <a:lstStyle/>
          <a:p>
            <a:fld id="{23E00BF6-6337-4BA4-A033-88BB584A9638}" type="slidenum">
              <a:rPr lang="en-US" smtClean="0"/>
              <a:t>15</a:t>
            </a:fld>
            <a:endParaRPr lang="en-US" dirty="0"/>
          </a:p>
        </p:txBody>
      </p:sp>
      <p:pic>
        <p:nvPicPr>
          <p:cNvPr id="4" name="Picture 3" descr="A picture containing text&#10;&#10;Description automatically generated">
            <a:extLst>
              <a:ext uri="{FF2B5EF4-FFF2-40B4-BE49-F238E27FC236}">
                <a16:creationId xmlns:a16="http://schemas.microsoft.com/office/drawing/2014/main" id="{D7BE2AD7-D4C0-8F16-FC0C-C6DD8E73C76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3962750" y="2802732"/>
            <a:ext cx="4800600" cy="2700337"/>
          </a:xfrm>
          <a:prstGeom prst="rect">
            <a:avLst/>
          </a:prstGeom>
        </p:spPr>
      </p:pic>
      <p:sp>
        <p:nvSpPr>
          <p:cNvPr id="3" name="TextBox 2">
            <a:extLst>
              <a:ext uri="{FF2B5EF4-FFF2-40B4-BE49-F238E27FC236}">
                <a16:creationId xmlns:a16="http://schemas.microsoft.com/office/drawing/2014/main" id="{F97FA6B3-7014-C129-8CC5-2AFC40726001}"/>
              </a:ext>
            </a:extLst>
          </p:cNvPr>
          <p:cNvSpPr txBox="1"/>
          <p:nvPr/>
        </p:nvSpPr>
        <p:spPr>
          <a:xfrm>
            <a:off x="336775" y="6567592"/>
            <a:ext cx="8435194" cy="307777"/>
          </a:xfrm>
          <a:prstGeom prst="rect">
            <a:avLst/>
          </a:prstGeom>
          <a:noFill/>
        </p:spPr>
        <p:txBody>
          <a:bodyPr wrap="none" rtlCol="0">
            <a:spAutoFit/>
          </a:bodyPr>
          <a:lstStyle/>
          <a:p>
            <a:pPr algn="ctr"/>
            <a:r>
              <a:rPr lang="en-US" sz="1400" b="1" dirty="0"/>
              <a:t>Images of the round Sun projected on a wall as </a:t>
            </a:r>
            <a:r>
              <a:rPr lang="en-US" sz="1400" b="1" dirty="0">
                <a:highlight>
                  <a:srgbClr val="FFFF00"/>
                </a:highlight>
              </a:rPr>
              <a:t>late afternoon sunlight</a:t>
            </a:r>
            <a:r>
              <a:rPr lang="en-US" sz="1400" b="1" dirty="0"/>
              <a:t> passes through leaves outside a window.</a:t>
            </a:r>
          </a:p>
        </p:txBody>
      </p:sp>
    </p:spTree>
    <p:extLst>
      <p:ext uri="{BB962C8B-B14F-4D97-AF65-F5344CB8AC3E}">
        <p14:creationId xmlns:p14="http://schemas.microsoft.com/office/powerpoint/2010/main" val="54151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70383F7D-0104-F6F5-8312-6EA4307643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8062" y="2820104"/>
            <a:ext cx="4446700" cy="3460180"/>
          </a:xfrm>
          <a:prstGeom prst="rect">
            <a:avLst/>
          </a:prstGeom>
        </p:spPr>
      </p:pic>
      <p:pic>
        <p:nvPicPr>
          <p:cNvPr id="9" name="Picture 8" descr="A picture containing window, window blind, indoor, wall&#10;&#10;Description automatically generated">
            <a:extLst>
              <a:ext uri="{FF2B5EF4-FFF2-40B4-BE49-F238E27FC236}">
                <a16:creationId xmlns:a16="http://schemas.microsoft.com/office/drawing/2014/main" id="{2854B702-E569-DA96-8FBB-64A255AEF41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238" y="2820104"/>
            <a:ext cx="4446700" cy="3460180"/>
          </a:xfrm>
          <a:prstGeom prst="rect">
            <a:avLst/>
          </a:prstGeom>
        </p:spPr>
      </p:pic>
      <p:pic>
        <p:nvPicPr>
          <p:cNvPr id="6" name="Picture 5" descr="A picture containing text, indoor&#10;&#10;Description automatically generated">
            <a:extLst>
              <a:ext uri="{FF2B5EF4-FFF2-40B4-BE49-F238E27FC236}">
                <a16:creationId xmlns:a16="http://schemas.microsoft.com/office/drawing/2014/main" id="{E786E31F-90D5-D3DF-36A8-F9B4A71026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810000" y="1290639"/>
            <a:ext cx="1524000" cy="2171700"/>
          </a:xfrm>
          <a:prstGeom prst="rect">
            <a:avLst/>
          </a:prstGeom>
        </p:spPr>
      </p:pic>
      <p:pic>
        <p:nvPicPr>
          <p:cNvPr id="13" name="Picture 10" descr="Picture 10">
            <a:extLst>
              <a:ext uri="{FF2B5EF4-FFF2-40B4-BE49-F238E27FC236}">
                <a16:creationId xmlns:a16="http://schemas.microsoft.com/office/drawing/2014/main" id="{8BBE1055-460C-FBA5-6C7F-92B6B68D733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4154" y="113952"/>
            <a:ext cx="1106396" cy="1483359"/>
          </a:xfrm>
          <a:prstGeom prst="rect">
            <a:avLst/>
          </a:prstGeom>
          <a:ln w="12700">
            <a:miter lim="400000"/>
          </a:ln>
        </p:spPr>
      </p:pic>
      <p:sp>
        <p:nvSpPr>
          <p:cNvPr id="16" name="Oval 15">
            <a:extLst>
              <a:ext uri="{FF2B5EF4-FFF2-40B4-BE49-F238E27FC236}">
                <a16:creationId xmlns:a16="http://schemas.microsoft.com/office/drawing/2014/main" id="{E4350591-BF1D-1468-FA0D-B703B1527F36}"/>
              </a:ext>
            </a:extLst>
          </p:cNvPr>
          <p:cNvSpPr/>
          <p:nvPr/>
        </p:nvSpPr>
        <p:spPr>
          <a:xfrm>
            <a:off x="7883450" y="225745"/>
            <a:ext cx="1106396" cy="1061172"/>
          </a:xfrm>
          <a:prstGeom prst="ellipse">
            <a:avLst/>
          </a:prstGeom>
          <a:blipFill>
            <a:blip r:embed="rId7"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8" name="Title 1">
            <a:extLst>
              <a:ext uri="{FF2B5EF4-FFF2-40B4-BE49-F238E27FC236}">
                <a16:creationId xmlns:a16="http://schemas.microsoft.com/office/drawing/2014/main" id="{700A1F8A-3ECC-9614-12CD-D9BD7A995251}"/>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sp>
        <p:nvSpPr>
          <p:cNvPr id="28" name="TextBox 27">
            <a:extLst>
              <a:ext uri="{FF2B5EF4-FFF2-40B4-BE49-F238E27FC236}">
                <a16:creationId xmlns:a16="http://schemas.microsoft.com/office/drawing/2014/main" id="{1E028DDC-74DD-F2D2-F5D4-DE4C0F65761D}"/>
              </a:ext>
            </a:extLst>
          </p:cNvPr>
          <p:cNvSpPr txBox="1"/>
          <p:nvPr/>
        </p:nvSpPr>
        <p:spPr>
          <a:xfrm>
            <a:off x="1312772" y="866674"/>
            <a:ext cx="6590244" cy="707886"/>
          </a:xfrm>
          <a:prstGeom prst="rect">
            <a:avLst/>
          </a:prstGeom>
          <a:noFill/>
        </p:spPr>
        <p:txBody>
          <a:bodyPr wrap="square">
            <a:spAutoFit/>
          </a:bodyPr>
          <a:lstStyle/>
          <a:p>
            <a:pPr algn="ctr"/>
            <a:r>
              <a:rPr lang="en-US" sz="2000" b="1" dirty="0">
                <a:latin typeface="Calibri" panose="020F0502020204030204" pitchFamily="34" charset="0"/>
              </a:rPr>
              <a:t>Look for pinhole images of the Sun when sunlight passes through the narrow gaps at the edges of window blinds.</a:t>
            </a:r>
            <a:endParaRPr lang="en-US" sz="2000" dirty="0">
              <a:latin typeface="Calibri" panose="020F0502020204030204" pitchFamily="34" charset="0"/>
            </a:endParaRPr>
          </a:p>
        </p:txBody>
      </p:sp>
      <p:sp>
        <p:nvSpPr>
          <p:cNvPr id="30" name="TextBox 29">
            <a:extLst>
              <a:ext uri="{FF2B5EF4-FFF2-40B4-BE49-F238E27FC236}">
                <a16:creationId xmlns:a16="http://schemas.microsoft.com/office/drawing/2014/main" id="{4F94C12C-5200-F666-9CAD-BD3351E8DABB}"/>
              </a:ext>
            </a:extLst>
          </p:cNvPr>
          <p:cNvSpPr txBox="1"/>
          <p:nvPr/>
        </p:nvSpPr>
        <p:spPr>
          <a:xfrm>
            <a:off x="9525" y="6280284"/>
            <a:ext cx="9353907" cy="307777"/>
          </a:xfrm>
          <a:prstGeom prst="rect">
            <a:avLst/>
          </a:prstGeom>
          <a:noFill/>
        </p:spPr>
        <p:txBody>
          <a:bodyPr wrap="none" rtlCol="0">
            <a:spAutoFit/>
          </a:bodyPr>
          <a:lstStyle/>
          <a:p>
            <a:r>
              <a:rPr lang="en-US" sz="1400" b="1" dirty="0"/>
              <a:t>Images of the Sun projected on a hotel room wall as </a:t>
            </a:r>
            <a:r>
              <a:rPr lang="en-US" sz="1400" b="1" dirty="0">
                <a:highlight>
                  <a:srgbClr val="FFFF00"/>
                </a:highlight>
              </a:rPr>
              <a:t>morning sunlight </a:t>
            </a:r>
            <a:r>
              <a:rPr lang="en-US" sz="1400" b="1" dirty="0"/>
              <a:t>passes through gaps at the sides of window blinds.</a:t>
            </a:r>
          </a:p>
        </p:txBody>
      </p:sp>
      <p:sp>
        <p:nvSpPr>
          <p:cNvPr id="2" name="Slide Number Placeholder 1">
            <a:extLst>
              <a:ext uri="{FF2B5EF4-FFF2-40B4-BE49-F238E27FC236}">
                <a16:creationId xmlns:a16="http://schemas.microsoft.com/office/drawing/2014/main" id="{0F69BE6E-7EA4-648C-8E55-DD5FF2F24967}"/>
              </a:ext>
            </a:extLst>
          </p:cNvPr>
          <p:cNvSpPr>
            <a:spLocks noGrp="1"/>
          </p:cNvSpPr>
          <p:nvPr>
            <p:ph type="sldNum" sz="quarter" idx="12"/>
          </p:nvPr>
        </p:nvSpPr>
        <p:spPr>
          <a:xfrm>
            <a:off x="6781800" y="6492875"/>
            <a:ext cx="2133600" cy="365125"/>
          </a:xfrm>
        </p:spPr>
        <p:txBody>
          <a:bodyPr/>
          <a:lstStyle/>
          <a:p>
            <a:fld id="{23E00BF6-6337-4BA4-A033-88BB584A9638}" type="slidenum">
              <a:rPr lang="en-US" smtClean="0"/>
              <a:t>16</a:t>
            </a:fld>
            <a:endParaRPr lang="en-US" dirty="0"/>
          </a:p>
        </p:txBody>
      </p:sp>
      <p:sp>
        <p:nvSpPr>
          <p:cNvPr id="3" name="TextBox 2">
            <a:extLst>
              <a:ext uri="{FF2B5EF4-FFF2-40B4-BE49-F238E27FC236}">
                <a16:creationId xmlns:a16="http://schemas.microsoft.com/office/drawing/2014/main" id="{0B4862EC-7430-938E-2C84-1CDCB783CBC0}"/>
              </a:ext>
            </a:extLst>
          </p:cNvPr>
          <p:cNvSpPr txBox="1"/>
          <p:nvPr/>
        </p:nvSpPr>
        <p:spPr>
          <a:xfrm>
            <a:off x="762001" y="1838177"/>
            <a:ext cx="2667000" cy="923330"/>
          </a:xfrm>
          <a:prstGeom prst="rect">
            <a:avLst/>
          </a:prstGeom>
          <a:solidFill>
            <a:srgbClr val="E8DB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rPr>
              <a:t>These </a:t>
            </a:r>
            <a:r>
              <a:rPr lang="en-US" dirty="0">
                <a:solidFill>
                  <a:schemeClr val="tx1">
                    <a:lumMod val="95000"/>
                    <a:lumOff val="5000"/>
                  </a:schemeClr>
                </a:solidFill>
                <a:latin typeface="Calibri"/>
              </a:rPr>
              <a:t>small </a:t>
            </a:r>
            <a:r>
              <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rPr>
              <a:t>gaps at the edges of the blinds are long, thin </a:t>
            </a:r>
            <a:r>
              <a:rPr lang="en-US" dirty="0">
                <a:solidFill>
                  <a:schemeClr val="tx1">
                    <a:lumMod val="95000"/>
                    <a:lumOff val="5000"/>
                  </a:schemeClr>
                </a:solidFill>
                <a:latin typeface="Calibri"/>
              </a:rPr>
              <a:t>rectangles</a:t>
            </a:r>
            <a:endPar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F3FC305F-9F6A-58C5-63FB-80C4AC59028A}"/>
              </a:ext>
            </a:extLst>
          </p:cNvPr>
          <p:cNvSpPr txBox="1"/>
          <p:nvPr/>
        </p:nvSpPr>
        <p:spPr>
          <a:xfrm>
            <a:off x="5715000" y="1827898"/>
            <a:ext cx="3003144" cy="923330"/>
          </a:xfrm>
          <a:prstGeom prst="rect">
            <a:avLst/>
          </a:prstGeom>
          <a:solidFill>
            <a:srgbClr val="E8DB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lumMod val="95000"/>
                    <a:lumOff val="5000"/>
                  </a:schemeClr>
                </a:solidFill>
                <a:latin typeface="Calibri"/>
              </a:rPr>
              <a:t>But see</a:t>
            </a:r>
            <a:r>
              <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rPr>
              <a:t> how perfectly round are the </a:t>
            </a:r>
            <a:r>
              <a:rPr lang="en-US" dirty="0">
                <a:solidFill>
                  <a:schemeClr val="tx1">
                    <a:lumMod val="95000"/>
                    <a:lumOff val="5000"/>
                  </a:schemeClr>
                </a:solidFill>
                <a:latin typeface="Calibri"/>
              </a:rPr>
              <a:t>images of the Sun they project on the wall!</a:t>
            </a:r>
            <a:endPar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endParaRPr>
          </a:p>
        </p:txBody>
      </p:sp>
      <p:cxnSp>
        <p:nvCxnSpPr>
          <p:cNvPr id="15" name="Straight Arrow Connector 14">
            <a:extLst>
              <a:ext uri="{FF2B5EF4-FFF2-40B4-BE49-F238E27FC236}">
                <a16:creationId xmlns:a16="http://schemas.microsoft.com/office/drawing/2014/main" id="{FC99B2C6-9546-6059-7D68-B25737ED04EC}"/>
              </a:ext>
            </a:extLst>
          </p:cNvPr>
          <p:cNvCxnSpPr/>
          <p:nvPr/>
        </p:nvCxnSpPr>
        <p:spPr>
          <a:xfrm flipH="1">
            <a:off x="2209800" y="2895600"/>
            <a:ext cx="2388262" cy="1524000"/>
          </a:xfrm>
          <a:prstGeom prst="straightConnector1">
            <a:avLst/>
          </a:prstGeom>
          <a:ln w="28575">
            <a:tailEnd type="stealth" w="lg"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199739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Subtitle 11">
            <a:extLst>
              <a:ext uri="{FF2B5EF4-FFF2-40B4-BE49-F238E27FC236}">
                <a16:creationId xmlns:a16="http://schemas.microsoft.com/office/drawing/2014/main" id="{8ECD431D-762F-D3CB-4195-6F9536F2FCA3}"/>
              </a:ext>
            </a:extLst>
          </p:cNvPr>
          <p:cNvSpPr>
            <a:spLocks noGrp="1"/>
          </p:cNvSpPr>
          <p:nvPr>
            <p:ph type="subTitle" idx="1"/>
          </p:nvPr>
        </p:nvSpPr>
        <p:spPr>
          <a:xfrm>
            <a:off x="1562100" y="914400"/>
            <a:ext cx="6019800" cy="786100"/>
          </a:xfrm>
        </p:spPr>
        <p:txBody>
          <a:bodyPr>
            <a:noAutofit/>
          </a:bodyPr>
          <a:lstStyle/>
          <a:p>
            <a:pPr>
              <a:spcBef>
                <a:spcPts val="0"/>
              </a:spcBef>
              <a:spcAft>
                <a:spcPts val="600"/>
              </a:spcAft>
            </a:pPr>
            <a:r>
              <a:rPr lang="en-US" sz="2000" b="1" dirty="0">
                <a:solidFill>
                  <a:schemeClr val="tx1"/>
                </a:solidFill>
              </a:rPr>
              <a:t>You can also find pinhole images of the Sun as sunlight passes through the tight weave of a straw hat</a:t>
            </a:r>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t>Pinhole Projection of the Sun</a:t>
            </a:r>
          </a:p>
        </p:txBody>
      </p:sp>
      <p:pic>
        <p:nvPicPr>
          <p:cNvPr id="2" name="Picture 1" descr="A picture containing ground, outdoor, person&#10;&#10;Description automatically generated">
            <a:extLst>
              <a:ext uri="{FF2B5EF4-FFF2-40B4-BE49-F238E27FC236}">
                <a16:creationId xmlns:a16="http://schemas.microsoft.com/office/drawing/2014/main" id="{53435EC0-0F1F-6D36-5AE3-E7FFE95AF43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31907" y="1828800"/>
            <a:ext cx="5749993" cy="4114800"/>
          </a:xfrm>
          <a:prstGeom prst="rect">
            <a:avLst/>
          </a:prstGeom>
        </p:spPr>
      </p:pic>
      <p:sp>
        <p:nvSpPr>
          <p:cNvPr id="3" name="Subtitle 11">
            <a:extLst>
              <a:ext uri="{FF2B5EF4-FFF2-40B4-BE49-F238E27FC236}">
                <a16:creationId xmlns:a16="http://schemas.microsoft.com/office/drawing/2014/main" id="{0EB8F876-CCBC-325C-A3CA-1DB90834A298}"/>
              </a:ext>
            </a:extLst>
          </p:cNvPr>
          <p:cNvSpPr txBox="1">
            <a:spLocks/>
          </p:cNvSpPr>
          <p:nvPr/>
        </p:nvSpPr>
        <p:spPr>
          <a:xfrm>
            <a:off x="609380" y="6145868"/>
            <a:ext cx="7925240" cy="786100"/>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spcAft>
                <a:spcPts val="600"/>
              </a:spcAft>
            </a:pPr>
            <a:r>
              <a:rPr lang="en-US" sz="1600" dirty="0">
                <a:solidFill>
                  <a:schemeClr val="tx1"/>
                </a:solidFill>
              </a:rPr>
              <a:t>The size and clarity of pinhole images depend on the size of the hole and the distance between the hole and the surface on which the images are projected (in this case CM’s hand).</a:t>
            </a:r>
          </a:p>
        </p:txBody>
      </p:sp>
      <p:sp>
        <p:nvSpPr>
          <p:cNvPr id="4" name="Slide Number Placeholder 3">
            <a:extLst>
              <a:ext uri="{FF2B5EF4-FFF2-40B4-BE49-F238E27FC236}">
                <a16:creationId xmlns:a16="http://schemas.microsoft.com/office/drawing/2014/main" id="{73D97D4F-67B6-2134-0C2B-C81CD49EFB62}"/>
              </a:ext>
            </a:extLst>
          </p:cNvPr>
          <p:cNvSpPr>
            <a:spLocks noGrp="1"/>
          </p:cNvSpPr>
          <p:nvPr>
            <p:ph type="sldNum" sz="quarter" idx="12"/>
          </p:nvPr>
        </p:nvSpPr>
        <p:spPr>
          <a:xfrm>
            <a:off x="6781800" y="6407083"/>
            <a:ext cx="2133600" cy="365125"/>
          </a:xfrm>
        </p:spPr>
        <p:txBody>
          <a:bodyPr/>
          <a:lstStyle/>
          <a:p>
            <a:fld id="{23E00BF6-6337-4BA4-A033-88BB584A9638}" type="slidenum">
              <a:rPr lang="en-US" smtClean="0"/>
              <a:t>17</a:t>
            </a:fld>
            <a:endParaRPr lang="en-US" dirty="0"/>
          </a:p>
        </p:txBody>
      </p:sp>
    </p:spTree>
    <p:extLst>
      <p:ext uri="{BB962C8B-B14F-4D97-AF65-F5344CB8AC3E}">
        <p14:creationId xmlns:p14="http://schemas.microsoft.com/office/powerpoint/2010/main" val="3247075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person&#10;&#10;Description automatically generated">
            <a:extLst>
              <a:ext uri="{FF2B5EF4-FFF2-40B4-BE49-F238E27FC236}">
                <a16:creationId xmlns:a16="http://schemas.microsoft.com/office/drawing/2014/main" id="{B7D25D01-FF98-4F6D-3699-38E1C19B4DC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5593" y="299001"/>
            <a:ext cx="9112813" cy="5715000"/>
          </a:xfrm>
          <a:prstGeom prst="rect">
            <a:avLst/>
          </a:prstGeom>
        </p:spPr>
      </p:pic>
      <p:sp>
        <p:nvSpPr>
          <p:cNvPr id="4" name="TextBox 3">
            <a:extLst>
              <a:ext uri="{FF2B5EF4-FFF2-40B4-BE49-F238E27FC236}">
                <a16:creationId xmlns:a16="http://schemas.microsoft.com/office/drawing/2014/main" id="{BF8180C8-6AB8-98A4-9A2B-0B8CA7CA388E}"/>
              </a:ext>
            </a:extLst>
          </p:cNvPr>
          <p:cNvSpPr txBox="1"/>
          <p:nvPr/>
        </p:nvSpPr>
        <p:spPr>
          <a:xfrm>
            <a:off x="76200" y="6248400"/>
            <a:ext cx="9112813" cy="307777"/>
          </a:xfrm>
          <a:prstGeom prst="rect">
            <a:avLst/>
          </a:prstGeom>
          <a:noFill/>
        </p:spPr>
        <p:txBody>
          <a:bodyPr wrap="square" rtlCol="0">
            <a:spAutoFit/>
          </a:bodyPr>
          <a:lstStyle/>
          <a:p>
            <a:r>
              <a:rPr lang="en-US" sz="1400" b="1" dirty="0">
                <a:solidFill>
                  <a:prstClr val="black"/>
                </a:solidFill>
                <a:latin typeface="Calibri"/>
              </a:rPr>
              <a:t>Dozens of pinhole images of the Sun are projected on CM’s hand as the Sun shines through the tiny gaps in her straw hat.</a:t>
            </a:r>
          </a:p>
        </p:txBody>
      </p:sp>
      <p:sp>
        <p:nvSpPr>
          <p:cNvPr id="2" name="Slide Number Placeholder 1">
            <a:extLst>
              <a:ext uri="{FF2B5EF4-FFF2-40B4-BE49-F238E27FC236}">
                <a16:creationId xmlns:a16="http://schemas.microsoft.com/office/drawing/2014/main" id="{63AC6FF6-6584-0688-1C8D-059667F44BD3}"/>
              </a:ext>
            </a:extLst>
          </p:cNvPr>
          <p:cNvSpPr>
            <a:spLocks noGrp="1"/>
          </p:cNvSpPr>
          <p:nvPr>
            <p:ph type="sldNum" sz="quarter" idx="12"/>
          </p:nvPr>
        </p:nvSpPr>
        <p:spPr>
          <a:xfrm>
            <a:off x="6858000" y="6473825"/>
            <a:ext cx="2133600" cy="365125"/>
          </a:xfrm>
        </p:spPr>
        <p:txBody>
          <a:bodyPr/>
          <a:lstStyle/>
          <a:p>
            <a:fld id="{23E00BF6-6337-4BA4-A033-88BB584A9638}" type="slidenum">
              <a:rPr lang="en-US" smtClean="0"/>
              <a:t>18</a:t>
            </a:fld>
            <a:endParaRPr lang="en-US" dirty="0"/>
          </a:p>
        </p:txBody>
      </p:sp>
      <p:sp>
        <p:nvSpPr>
          <p:cNvPr id="5" name="TextBox 4">
            <a:extLst>
              <a:ext uri="{FF2B5EF4-FFF2-40B4-BE49-F238E27FC236}">
                <a16:creationId xmlns:a16="http://schemas.microsoft.com/office/drawing/2014/main" id="{8A39EE32-BE24-207D-A8A9-5568DBCA02BA}"/>
              </a:ext>
            </a:extLst>
          </p:cNvPr>
          <p:cNvSpPr txBox="1"/>
          <p:nvPr/>
        </p:nvSpPr>
        <p:spPr>
          <a:xfrm>
            <a:off x="990600" y="5096470"/>
            <a:ext cx="2362200" cy="923330"/>
          </a:xfrm>
          <a:prstGeom prst="rect">
            <a:avLst/>
          </a:prstGeom>
          <a:solidFill>
            <a:srgbClr val="E8DBD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tx1">
                    <a:lumMod val="95000"/>
                    <a:lumOff val="5000"/>
                  </a:schemeClr>
                </a:solidFill>
                <a:effectLst/>
                <a:uLnTx/>
                <a:uFillTx/>
                <a:latin typeface="Calibri"/>
                <a:ea typeface="+mn-ea"/>
                <a:cs typeface="+mn-cs"/>
              </a:rPr>
              <a:t>What else can you find that will create pinhole images of the Sun?</a:t>
            </a:r>
          </a:p>
        </p:txBody>
      </p:sp>
    </p:spTree>
    <p:extLst>
      <p:ext uri="{BB962C8B-B14F-4D97-AF65-F5344CB8AC3E}">
        <p14:creationId xmlns:p14="http://schemas.microsoft.com/office/powerpoint/2010/main" val="989163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513351" y="838200"/>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Light" panose="020F0302020204030204"/>
                <a:ea typeface="+mj-ea"/>
                <a:cs typeface="+mj-cs"/>
              </a:rPr>
              <a:t>ADDITIONAL INFORMATION</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6" name="Title 1">
            <a:extLst>
              <a:ext uri="{FF2B5EF4-FFF2-40B4-BE49-F238E27FC236}">
                <a16:creationId xmlns:a16="http://schemas.microsoft.com/office/drawing/2014/main" id="{8B4A8F31-3FFD-DCEA-9BFC-43973797BDFE}"/>
              </a:ext>
            </a:extLst>
          </p:cNvPr>
          <p:cNvSpPr txBox="1">
            <a:spLocks/>
          </p:cNvSpPr>
          <p:nvPr/>
        </p:nvSpPr>
        <p:spPr>
          <a:xfrm>
            <a:off x="421422" y="1674437"/>
            <a:ext cx="8573085" cy="4191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 for Feedback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Valuable References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Credits &amp; Acknowledgements</a:t>
            </a: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t>Links to PUNCH &amp; PUNCH Outreach Products</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2"/>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1217629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511" y="201259"/>
            <a:ext cx="7772400" cy="1470025"/>
          </a:xfrm>
        </p:spPr>
        <p:txBody>
          <a:bodyPr/>
          <a:lstStyle/>
          <a:p>
            <a:r>
              <a:rPr lang="en-US" dirty="0"/>
              <a:t>[</a:t>
            </a:r>
            <a:r>
              <a:rPr lang="en-US" i="1" dirty="0"/>
              <a:t>Really</a:t>
            </a:r>
            <a:r>
              <a:rPr lang="en-US" dirty="0"/>
              <a:t>] Understanding </a:t>
            </a:r>
            <a:br>
              <a:rPr lang="en-US" dirty="0"/>
            </a:br>
            <a:r>
              <a:rPr lang="en-US"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1644" y="1429792"/>
            <a:ext cx="958202" cy="925721"/>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22806" y="1608476"/>
            <a:ext cx="6543813" cy="426484"/>
          </a:xfrm>
        </p:spPr>
        <p:txBody>
          <a:bodyPr>
            <a:noAutofit/>
          </a:bodyPr>
          <a:lstStyle/>
          <a:p>
            <a:r>
              <a:rPr lang="en-US" sz="2400" dirty="0">
                <a:solidFill>
                  <a:schemeClr val="tx1"/>
                </a:solidFill>
              </a:rPr>
              <a:t>Follow along with our playful learning adventure! </a:t>
            </a:r>
          </a:p>
        </p:txBody>
      </p:sp>
      <p:sp>
        <p:nvSpPr>
          <p:cNvPr id="14" name="Rectangle 7">
            <a:extLst>
              <a:ext uri="{FF2B5EF4-FFF2-40B4-BE49-F238E27FC236}">
                <a16:creationId xmlns:a16="http://schemas.microsoft.com/office/drawing/2014/main" id="{360DB341-F989-B554-00F6-80C961D83C18}"/>
              </a:ext>
            </a:extLst>
          </p:cNvPr>
          <p:cNvSpPr>
            <a:spLocks noChangeArrowheads="1"/>
          </p:cNvSpPr>
          <p:nvPr/>
        </p:nvSpPr>
        <p:spPr bwMode="auto">
          <a:xfrm>
            <a:off x="3320892" y="5114000"/>
            <a:ext cx="2909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hlinkClick r:id="rId5"/>
              </a:rPr>
              <a:t>​https://tinyurl.com/PinholeFeedback </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Qr code&#10;&#10;Description automatically generated">
            <a:extLst>
              <a:ext uri="{FF2B5EF4-FFF2-40B4-BE49-F238E27FC236}">
                <a16:creationId xmlns:a16="http://schemas.microsoft.com/office/drawing/2014/main" id="{E3EB2410-D489-D8CE-EE9B-EE8346B875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7" y="3842717"/>
            <a:ext cx="1338885" cy="1338885"/>
          </a:xfrm>
          <a:prstGeom prst="rect">
            <a:avLst/>
          </a:prstGeom>
        </p:spPr>
      </p:pic>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DDC2D5C6-5A82-F4AE-88AD-47DF20157184}"/>
              </a:ext>
            </a:extLst>
          </p:cNvPr>
          <p:cNvGrpSpPr/>
          <p:nvPr/>
        </p:nvGrpSpPr>
        <p:grpSpPr>
          <a:xfrm>
            <a:off x="808679" y="2273320"/>
            <a:ext cx="2743439" cy="4032278"/>
            <a:chOff x="1055737" y="2621200"/>
            <a:chExt cx="2743439" cy="4032278"/>
          </a:xfrm>
        </p:grpSpPr>
        <p:sp>
          <p:nvSpPr>
            <p:cNvPr id="23" name="Title 1">
              <a:extLst>
                <a:ext uri="{FF2B5EF4-FFF2-40B4-BE49-F238E27FC236}">
                  <a16:creationId xmlns:a16="http://schemas.microsoft.com/office/drawing/2014/main" id="{C7947E97-26CB-14E1-B863-0EAF24BBD260}"/>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FRONT</a:t>
              </a:r>
            </a:p>
          </p:txBody>
        </p:sp>
        <p:pic>
          <p:nvPicPr>
            <p:cNvPr id="24" name="Picture 23">
              <a:extLst>
                <a:ext uri="{FF2B5EF4-FFF2-40B4-BE49-F238E27FC236}">
                  <a16:creationId xmlns:a16="http://schemas.microsoft.com/office/drawing/2014/main" id="{D683E7E2-AF90-A55B-DA03-71ABC56DB8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F3BF60BA-0E4E-8E21-8D1D-C5E5462E25FC}"/>
              </a:ext>
            </a:extLst>
          </p:cNvPr>
          <p:cNvSpPr txBox="1">
            <a:spLocks/>
          </p:cNvSpPr>
          <p:nvPr/>
        </p:nvSpPr>
        <p:spPr>
          <a:xfrm>
            <a:off x="3487558" y="2157262"/>
            <a:ext cx="2552453"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And </a:t>
            </a:r>
            <a:r>
              <a:rPr kumimoji="0" lang="en-US" sz="1600" b="1" i="0" u="none" strike="noStrike" kern="1200" cap="none" spc="0" normalizeH="0" baseline="0" noProof="0" dirty="0">
                <a:ln>
                  <a:noFill/>
                </a:ln>
                <a:solidFill>
                  <a:prstClr val="black"/>
                </a:solidFill>
                <a:effectLst/>
                <a:uLnTx/>
                <a:uFillTx/>
                <a:latin typeface="Calibri"/>
                <a:ea typeface="+mn-ea"/>
                <a:cs typeface="+mn-cs"/>
              </a:rPr>
              <a:t>PLEASE</a:t>
            </a:r>
            <a:r>
              <a:rPr kumimoji="0" lang="en-US" sz="1600" b="0" i="0" u="none" strike="noStrike" kern="1200" cap="none" spc="0" normalizeH="0" baseline="0" noProof="0" dirty="0">
                <a:ln>
                  <a:noFill/>
                </a:ln>
                <a:solidFill>
                  <a:prstClr val="black"/>
                </a:solidFill>
                <a:effectLst/>
                <a:uLnTx/>
                <a:uFillTx/>
                <a:latin typeface="Calibri"/>
                <a:ea typeface="+mn-ea"/>
                <a:cs typeface="+mn-cs"/>
              </a:rPr>
              <a:t> give us feedback on these questions at the link below: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Insights gained?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Remaining 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Ideas for improvements?</a:t>
            </a:r>
          </a:p>
        </p:txBody>
      </p:sp>
      <p:grpSp>
        <p:nvGrpSpPr>
          <p:cNvPr id="40" name="Group 39">
            <a:extLst>
              <a:ext uri="{FF2B5EF4-FFF2-40B4-BE49-F238E27FC236}">
                <a16:creationId xmlns:a16="http://schemas.microsoft.com/office/drawing/2014/main" id="{877279C5-6AA9-BD4B-9521-0F6E180A9442}"/>
              </a:ext>
            </a:extLst>
          </p:cNvPr>
          <p:cNvGrpSpPr/>
          <p:nvPr/>
        </p:nvGrpSpPr>
        <p:grpSpPr>
          <a:xfrm>
            <a:off x="5925371" y="2355513"/>
            <a:ext cx="2837629" cy="3975774"/>
            <a:chOff x="5791200" y="2355511"/>
            <a:chExt cx="2837629" cy="4045287"/>
          </a:xfrm>
        </p:grpSpPr>
        <p:sp>
          <p:nvSpPr>
            <p:cNvPr id="17" name="Title 1">
              <a:extLst>
                <a:ext uri="{FF2B5EF4-FFF2-40B4-BE49-F238E27FC236}">
                  <a16:creationId xmlns:a16="http://schemas.microsoft.com/office/drawing/2014/main" id="{41B8E0C8-49D1-96D4-2902-2FF6EDB7402B}"/>
                </a:ext>
              </a:extLst>
            </p:cNvPr>
            <p:cNvSpPr txBox="1">
              <a:spLocks/>
            </p:cNvSpPr>
            <p:nvPr/>
          </p:nvSpPr>
          <p:spPr>
            <a:xfrm>
              <a:off x="6723829" y="61036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BACK</a:t>
              </a:r>
            </a:p>
          </p:txBody>
        </p:sp>
        <p:pic>
          <p:nvPicPr>
            <p:cNvPr id="38" name="Picture 37">
              <a:extLst>
                <a:ext uri="{FF2B5EF4-FFF2-40B4-BE49-F238E27FC236}">
                  <a16:creationId xmlns:a16="http://schemas.microsoft.com/office/drawing/2014/main" id="{65BCBA1B-B2F1-C58B-F220-74C1E8D40F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1200" y="2355511"/>
              <a:ext cx="2837629" cy="3708374"/>
            </a:xfrm>
            <a:prstGeom prst="rect">
              <a:avLst/>
            </a:prstGeom>
          </p:spPr>
        </p:pic>
      </p:grpSp>
      <p:sp>
        <p:nvSpPr>
          <p:cNvPr id="4" name="TextBox 3">
            <a:extLst>
              <a:ext uri="{FF2B5EF4-FFF2-40B4-BE49-F238E27FC236}">
                <a16:creationId xmlns:a16="http://schemas.microsoft.com/office/drawing/2014/main" id="{753E5A97-A3EE-B86B-56D4-523D1F0815FA}"/>
              </a:ext>
            </a:extLst>
          </p:cNvPr>
          <p:cNvSpPr txBox="1"/>
          <p:nvPr/>
        </p:nvSpPr>
        <p:spPr>
          <a:xfrm>
            <a:off x="3380793" y="5562600"/>
            <a:ext cx="2492286" cy="1107996"/>
          </a:xfrm>
          <a:prstGeom prst="rect">
            <a:avLst/>
          </a:prstGeom>
          <a:solidFill>
            <a:srgbClr val="D9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MARK 3 Version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Final Release for use up to and including the Annular Eclipse on 14 Oct 2023</a:t>
            </a:r>
          </a:p>
        </p:txBody>
      </p:sp>
    </p:spTree>
    <p:extLst>
      <p:ext uri="{BB962C8B-B14F-4D97-AF65-F5344CB8AC3E}">
        <p14:creationId xmlns:p14="http://schemas.microsoft.com/office/powerpoint/2010/main" val="182907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511" y="201259"/>
            <a:ext cx="7772400" cy="1470025"/>
          </a:xfrm>
        </p:spPr>
        <p:txBody>
          <a:bodyPr/>
          <a:lstStyle/>
          <a:p>
            <a:r>
              <a:rPr lang="en-US" dirty="0"/>
              <a:t>[</a:t>
            </a:r>
            <a:r>
              <a:rPr lang="en-US" i="1" dirty="0"/>
              <a:t>Really</a:t>
            </a:r>
            <a:r>
              <a:rPr lang="en-US" dirty="0"/>
              <a:t>] Understanding </a:t>
            </a:r>
            <a:br>
              <a:rPr lang="en-US" dirty="0"/>
            </a:br>
            <a:r>
              <a:rPr lang="en-US"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31644" y="1429792"/>
            <a:ext cx="958202" cy="925721"/>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22806" y="1608476"/>
            <a:ext cx="6543813" cy="426484"/>
          </a:xfrm>
        </p:spPr>
        <p:txBody>
          <a:bodyPr>
            <a:noAutofit/>
          </a:bodyPr>
          <a:lstStyle/>
          <a:p>
            <a:r>
              <a:rPr lang="en-US" sz="2400" dirty="0">
                <a:solidFill>
                  <a:schemeClr val="tx1"/>
                </a:solidFill>
              </a:rPr>
              <a:t>Follow along with our playful learning adventure! </a:t>
            </a:r>
          </a:p>
        </p:txBody>
      </p:sp>
      <p:sp>
        <p:nvSpPr>
          <p:cNvPr id="14" name="Rectangle 7">
            <a:extLst>
              <a:ext uri="{FF2B5EF4-FFF2-40B4-BE49-F238E27FC236}">
                <a16:creationId xmlns:a16="http://schemas.microsoft.com/office/drawing/2014/main" id="{360DB341-F989-B554-00F6-80C961D83C18}"/>
              </a:ext>
            </a:extLst>
          </p:cNvPr>
          <p:cNvSpPr>
            <a:spLocks noChangeArrowheads="1"/>
          </p:cNvSpPr>
          <p:nvPr/>
        </p:nvSpPr>
        <p:spPr bwMode="auto">
          <a:xfrm>
            <a:off x="3320892" y="5114000"/>
            <a:ext cx="2909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Calibri"/>
                <a:ea typeface="+mn-ea"/>
                <a:cs typeface="+mn-cs"/>
                <a:hlinkClick r:id="rId6"/>
              </a:rPr>
              <a:t>​https://tinyurl.com/PinholeFeedback </a:t>
            </a:r>
            <a:endParaRPr kumimoji="0" lang="en-US" alt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descr="Qr code&#10;&#10;Description automatically generated">
            <a:extLst>
              <a:ext uri="{FF2B5EF4-FFF2-40B4-BE49-F238E27FC236}">
                <a16:creationId xmlns:a16="http://schemas.microsoft.com/office/drawing/2014/main" id="{E3EB2410-D489-D8CE-EE9B-EE8346B875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27237" y="3842717"/>
            <a:ext cx="1338885" cy="1338885"/>
          </a:xfrm>
          <a:prstGeom prst="rect">
            <a:avLst/>
          </a:prstGeom>
        </p:spPr>
      </p:pic>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DDC2D5C6-5A82-F4AE-88AD-47DF20157184}"/>
              </a:ext>
            </a:extLst>
          </p:cNvPr>
          <p:cNvGrpSpPr/>
          <p:nvPr/>
        </p:nvGrpSpPr>
        <p:grpSpPr>
          <a:xfrm>
            <a:off x="808679" y="2273320"/>
            <a:ext cx="2743439" cy="4032278"/>
            <a:chOff x="1055737" y="2621200"/>
            <a:chExt cx="2743439" cy="4032278"/>
          </a:xfrm>
        </p:grpSpPr>
        <p:sp>
          <p:nvSpPr>
            <p:cNvPr id="23" name="Title 1">
              <a:extLst>
                <a:ext uri="{FF2B5EF4-FFF2-40B4-BE49-F238E27FC236}">
                  <a16:creationId xmlns:a16="http://schemas.microsoft.com/office/drawing/2014/main" id="{C7947E97-26CB-14E1-B863-0EAF24BBD260}"/>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FRONT</a:t>
              </a:r>
            </a:p>
          </p:txBody>
        </p:sp>
        <p:pic>
          <p:nvPicPr>
            <p:cNvPr id="24" name="Picture 23">
              <a:extLst>
                <a:ext uri="{FF2B5EF4-FFF2-40B4-BE49-F238E27FC236}">
                  <a16:creationId xmlns:a16="http://schemas.microsoft.com/office/drawing/2014/main" id="{D683E7E2-AF90-A55B-DA03-71ABC56DB8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F3BF60BA-0E4E-8E21-8D1D-C5E5462E25FC}"/>
              </a:ext>
            </a:extLst>
          </p:cNvPr>
          <p:cNvSpPr txBox="1">
            <a:spLocks/>
          </p:cNvSpPr>
          <p:nvPr/>
        </p:nvSpPr>
        <p:spPr>
          <a:xfrm>
            <a:off x="3487558" y="2157262"/>
            <a:ext cx="2552453"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And </a:t>
            </a:r>
            <a:r>
              <a:rPr kumimoji="0" lang="en-US" sz="1600" b="1" i="0" u="none" strike="noStrike" kern="1200" cap="none" spc="0" normalizeH="0" baseline="0" noProof="0" dirty="0">
                <a:ln>
                  <a:noFill/>
                </a:ln>
                <a:solidFill>
                  <a:prstClr val="black"/>
                </a:solidFill>
                <a:effectLst/>
                <a:uLnTx/>
                <a:uFillTx/>
                <a:latin typeface="Calibri"/>
                <a:ea typeface="+mn-ea"/>
                <a:cs typeface="+mn-cs"/>
              </a:rPr>
              <a:t>PLEASE</a:t>
            </a:r>
            <a:r>
              <a:rPr kumimoji="0" lang="en-US" sz="1600" b="0" i="0" u="none" strike="noStrike" kern="1200" cap="none" spc="0" normalizeH="0" baseline="0" noProof="0" dirty="0">
                <a:ln>
                  <a:noFill/>
                </a:ln>
                <a:solidFill>
                  <a:prstClr val="black"/>
                </a:solidFill>
                <a:effectLst/>
                <a:uLnTx/>
                <a:uFillTx/>
                <a:latin typeface="Calibri"/>
                <a:ea typeface="+mn-ea"/>
                <a:cs typeface="+mn-cs"/>
              </a:rPr>
              <a:t> give us feedback on these questions at the link below:</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Insights gained?</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Remaining questions?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Ideas for improvements?</a:t>
            </a:r>
          </a:p>
        </p:txBody>
      </p:sp>
      <p:grpSp>
        <p:nvGrpSpPr>
          <p:cNvPr id="40" name="Group 39">
            <a:extLst>
              <a:ext uri="{FF2B5EF4-FFF2-40B4-BE49-F238E27FC236}">
                <a16:creationId xmlns:a16="http://schemas.microsoft.com/office/drawing/2014/main" id="{877279C5-6AA9-BD4B-9521-0F6E180A9442}"/>
              </a:ext>
            </a:extLst>
          </p:cNvPr>
          <p:cNvGrpSpPr/>
          <p:nvPr/>
        </p:nvGrpSpPr>
        <p:grpSpPr>
          <a:xfrm>
            <a:off x="5925371" y="2355513"/>
            <a:ext cx="2837629" cy="3975774"/>
            <a:chOff x="5791200" y="2355511"/>
            <a:chExt cx="2837629" cy="4045287"/>
          </a:xfrm>
        </p:grpSpPr>
        <p:sp>
          <p:nvSpPr>
            <p:cNvPr id="17" name="Title 1">
              <a:extLst>
                <a:ext uri="{FF2B5EF4-FFF2-40B4-BE49-F238E27FC236}">
                  <a16:creationId xmlns:a16="http://schemas.microsoft.com/office/drawing/2014/main" id="{41B8E0C8-49D1-96D4-2902-2FF6EDB7402B}"/>
                </a:ext>
              </a:extLst>
            </p:cNvPr>
            <p:cNvSpPr txBox="1">
              <a:spLocks/>
            </p:cNvSpPr>
            <p:nvPr/>
          </p:nvSpPr>
          <p:spPr>
            <a:xfrm>
              <a:off x="6723829" y="61036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j-ea"/>
                  <a:cs typeface="+mj-cs"/>
                </a:rPr>
                <a:t>BACK</a:t>
              </a:r>
            </a:p>
          </p:txBody>
        </p:sp>
        <p:pic>
          <p:nvPicPr>
            <p:cNvPr id="38" name="Picture 37">
              <a:extLst>
                <a:ext uri="{FF2B5EF4-FFF2-40B4-BE49-F238E27FC236}">
                  <a16:creationId xmlns:a16="http://schemas.microsoft.com/office/drawing/2014/main" id="{65BCBA1B-B2F1-C58B-F220-74C1E8D40FD1}"/>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791200" y="2355511"/>
              <a:ext cx="2837629" cy="3708374"/>
            </a:xfrm>
            <a:prstGeom prst="rect">
              <a:avLst/>
            </a:prstGeom>
          </p:spPr>
        </p:pic>
      </p:grpSp>
      <p:sp>
        <p:nvSpPr>
          <p:cNvPr id="4" name="TextBox 3">
            <a:extLst>
              <a:ext uri="{FF2B5EF4-FFF2-40B4-BE49-F238E27FC236}">
                <a16:creationId xmlns:a16="http://schemas.microsoft.com/office/drawing/2014/main" id="{C65B753D-DFBC-0A68-F3EA-19E47563EA7A}"/>
              </a:ext>
            </a:extLst>
          </p:cNvPr>
          <p:cNvSpPr txBox="1"/>
          <p:nvPr/>
        </p:nvSpPr>
        <p:spPr>
          <a:xfrm>
            <a:off x="3433085" y="5573627"/>
            <a:ext cx="2492286" cy="1107996"/>
          </a:xfrm>
          <a:prstGeom prst="rect">
            <a:avLst/>
          </a:prstGeom>
          <a:solidFill>
            <a:srgbClr val="D9FFFF"/>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MARK 3 Version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Final Release for use up to and including the Annular Eclipse on 14 Oct 2023</a:t>
            </a:r>
          </a:p>
        </p:txBody>
      </p:sp>
    </p:spTree>
    <p:extLst>
      <p:ext uri="{BB962C8B-B14F-4D97-AF65-F5344CB8AC3E}">
        <p14:creationId xmlns:p14="http://schemas.microsoft.com/office/powerpoint/2010/main" val="3972027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7"/>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902882" y="344171"/>
            <a:ext cx="5298745" cy="77977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rPr>
              <a:t>Valuable References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323622" y="1009147"/>
            <a:ext cx="7467600" cy="5647700"/>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Lenses and Pinholes: What Does “In Focus” Mean?</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brief and clear explanation about what it means to be “in focus”: </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https://www.physicsforums.com/insights/lenses-pinholes-focus-mean/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  How a Pinhole Camera Works (Part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Excellent diagrams:</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 https://www.scratchapixel.com/lessons/3d-basic-rendering/3d-viewing-pinhole-camera</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Real image: Collection of focus points made by converging light rays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We love the simple but insightful stick-figure:</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6"/>
              </a:rPr>
              <a:t>https://www.wikiwand.com/en/Real_image</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Your Eyes See Upside Down and Reversed</a:t>
            </a:r>
          </a:p>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Lucid explanation by an eye doctor (MD) relating human eye to a pinhole camera: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https://bceye.com/retinal-image-inverted-reversed/</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Camera Obscura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history of this wondrous effect, including reference to a possible paleo-camera:</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8"/>
              </a:rPr>
              <a:t>https://en.wikipedia.org/wiki/Camera_obscura</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9"/>
              </a:rPr>
              <a:t>http://paleo-camera.com/archeo-optics/</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6.  Making, Measuring and Testing the “Optimal” Pinhole</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 thorough and playful journey through the technical details of pinhole photography:</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a:ln>
                  <a:noFill/>
                </a:ln>
                <a:solidFill>
                  <a:prstClr val="black"/>
                </a:solidFill>
                <a:effectLst/>
                <a:uLnTx/>
                <a:uFillTx/>
                <a:latin typeface="Calibri"/>
                <a:ea typeface="+mn-ea"/>
                <a:cs typeface="+mn-cs"/>
                <a:hlinkClick r:id="rId10"/>
              </a:rPr>
              <a:t>https://www.35mmc.com/26/10/2020/making-measuring-and-testing-the-optimal-pinhole-pinhole-adventures-part-3-by-sroyon/</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922934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487290" y="0"/>
            <a:ext cx="6285110" cy="7797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Credits &amp; Acknowledgements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199467" y="533402"/>
            <a:ext cx="7831730" cy="96180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Primary Authors of the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Cherilynn Morrow, Robert Bigelow, and Mike Zawaski</a:t>
            </a:r>
            <a:endParaRPr kumimoji="0" lang="en-US" sz="20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cherilynn.morrow@gmail.com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arca965@gmail.com</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hlinkClick r:id="rId6"/>
              </a:rPr>
              <a:t>mjzawaski@gmail.com</a:t>
            </a: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 name="TextBox 1">
            <a:extLst>
              <a:ext uri="{FF2B5EF4-FFF2-40B4-BE49-F238E27FC236}">
                <a16:creationId xmlns:a16="http://schemas.microsoft.com/office/drawing/2014/main" id="{25F5EA4B-CAD1-D23D-99E9-49F2EE32D915}"/>
              </a:ext>
            </a:extLst>
          </p:cNvPr>
          <p:cNvSpPr txBox="1"/>
          <p:nvPr/>
        </p:nvSpPr>
        <p:spPr>
          <a:xfrm>
            <a:off x="1234097" y="6553202"/>
            <a:ext cx="69955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Thank you also to our web developer Don Kolinski for posting and updating our work on the PUNCH website.</a:t>
            </a:r>
          </a:p>
        </p:txBody>
      </p:sp>
      <p:sp>
        <p:nvSpPr>
          <p:cNvPr id="4" name="TextBox 3">
            <a:extLst>
              <a:ext uri="{FF2B5EF4-FFF2-40B4-BE49-F238E27FC236}">
                <a16:creationId xmlns:a16="http://schemas.microsoft.com/office/drawing/2014/main" id="{FFD02D31-BC38-9EF3-4C64-A8BCA008A051}"/>
              </a:ext>
            </a:extLst>
          </p:cNvPr>
          <p:cNvSpPr txBox="1"/>
          <p:nvPr/>
        </p:nvSpPr>
        <p:spPr>
          <a:xfrm>
            <a:off x="381000" y="1703978"/>
            <a:ext cx="8458200" cy="42396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Research &amp; Development Team for the </a:t>
            </a:r>
            <a:r>
              <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rPr>
              <a:t>3-Hole PUNCH Pinhole Projector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Cherilynn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Morrow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(editor-in-chief, concept development, field testing, photos)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Robert Bigelow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(concept development, technical specifications, text reviewer, photos)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Briana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Ingermann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(graphic design, text developer, field testing, procurement of printing,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Mike Zawaski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(reviewer/consultant on explanatory presentation, graphic support, photos)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Sanlyn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Buxner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(head of field testing and evaluation,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Jason Trump, Nina Byers, Geoff Skelton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 field testing, reviewer of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Marisa Bevington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Marialis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Rosario Franco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Spanish language translation)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GB Cornucopia, Bobbye Middendorf, Jeremy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Osowski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Stacy Wolff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field testers, photo collaborators)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Craig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DeForest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PI, product review and approval,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Sarah Gibson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Project Scientist,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Nicki Viall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Mission Scientist, field tester,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Ronnie Killough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Program Manager,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Gilly Gilbert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Associate Investigator,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Countless others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(who participated in field testing events and gave us their feedback)</a:t>
            </a:r>
          </a:p>
        </p:txBody>
      </p:sp>
    </p:spTree>
    <p:extLst>
      <p:ext uri="{BB962C8B-B14F-4D97-AF65-F5344CB8AC3E}">
        <p14:creationId xmlns:p14="http://schemas.microsoft.com/office/powerpoint/2010/main" val="29276168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600925"/>
            <a:ext cx="16764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ea typeface="+mn-ea"/>
                <a:cs typeface="+mn-cs"/>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5" y="1638466"/>
            <a:ext cx="260032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ea typeface="+mn-ea"/>
                <a:cs typeface="+mn-cs"/>
              </a:rPr>
              <a:t>NASA PUNCH website: </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hlinkClick r:id="rId4">
                  <a:extLst>
                    <a:ext uri="{A12FA001-AC4F-418D-AE19-62706E023703}">
                      <ahyp:hlinkClr xmlns:ahyp="http://schemas.microsoft.com/office/drawing/2018/hyperlinkcolor" val="tx"/>
                    </a:ext>
                  </a:extLst>
                </a:hlinkClick>
              </a:rPr>
              <a:t>https://punch.space.swri.edu</a:t>
            </a:r>
            <a:r>
              <a:rPr kumimoji="0" lang="en-US" sz="1400" b="0" i="0" u="none" strike="noStrike" kern="1200" cap="none" spc="0" normalizeH="0" baseline="0" noProof="0" dirty="0">
                <a:ln>
                  <a:noFill/>
                </a:ln>
                <a:solidFill>
                  <a:srgbClr val="4BACC6">
                    <a:lumMod val="40000"/>
                    <a:lumOff val="60000"/>
                  </a:srgbClr>
                </a:solidFill>
                <a:effectLst/>
                <a:uLnTx/>
                <a:uFillTx/>
                <a:ea typeface="+mn-ea"/>
                <a:cs typeface="+mn-cs"/>
              </a:rPr>
              <a:t> </a:t>
            </a:r>
            <a:r>
              <a:rPr kumimoji="0" lang="en-US" sz="1400" b="0" i="0" u="none" strike="noStrike" kern="1200" cap="none" spc="0" normalizeH="0" baseline="0" noProof="0" dirty="0">
                <a:ln>
                  <a:noFill/>
                </a:ln>
                <a:solidFill>
                  <a:prstClr val="white"/>
                </a:solidFill>
                <a:effectLst/>
                <a:uLnTx/>
                <a:uFillTx/>
                <a:ea typeface="+mn-ea"/>
                <a:cs typeface="+mn-cs"/>
              </a:rPr>
              <a:t>/</a:t>
            </a:r>
          </a:p>
        </p:txBody>
      </p:sp>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a:xfrm>
            <a:off x="6553200" y="6321070"/>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itle 1">
            <a:extLst>
              <a:ext uri="{FF2B5EF4-FFF2-40B4-BE49-F238E27FC236}">
                <a16:creationId xmlns:a16="http://schemas.microsoft.com/office/drawing/2014/main" id="{459A9B44-FDFD-577A-BF79-BE41651F5B77}"/>
              </a:ext>
            </a:extLst>
          </p:cNvPr>
          <p:cNvSpPr txBox="1">
            <a:spLocks/>
          </p:cNvSpPr>
          <p:nvPr/>
        </p:nvSpPr>
        <p:spPr>
          <a:xfrm>
            <a:off x="3352800" y="361416"/>
            <a:ext cx="5705475" cy="23055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rPr>
              <a:t>Please proceed to Section 3:</a:t>
            </a:r>
          </a:p>
          <a:p>
            <a:endParaRPr lang="en-US" sz="3600" b="1" dirty="0">
              <a:solidFill>
                <a:schemeClr val="accent6">
                  <a:lumMod val="20000"/>
                  <a:lumOff val="80000"/>
                </a:schemeClr>
              </a:solidFill>
            </a:endParaRPr>
          </a:p>
          <a:p>
            <a:r>
              <a:rPr lang="en-US" sz="3600" b="1" dirty="0">
                <a:solidFill>
                  <a:schemeClr val="accent6">
                    <a:lumMod val="20000"/>
                    <a:lumOff val="80000"/>
                  </a:schemeClr>
                </a:solidFill>
              </a:rPr>
              <a:t>Exploring Pinhole Projection with Your Own Hands</a:t>
            </a:r>
          </a:p>
        </p:txBody>
      </p:sp>
      <p:pic>
        <p:nvPicPr>
          <p:cNvPr id="5" name="Picture 10" descr="Picture 10">
            <a:extLst>
              <a:ext uri="{FF2B5EF4-FFF2-40B4-BE49-F238E27FC236}">
                <a16:creationId xmlns:a16="http://schemas.microsoft.com/office/drawing/2014/main" id="{B4D336A1-7827-5AB9-A10A-AB715CD2C9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6" name="TextBox 5">
            <a:extLst>
              <a:ext uri="{FF2B5EF4-FFF2-40B4-BE49-F238E27FC236}">
                <a16:creationId xmlns:a16="http://schemas.microsoft.com/office/drawing/2014/main" id="{A35D1D93-2976-19C2-0199-8CC6CE1B0323}"/>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6">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7">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7" name="Picture 6" descr="A qr code with black and white squares&#10;&#10;Description automatically generated">
            <a:extLst>
              <a:ext uri="{FF2B5EF4-FFF2-40B4-BE49-F238E27FC236}">
                <a16:creationId xmlns:a16="http://schemas.microsoft.com/office/drawing/2014/main" id="{5697501A-0C4C-8941-1DE7-B463A286639F}"/>
              </a:ext>
            </a:extLst>
          </p:cNvPr>
          <p:cNvPicPr>
            <a:picLocks noChangeAspect="1"/>
          </p:cNvPicPr>
          <p:nvPr/>
        </p:nvPicPr>
        <p:blipFill rotWithShape="1">
          <a:blip r:embed="rId8"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403961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8944" y="201259"/>
            <a:ext cx="6509653" cy="1161465"/>
          </a:xfrm>
        </p:spPr>
        <p:txBody>
          <a:bodyPr>
            <a:noAutofit/>
          </a:bodyPr>
          <a:lstStyle/>
          <a:p>
            <a:r>
              <a:rPr lang="en-US" sz="3600" dirty="0"/>
              <a:t>Essential viewing: </a:t>
            </a:r>
            <a:br>
              <a:rPr lang="en-US" sz="2800" dirty="0"/>
            </a:br>
            <a:r>
              <a:rPr lang="en-US" sz="2800" dirty="0">
                <a:hlinkClick r:id="rId2"/>
              </a:rPr>
              <a:t>6-minute “how-to-facilitate” video</a:t>
            </a:r>
            <a:br>
              <a:rPr lang="en-US" sz="2800" dirty="0"/>
            </a:br>
            <a:r>
              <a:rPr lang="en-US" sz="1600" dirty="0"/>
              <a:t>[ </a:t>
            </a:r>
            <a:r>
              <a:rPr lang="en-US" sz="1600" dirty="0">
                <a:hlinkClick r:id="rId2"/>
              </a:rPr>
              <a:t>https://punch.space.swri.edu/punch_outreach_pinholeprojector.php</a:t>
            </a:r>
            <a:r>
              <a:rPr lang="en-US" sz="1600" dirty="0"/>
              <a:t> ]</a:t>
            </a:r>
            <a:endParaRPr lang="en-US" sz="2800"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B2458529-400A-DA05-6FDB-5788B80A8E42}"/>
              </a:ext>
            </a:extLst>
          </p:cNvPr>
          <p:cNvPicPr>
            <a:picLocks noChangeAspect="1"/>
          </p:cNvPicPr>
          <p:nvPr/>
        </p:nvPicPr>
        <p:blipFill>
          <a:blip r:embed="rId5"/>
          <a:stretch>
            <a:fillRect/>
          </a:stretch>
        </p:blipFill>
        <p:spPr>
          <a:xfrm>
            <a:off x="1417338" y="1452907"/>
            <a:ext cx="7139377" cy="4962894"/>
          </a:xfrm>
          <a:prstGeom prst="rect">
            <a:avLst/>
          </a:prstGeom>
        </p:spPr>
      </p:pic>
      <p:sp>
        <p:nvSpPr>
          <p:cNvPr id="18" name="Oval 17">
            <a:extLst>
              <a:ext uri="{FF2B5EF4-FFF2-40B4-BE49-F238E27FC236}">
                <a16:creationId xmlns:a16="http://schemas.microsoft.com/office/drawing/2014/main" id="{4BED94A6-0CE3-B540-B7BA-1422ADA012FB}"/>
              </a:ext>
            </a:extLst>
          </p:cNvPr>
          <p:cNvSpPr/>
          <p:nvPr/>
        </p:nvSpPr>
        <p:spPr>
          <a:xfrm>
            <a:off x="914400" y="4953000"/>
            <a:ext cx="8075446" cy="1791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381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AC5EFD9-CF27-454D-E518-EC69FDBF0007}"/>
              </a:ext>
            </a:extLst>
          </p:cNvPr>
          <p:cNvSpPr>
            <a:spLocks noGrp="1"/>
          </p:cNvSpPr>
          <p:nvPr>
            <p:ph type="sldNum" sz="quarter" idx="12"/>
          </p:nvPr>
        </p:nvSpPr>
        <p:spPr>
          <a:xfrm>
            <a:off x="6924670" y="6453812"/>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B8A07-0C97-4C61-9F55-26B2D75D9423}"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D931265-6118-170D-B6CD-FFB76D4B57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8795" y="1275633"/>
            <a:ext cx="1483605" cy="1433313"/>
          </a:xfrm>
          <a:prstGeom prst="rect">
            <a:avLst/>
          </a:prstGeom>
        </p:spPr>
      </p:pic>
      <p:sp>
        <p:nvSpPr>
          <p:cNvPr id="11" name="TextBox 10">
            <a:extLst>
              <a:ext uri="{FF2B5EF4-FFF2-40B4-BE49-F238E27FC236}">
                <a16:creationId xmlns:a16="http://schemas.microsoft.com/office/drawing/2014/main" id="{21270F50-AF84-A86B-463C-592FAA7D048A}"/>
              </a:ext>
            </a:extLst>
          </p:cNvPr>
          <p:cNvSpPr txBox="1"/>
          <p:nvPr/>
        </p:nvSpPr>
        <p:spPr>
          <a:xfrm>
            <a:off x="4322877" y="1216274"/>
            <a:ext cx="2540824" cy="141577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Introducing Bhanu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[BAH-noo]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Bhanu means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“ray of light”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 Sanskrit </a:t>
            </a:r>
          </a:p>
        </p:txBody>
      </p:sp>
      <p:sp>
        <p:nvSpPr>
          <p:cNvPr id="21" name="Subtitle 5">
            <a:extLst>
              <a:ext uri="{FF2B5EF4-FFF2-40B4-BE49-F238E27FC236}">
                <a16:creationId xmlns:a16="http://schemas.microsoft.com/office/drawing/2014/main" id="{3A6C77F8-4E4C-0E0F-0FEC-A3E08E82188B}"/>
              </a:ext>
            </a:extLst>
          </p:cNvPr>
          <p:cNvSpPr>
            <a:spLocks noGrp="1"/>
          </p:cNvSpPr>
          <p:nvPr>
            <p:ph type="subTitle" idx="1"/>
          </p:nvPr>
        </p:nvSpPr>
        <p:spPr>
          <a:xfrm>
            <a:off x="1217446" y="2670765"/>
            <a:ext cx="7772400" cy="377935"/>
          </a:xfrm>
        </p:spPr>
        <p:txBody>
          <a:bodyPr>
            <a:normAutofit/>
          </a:bodyPr>
          <a:lstStyle/>
          <a:p>
            <a:pPr algn="l"/>
            <a:r>
              <a:rPr lang="en-US" sz="1800" b="1" dirty="0"/>
              <a:t>Bhanu helps guide our way through these Sections. You are in </a:t>
            </a:r>
            <a:r>
              <a:rPr lang="en-US" sz="1800" b="1" dirty="0">
                <a:highlight>
                  <a:srgbClr val="FFFF00"/>
                </a:highlight>
              </a:rPr>
              <a:t>Section 2 of 5</a:t>
            </a:r>
            <a:r>
              <a:rPr lang="en-US" sz="1800" b="1" dirty="0"/>
              <a:t>.</a:t>
            </a:r>
          </a:p>
        </p:txBody>
      </p:sp>
      <p:graphicFrame>
        <p:nvGraphicFramePr>
          <p:cNvPr id="12" name="Table 11">
            <a:extLst>
              <a:ext uri="{FF2B5EF4-FFF2-40B4-BE49-F238E27FC236}">
                <a16:creationId xmlns:a16="http://schemas.microsoft.com/office/drawing/2014/main" id="{4F2A3C68-9FFC-3C72-93AC-B51C63545313}"/>
              </a:ext>
            </a:extLst>
          </p:cNvPr>
          <p:cNvGraphicFramePr>
            <a:graphicFrameLocks noGrp="1"/>
          </p:cNvGraphicFramePr>
          <p:nvPr>
            <p:extLst>
              <p:ext uri="{D42A27DB-BD31-4B8C-83A1-F6EECF244321}">
                <p14:modId xmlns:p14="http://schemas.microsoft.com/office/powerpoint/2010/main" val="2082933434"/>
              </p:ext>
            </p:extLst>
          </p:nvPr>
        </p:nvGraphicFramePr>
        <p:xfrm>
          <a:off x="1133669" y="3001395"/>
          <a:ext cx="7508977" cy="3546864"/>
        </p:xfrm>
        <a:graphic>
          <a:graphicData uri="http://schemas.openxmlformats.org/drawingml/2006/table">
            <a:tbl>
              <a:tblPr bandRow="1">
                <a:tableStyleId>{00A15C55-8517-42AA-B614-E9B94910E393}</a:tableStyleId>
              </a:tblPr>
              <a:tblGrid>
                <a:gridCol w="766747">
                  <a:extLst>
                    <a:ext uri="{9D8B030D-6E8A-4147-A177-3AD203B41FA5}">
                      <a16:colId xmlns:a16="http://schemas.microsoft.com/office/drawing/2014/main" val="2820473866"/>
                    </a:ext>
                  </a:extLst>
                </a:gridCol>
                <a:gridCol w="2406703">
                  <a:extLst>
                    <a:ext uri="{9D8B030D-6E8A-4147-A177-3AD203B41FA5}">
                      <a16:colId xmlns:a16="http://schemas.microsoft.com/office/drawing/2014/main" val="4062046482"/>
                    </a:ext>
                  </a:extLst>
                </a:gridCol>
                <a:gridCol w="4335527">
                  <a:extLst>
                    <a:ext uri="{9D8B030D-6E8A-4147-A177-3AD203B41FA5}">
                      <a16:colId xmlns:a16="http://schemas.microsoft.com/office/drawing/2014/main" val="2437011876"/>
                    </a:ext>
                  </a:extLst>
                </a:gridCol>
              </a:tblGrid>
              <a:tr h="413776">
                <a:tc>
                  <a:txBody>
                    <a:bodyPr/>
                    <a:lstStyle/>
                    <a:p>
                      <a:pPr marL="0" marR="0">
                        <a:lnSpc>
                          <a:spcPct val="107000"/>
                        </a:lnSpc>
                        <a:spcBef>
                          <a:spcPts val="0"/>
                        </a:spcBef>
                        <a:spcAft>
                          <a:spcPts val="800"/>
                        </a:spcAft>
                      </a:pPr>
                      <a:r>
                        <a:rPr lang="en-US" sz="1400" b="1" dirty="0">
                          <a:effectLst/>
                        </a:rPr>
                        <a:t>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Title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Description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extLst>
                  <a:ext uri="{0D108BD9-81ED-4DB2-BD59-A6C34878D82A}">
                    <a16:rowId xmlns:a16="http://schemas.microsoft.com/office/drawing/2014/main" val="768596750"/>
                  </a:ext>
                </a:extLst>
              </a:tr>
              <a:tr h="699629">
                <a:tc>
                  <a:txBody>
                    <a:bodyPr/>
                    <a:lstStyle/>
                    <a:p>
                      <a:pPr marL="0" marR="0" algn="ctr">
                        <a:lnSpc>
                          <a:spcPct val="107000"/>
                        </a:lnSpc>
                        <a:spcBef>
                          <a:spcPts val="0"/>
                        </a:spcBef>
                        <a:spcAft>
                          <a:spcPts val="800"/>
                        </a:spcAft>
                      </a:pPr>
                      <a:r>
                        <a:rPr lang="en-US" sz="1400" b="0" dirty="0">
                          <a:effectLst/>
                        </a:rPr>
                        <a:t>1</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How to Use the 3-Hole PUNCH Pinhole Projector</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200" b="0" dirty="0">
                          <a:effectLst/>
                        </a:rPr>
                        <a:t>introduces the 3-Hole PUNCH Pinhole Projector, demonstrates how to use it both outdoors and indoors, and describes its differences from a pinhole camera/viewer.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333746"/>
                  </a:ext>
                </a:extLst>
              </a:tr>
              <a:tr h="568428">
                <a:tc>
                  <a:txBody>
                    <a:bodyPr/>
                    <a:lstStyle/>
                    <a:p>
                      <a:pPr marL="0" marR="0" algn="ctr">
                        <a:lnSpc>
                          <a:spcPct val="107000"/>
                        </a:lnSpc>
                        <a:spcBef>
                          <a:spcPts val="0"/>
                        </a:spcBef>
                        <a:spcAft>
                          <a:spcPts val="800"/>
                        </a:spcAft>
                      </a:pPr>
                      <a:r>
                        <a:rPr lang="en-US" sz="1400" b="1" dirty="0">
                          <a:effectLst/>
                        </a:rPr>
                        <a:t>2</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Observing Pinhole Images of the Sun in Our Everyday Environments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teaches you how to </a:t>
                      </a:r>
                      <a:r>
                        <a:rPr lang="en-US" sz="1200" b="1" u="sng" dirty="0">
                          <a:effectLst/>
                        </a:rPr>
                        <a:t>observe the phenomenon</a:t>
                      </a:r>
                      <a:r>
                        <a:rPr lang="en-US" sz="1200" b="1" dirty="0">
                          <a:effectLst/>
                        </a:rPr>
                        <a:t> of pinhole images of the Sun in our everyday world, both indoors and outdoors.</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043677"/>
                  </a:ext>
                </a:extLst>
              </a:tr>
              <a:tr h="568428">
                <a:tc>
                  <a:txBody>
                    <a:bodyPr/>
                    <a:lstStyle/>
                    <a:p>
                      <a:pPr marL="0" marR="0" algn="ctr">
                        <a:lnSpc>
                          <a:spcPct val="107000"/>
                        </a:lnSpc>
                        <a:spcBef>
                          <a:spcPts val="0"/>
                        </a:spcBef>
                        <a:spcAft>
                          <a:spcPts val="800"/>
                        </a:spcAft>
                      </a:pPr>
                      <a:r>
                        <a:rPr lang="en-US" sz="1400" b="0" dirty="0">
                          <a:effectLst/>
                        </a:rPr>
                        <a:t>3</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Exploring Pinhole Projection Using Your Own Hands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invites you to </a:t>
                      </a:r>
                      <a:r>
                        <a:rPr lang="en-US" sz="1200" u="sng" dirty="0">
                          <a:effectLst/>
                        </a:rPr>
                        <a:t>explore the behavior</a:t>
                      </a:r>
                      <a:r>
                        <a:rPr lang="en-US" sz="1200" dirty="0">
                          <a:effectLst/>
                        </a:rPr>
                        <a:t> of pinhole projection by experimenting with your own hands (try both palms up!)</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844955"/>
                  </a:ext>
                </a:extLst>
              </a:tr>
              <a:tr h="760748">
                <a:tc>
                  <a:txBody>
                    <a:bodyPr/>
                    <a:lstStyle/>
                    <a:p>
                      <a:pPr marL="0" marR="0" algn="ctr">
                        <a:lnSpc>
                          <a:spcPct val="107000"/>
                        </a:lnSpc>
                        <a:spcBef>
                          <a:spcPts val="0"/>
                        </a:spcBef>
                        <a:spcAft>
                          <a:spcPts val="800"/>
                        </a:spcAft>
                      </a:pPr>
                      <a:r>
                        <a:rPr lang="en-US" sz="1400" b="0" dirty="0">
                          <a:effectLst/>
                        </a:rPr>
                        <a:t>4</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Explaining and Understanding How Pinhole Imaging Happens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interactively guides your </a:t>
                      </a:r>
                      <a:r>
                        <a:rPr lang="en-US" sz="1200" u="sng" dirty="0">
                          <a:effectLst/>
                        </a:rPr>
                        <a:t>quest for explanations</a:t>
                      </a:r>
                      <a:r>
                        <a:rPr lang="en-US" sz="1200" dirty="0">
                          <a:effectLst/>
                        </a:rPr>
                        <a:t> and deeper understanding of how pinhole imaging happens. After this, you will </a:t>
                      </a:r>
                      <a:r>
                        <a:rPr lang="en-US" sz="1200" i="1" dirty="0">
                          <a:effectLst/>
                        </a:rPr>
                        <a:t>really</a:t>
                      </a:r>
                      <a:r>
                        <a:rPr lang="en-US" sz="1200" dirty="0">
                          <a:effectLst/>
                        </a:rPr>
                        <a:t> understand why small, lens-less holes can create images.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015542"/>
                  </a:ext>
                </a:extLst>
              </a:tr>
              <a:tr h="535855">
                <a:tc>
                  <a:txBody>
                    <a:bodyPr/>
                    <a:lstStyle/>
                    <a:p>
                      <a:pPr marL="0" marR="0" algn="ctr">
                        <a:lnSpc>
                          <a:spcPct val="107000"/>
                        </a:lnSpc>
                        <a:spcBef>
                          <a:spcPts val="0"/>
                        </a:spcBef>
                        <a:spcAft>
                          <a:spcPts val="800"/>
                        </a:spcAft>
                      </a:pPr>
                      <a:r>
                        <a:rPr lang="en-US" sz="1400" b="0" dirty="0">
                          <a:effectLst/>
                        </a:rPr>
                        <a:t>5</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APPENDICES A-E:                          More Insights &amp; Fun Resources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offers </a:t>
                      </a:r>
                      <a:r>
                        <a:rPr lang="en-US" sz="1200" u="sng" dirty="0">
                          <a:effectLst/>
                        </a:rPr>
                        <a:t>more insights &amp; resources</a:t>
                      </a:r>
                      <a:r>
                        <a:rPr lang="en-US" sz="1200" dirty="0">
                          <a:effectLst/>
                        </a:rPr>
                        <a:t> (e.g., explaining the relationship between pinhole images and the view through “eclipse” glasses)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8489357"/>
                  </a:ext>
                </a:extLst>
              </a:tr>
            </a:tbl>
          </a:graphicData>
        </a:graphic>
      </p:graphicFrame>
      <p:sp>
        <p:nvSpPr>
          <p:cNvPr id="15" name="Title 1">
            <a:extLst>
              <a:ext uri="{FF2B5EF4-FFF2-40B4-BE49-F238E27FC236}">
                <a16:creationId xmlns:a16="http://schemas.microsoft.com/office/drawing/2014/main" id="{578A184E-7C83-A471-CC63-ED99992D45AD}"/>
              </a:ext>
            </a:extLst>
          </p:cNvPr>
          <p:cNvSpPr txBox="1">
            <a:spLocks/>
          </p:cNvSpPr>
          <p:nvPr/>
        </p:nvSpPr>
        <p:spPr>
          <a:xfrm>
            <a:off x="718238" y="-1109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a:t>
            </a:r>
            <a:r>
              <a:rPr kumimoji="0" lang="en-US" sz="4000" b="0" i="1" u="none" strike="noStrike" kern="1200" cap="none" spc="0" normalizeH="0" baseline="0" noProof="0" dirty="0">
                <a:ln>
                  <a:noFill/>
                </a:ln>
                <a:solidFill>
                  <a:sysClr val="windowText" lastClr="000000"/>
                </a:solidFill>
                <a:effectLst/>
                <a:uLnTx/>
                <a:uFillTx/>
                <a:latin typeface="Calibri"/>
                <a:ea typeface="+mj-ea"/>
                <a:cs typeface="+mj-cs"/>
              </a:rPr>
              <a:t>Really</a:t>
            </a:r>
            <a:r>
              <a:rPr kumimoji="0" lang="en-US" sz="4000" b="0" i="0" u="none" strike="noStrike" kern="1200" cap="none" spc="0" normalizeH="0" baseline="0" noProof="0" dirty="0">
                <a:ln>
                  <a:noFill/>
                </a:ln>
                <a:solidFill>
                  <a:sysClr val="windowText" lastClr="000000"/>
                </a:solidFill>
                <a:effectLst/>
                <a:uLnTx/>
                <a:uFillTx/>
                <a:latin typeface="Calibri"/>
                <a:ea typeface="+mj-ea"/>
                <a:cs typeface="+mj-cs"/>
              </a:rPr>
              <a:t>] Understanding             Pinhole Projection of the Sun</a:t>
            </a:r>
          </a:p>
        </p:txBody>
      </p:sp>
      <p:sp>
        <p:nvSpPr>
          <p:cNvPr id="18" name="TextBox 17">
            <a:extLst>
              <a:ext uri="{FF2B5EF4-FFF2-40B4-BE49-F238E27FC236}">
                <a16:creationId xmlns:a16="http://schemas.microsoft.com/office/drawing/2014/main" id="{345A62C5-C8AB-649E-827E-B3D92004FBD5}"/>
              </a:ext>
            </a:extLst>
          </p:cNvPr>
          <p:cNvSpPr txBox="1"/>
          <p:nvPr/>
        </p:nvSpPr>
        <p:spPr>
          <a:xfrm>
            <a:off x="154156" y="6427115"/>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21967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Outreach for the </a:t>
              </a:r>
              <a:r>
                <a:rPr kumimoji="0" lang="en-US" sz="1600" b="1" i="0" u="none" strike="noStrike" kern="1200" cap="none" spc="0" normalizeH="0" baseline="0" noProof="0" dirty="0">
                  <a:ln>
                    <a:noFill/>
                  </a:ln>
                  <a:solidFill>
                    <a:srgbClr val="DADADA">
                      <a:lumMod val="10000"/>
                    </a:srgbClr>
                  </a:solidFill>
                  <a:effectLst/>
                  <a:uLnTx/>
                  <a:uFillTx/>
                  <a:latin typeface="Tahoma"/>
                  <a:ea typeface="+mn-ea"/>
                  <a:cs typeface="Arial"/>
                </a:rPr>
                <a:t>NASA</a:t>
              </a:r>
              <a:r>
                <a:rPr kumimoji="0" lang="en-US" sz="1600" b="0" i="0" u="none" strike="noStrike" kern="1200" cap="none" spc="0" normalizeH="0" baseline="0" noProof="0" dirty="0">
                  <a:ln>
                    <a:noFill/>
                  </a:ln>
                  <a:solidFill>
                    <a:srgbClr val="DADADA">
                      <a:lumMod val="10000"/>
                    </a:srgbClr>
                  </a:solidFill>
                  <a:effectLst/>
                  <a:uLnTx/>
                  <a:uFillTx/>
                  <a:latin typeface="Tahoma"/>
                  <a:ea typeface="+mn-e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600200" y="1693407"/>
            <a:ext cx="6477000" cy="1054954"/>
          </a:xfrm>
          <a:solidFill>
            <a:srgbClr val="B1EBF4"/>
          </a:solidFill>
          <a:ln>
            <a:solidFill>
              <a:schemeClr val="accent5">
                <a:lumMod val="75000"/>
              </a:schemeClr>
            </a:solidFill>
          </a:ln>
        </p:spPr>
        <p:txBody>
          <a:bodyPr>
            <a:noAutofit/>
          </a:bodyPr>
          <a:lstStyle/>
          <a:p>
            <a:pPr>
              <a:spcBef>
                <a:spcPts val="0"/>
              </a:spcBef>
              <a:spcAft>
                <a:spcPts val="600"/>
              </a:spcAft>
            </a:pPr>
            <a:r>
              <a:rPr lang="en-US" sz="3200" b="1" dirty="0">
                <a:solidFill>
                  <a:schemeClr val="tx1"/>
                </a:solidFill>
              </a:rPr>
              <a:t>2. Observing Pinhole Images of the Sun in Our Everyday Environments</a:t>
            </a:r>
          </a:p>
        </p:txBody>
      </p:sp>
      <p:sp>
        <p:nvSpPr>
          <p:cNvPr id="2" name="Slide Number Placeholder 1">
            <a:extLst>
              <a:ext uri="{FF2B5EF4-FFF2-40B4-BE49-F238E27FC236}">
                <a16:creationId xmlns:a16="http://schemas.microsoft.com/office/drawing/2014/main" id="{0AC5EFD9-CF27-454D-E518-EC69FDBF00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9B8A07-0C97-4C61-9F55-26B2D75D9423}"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3" name="Title 1">
            <a:extLst>
              <a:ext uri="{FF2B5EF4-FFF2-40B4-BE49-F238E27FC236}">
                <a16:creationId xmlns:a16="http://schemas.microsoft.com/office/drawing/2014/main" id="{31C885CD-D744-BE7C-DF2B-5E1186AEC5EB}"/>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j-ea"/>
                <a:cs typeface="+mj-cs"/>
              </a:rPr>
              <a:t>Pinhole Projection of the Sun</a:t>
            </a:r>
          </a:p>
        </p:txBody>
      </p:sp>
      <p:pic>
        <p:nvPicPr>
          <p:cNvPr id="16" name="Picture 15">
            <a:extLst>
              <a:ext uri="{FF2B5EF4-FFF2-40B4-BE49-F238E27FC236}">
                <a16:creationId xmlns:a16="http://schemas.microsoft.com/office/drawing/2014/main" id="{D1784C1D-E65B-ECC5-F669-A4B2D36078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00200" y="3633060"/>
            <a:ext cx="1524000" cy="1472340"/>
          </a:xfrm>
          <a:prstGeom prst="rect">
            <a:avLst/>
          </a:prstGeom>
        </p:spPr>
      </p:pic>
      <p:sp>
        <p:nvSpPr>
          <p:cNvPr id="17" name="TextBox 16">
            <a:extLst>
              <a:ext uri="{FF2B5EF4-FFF2-40B4-BE49-F238E27FC236}">
                <a16:creationId xmlns:a16="http://schemas.microsoft.com/office/drawing/2014/main" id="{CF16EC1C-2485-9114-ADD6-195ED5760632}"/>
              </a:ext>
            </a:extLst>
          </p:cNvPr>
          <p:cNvSpPr txBox="1"/>
          <p:nvPr/>
        </p:nvSpPr>
        <p:spPr>
          <a:xfrm>
            <a:off x="3505200" y="3564393"/>
            <a:ext cx="4348223" cy="1464231"/>
          </a:xfrm>
          <a:prstGeom prst="wedgeRoundRectCallout">
            <a:avLst>
              <a:gd name="adj1" fmla="val -78294"/>
              <a:gd name="adj2" fmla="val -14022"/>
              <a:gd name="adj3" fmla="val 16667"/>
            </a:avLst>
          </a:prstGeom>
          <a:noFill/>
          <a:ln>
            <a:solidFill>
              <a:srgbClr val="A6C9E8"/>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Bahnu says:  </a:t>
            </a:r>
            <a:r>
              <a:rPr kumimoji="0" lang="en-US" sz="1600" b="0" i="0" u="none" strike="noStrike" kern="1200" cap="none" spc="0" normalizeH="0" baseline="0" noProof="0" dirty="0">
                <a:ln>
                  <a:noFill/>
                </a:ln>
                <a:solidFill>
                  <a:prstClr val="black"/>
                </a:solidFill>
                <a:effectLst/>
                <a:uLnTx/>
                <a:uFillTx/>
                <a:latin typeface="Calibri"/>
                <a:ea typeface="+mn-ea"/>
                <a:cs typeface="+mn-cs"/>
              </a:rPr>
              <a:t>Be alert to seeing pinhole images of the Sun every sunny day! The leaves in bushes and trees are like Nature’s camera but almost nobody notices. Learn to see this wonder hiding in plain sight and help others to see it too!</a:t>
            </a:r>
          </a:p>
        </p:txBody>
      </p:sp>
      <p:sp>
        <p:nvSpPr>
          <p:cNvPr id="19" name="TextBox 18">
            <a:extLst>
              <a:ext uri="{FF2B5EF4-FFF2-40B4-BE49-F238E27FC236}">
                <a16:creationId xmlns:a16="http://schemas.microsoft.com/office/drawing/2014/main" id="{1EF8C16E-9D2D-A824-C4C3-A9FEB9C1D15F}"/>
              </a:ext>
            </a:extLst>
          </p:cNvPr>
          <p:cNvSpPr txBox="1"/>
          <p:nvPr/>
        </p:nvSpPr>
        <p:spPr>
          <a:xfrm>
            <a:off x="154154" y="6427113"/>
            <a:ext cx="84099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CONTACT: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Dr. Cherilynn Morrow, Outreach Director for the NASA PUNCH mission [cherilynn.morrow@gmail.com]</a:t>
            </a:r>
          </a:p>
        </p:txBody>
      </p:sp>
    </p:spTree>
    <p:extLst>
      <p:ext uri="{BB962C8B-B14F-4D97-AF65-F5344CB8AC3E}">
        <p14:creationId xmlns:p14="http://schemas.microsoft.com/office/powerpoint/2010/main" val="297616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154" y="0"/>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76200"/>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9066E2CE-D2DF-2C8D-38EA-D953A5FD9378}"/>
              </a:ext>
            </a:extLst>
          </p:cNvPr>
          <p:cNvSpPr>
            <a:spLocks noGrp="1"/>
          </p:cNvSpPr>
          <p:nvPr>
            <p:ph type="sldNum" sz="quarter" idx="12"/>
          </p:nvPr>
        </p:nvSpPr>
        <p:spPr>
          <a:xfrm>
            <a:off x="6230362" y="269190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2" name="Title 1">
            <a:extLst>
              <a:ext uri="{FF2B5EF4-FFF2-40B4-BE49-F238E27FC236}">
                <a16:creationId xmlns:a16="http://schemas.microsoft.com/office/drawing/2014/main" id="{4B0E4D00-EE90-F1CF-E965-DFB5CE54F77E}"/>
              </a:ext>
            </a:extLst>
          </p:cNvPr>
          <p:cNvSpPr txBox="1">
            <a:spLocks/>
          </p:cNvSpPr>
          <p:nvPr/>
        </p:nvSpPr>
        <p:spPr>
          <a:xfrm>
            <a:off x="1400357" y="191700"/>
            <a:ext cx="6545568" cy="1280407"/>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j-ea"/>
                <a:cs typeface="+mj-cs"/>
              </a:rPr>
              <a:t>Pinhole Projection of the Sun</a:t>
            </a:r>
            <a:br>
              <a:rPr kumimoji="0" lang="en-US" sz="4000" b="1" i="0" u="none" strike="noStrike" kern="1200" cap="none" spc="0" normalizeH="0" baseline="0" noProof="0" dirty="0">
                <a:ln>
                  <a:noFill/>
                </a:ln>
                <a:solidFill>
                  <a:prstClr val="black"/>
                </a:solidFill>
                <a:effectLst/>
                <a:uLnTx/>
                <a:uFillTx/>
                <a:latin typeface="Calibri"/>
                <a:ea typeface="+mj-ea"/>
                <a:cs typeface="+mj-cs"/>
              </a:rPr>
            </a:br>
            <a:endParaRPr kumimoji="0" lang="en-US" sz="300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56"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47169A95-BF22-27FB-3821-699146696F5C}"/>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flipH="1">
            <a:off x="1215792" y="4447674"/>
            <a:ext cx="2964667" cy="2266405"/>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821973E2-BDB9-2FED-C400-CA2873BBADF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465560" y="1890123"/>
            <a:ext cx="3715049" cy="2492204"/>
          </a:xfrm>
          <a:prstGeom prst="rect">
            <a:avLst/>
          </a:prstGeom>
          <a:ln w="28575">
            <a:solidFill>
              <a:schemeClr val="accent5">
                <a:lumMod val="60000"/>
                <a:lumOff val="40000"/>
              </a:schemeClr>
            </a:solidFill>
          </a:ln>
        </p:spPr>
      </p:pic>
      <p:cxnSp>
        <p:nvCxnSpPr>
          <p:cNvPr id="58" name="Straight Arrow Connector 57">
            <a:extLst>
              <a:ext uri="{FF2B5EF4-FFF2-40B4-BE49-F238E27FC236}">
                <a16:creationId xmlns:a16="http://schemas.microsoft.com/office/drawing/2014/main" id="{4AACEBCA-1BEF-41FD-1587-F73B441CC36F}"/>
              </a:ext>
            </a:extLst>
          </p:cNvPr>
          <p:cNvCxnSpPr>
            <a:cxnSpLocks/>
          </p:cNvCxnSpPr>
          <p:nvPr/>
        </p:nvCxnSpPr>
        <p:spPr>
          <a:xfrm flipH="1">
            <a:off x="3488029" y="3440343"/>
            <a:ext cx="516489" cy="214053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160281B-A394-356B-B6B5-9E35EFDF19DD}"/>
              </a:ext>
            </a:extLst>
          </p:cNvPr>
          <p:cNvCxnSpPr>
            <a:cxnSpLocks/>
          </p:cNvCxnSpPr>
          <p:nvPr/>
        </p:nvCxnSpPr>
        <p:spPr>
          <a:xfrm flipH="1">
            <a:off x="2990034" y="3544127"/>
            <a:ext cx="845035" cy="125634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59B56561-982C-817F-3A8A-A713013A5B9E}"/>
              </a:ext>
            </a:extLst>
          </p:cNvPr>
          <p:cNvSpPr/>
          <p:nvPr/>
        </p:nvSpPr>
        <p:spPr>
          <a:xfrm flipH="1">
            <a:off x="1742209" y="3595987"/>
            <a:ext cx="1635050" cy="523220"/>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JO is observing in the morning in Dec</a:t>
            </a:r>
          </a:p>
        </p:txBody>
      </p:sp>
      <p:cxnSp>
        <p:nvCxnSpPr>
          <p:cNvPr id="61" name="Straight Arrow Connector 60">
            <a:extLst>
              <a:ext uri="{FF2B5EF4-FFF2-40B4-BE49-F238E27FC236}">
                <a16:creationId xmlns:a16="http://schemas.microsoft.com/office/drawing/2014/main" id="{8390C54D-C56B-00C8-1614-C16A34050CDE}"/>
              </a:ext>
            </a:extLst>
          </p:cNvPr>
          <p:cNvCxnSpPr>
            <a:cxnSpLocks/>
          </p:cNvCxnSpPr>
          <p:nvPr/>
        </p:nvCxnSpPr>
        <p:spPr>
          <a:xfrm>
            <a:off x="397935" y="1647016"/>
            <a:ext cx="3401674" cy="1705784"/>
          </a:xfrm>
          <a:prstGeom prst="straightConnector1">
            <a:avLst/>
          </a:prstGeom>
          <a:ln w="5080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BE115B50-10B6-857E-91DA-5642E82BA6C4}"/>
              </a:ext>
            </a:extLst>
          </p:cNvPr>
          <p:cNvGrpSpPr/>
          <p:nvPr/>
        </p:nvGrpSpPr>
        <p:grpSpPr>
          <a:xfrm>
            <a:off x="-24154" y="1418115"/>
            <a:ext cx="920300" cy="822960"/>
            <a:chOff x="1118970" y="-1048382"/>
            <a:chExt cx="920300" cy="822960"/>
          </a:xfrm>
        </p:grpSpPr>
        <p:sp>
          <p:nvSpPr>
            <p:cNvPr id="63" name="Oval 62">
              <a:extLst>
                <a:ext uri="{FF2B5EF4-FFF2-40B4-BE49-F238E27FC236}">
                  <a16:creationId xmlns:a16="http://schemas.microsoft.com/office/drawing/2014/main" id="{8C083EEE-6E9E-79F5-8075-B8CD8E5E0C43}"/>
                </a:ext>
              </a:extLst>
            </p:cNvPr>
            <p:cNvSpPr>
              <a:spLocks noChangeAspect="1"/>
            </p:cNvSpPr>
            <p:nvPr/>
          </p:nvSpPr>
          <p:spPr>
            <a:xfrm flipH="1">
              <a:off x="1151620" y="-1048382"/>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C8199BF4-3A4F-206D-01EF-772B508536EE}"/>
                </a:ext>
              </a:extLst>
            </p:cNvPr>
            <p:cNvSpPr txBox="1"/>
            <p:nvPr/>
          </p:nvSpPr>
          <p:spPr>
            <a:xfrm flipH="1">
              <a:off x="1118970" y="-971092"/>
              <a:ext cx="92030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Sunlight comes from this direction</a:t>
              </a:r>
            </a:p>
          </p:txBody>
        </p:sp>
      </p:grpSp>
      <p:sp>
        <p:nvSpPr>
          <p:cNvPr id="65" name="Oval 64">
            <a:extLst>
              <a:ext uri="{FF2B5EF4-FFF2-40B4-BE49-F238E27FC236}">
                <a16:creationId xmlns:a16="http://schemas.microsoft.com/office/drawing/2014/main" id="{BC47EFA5-F746-A440-FF0B-07C5FC3C697D}"/>
              </a:ext>
            </a:extLst>
          </p:cNvPr>
          <p:cNvSpPr/>
          <p:nvPr/>
        </p:nvSpPr>
        <p:spPr>
          <a:xfrm>
            <a:off x="3072459" y="5268827"/>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A80D2696-01F6-DBB5-310D-86F072E65022}"/>
              </a:ext>
            </a:extLst>
          </p:cNvPr>
          <p:cNvSpPr txBox="1"/>
          <p:nvPr/>
        </p:nvSpPr>
        <p:spPr>
          <a:xfrm>
            <a:off x="2522739" y="6211127"/>
            <a:ext cx="1645920" cy="461665"/>
          </a:xfrm>
          <a:prstGeom prst="rect">
            <a:avLst/>
          </a:prstGeom>
          <a:solidFill>
            <a:srgbClr val="E4C0AA"/>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Arial Nova Light" panose="020B0304020202020204" pitchFamily="34" charset="0"/>
              </a:rPr>
              <a:t>Image</a:t>
            </a:r>
            <a:r>
              <a:rPr kumimoji="0" lang="en-US" sz="1200" b="1" i="0" u="none" strike="noStrike" kern="1200" cap="none" spc="0" normalizeH="0" baseline="0" noProof="0" dirty="0">
                <a:ln>
                  <a:noFill/>
                </a:ln>
                <a:solidFill>
                  <a:prstClr val="black"/>
                </a:solidFill>
                <a:effectLst/>
                <a:uLnTx/>
                <a:uFillTx/>
                <a:latin typeface="Arial Nova Light" panose="020B0304020202020204" pitchFamily="34" charset="0"/>
              </a:rPr>
              <a:t> of round Sun through square hole</a:t>
            </a:r>
          </a:p>
        </p:txBody>
      </p:sp>
      <p:cxnSp>
        <p:nvCxnSpPr>
          <p:cNvPr id="67" name="Straight Arrow Connector 66">
            <a:extLst>
              <a:ext uri="{FF2B5EF4-FFF2-40B4-BE49-F238E27FC236}">
                <a16:creationId xmlns:a16="http://schemas.microsoft.com/office/drawing/2014/main" id="{BA1EA742-9693-FF81-84E5-CE1954FFD5CD}"/>
              </a:ext>
            </a:extLst>
          </p:cNvPr>
          <p:cNvCxnSpPr>
            <a:cxnSpLocks/>
            <a:stCxn id="66" idx="0"/>
            <a:endCxn id="65" idx="4"/>
          </p:cNvCxnSpPr>
          <p:nvPr/>
        </p:nvCxnSpPr>
        <p:spPr>
          <a:xfrm flipH="1" flipV="1">
            <a:off x="3224859" y="5608842"/>
            <a:ext cx="120840" cy="6022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7C200C0-C014-7DA1-4491-CAADE6D0FA90}"/>
              </a:ext>
            </a:extLst>
          </p:cNvPr>
          <p:cNvSpPr txBox="1"/>
          <p:nvPr/>
        </p:nvSpPr>
        <p:spPr>
          <a:xfrm flipH="1">
            <a:off x="1251291" y="4457511"/>
            <a:ext cx="942082" cy="53875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ea typeface="+mn-ea"/>
                <a:cs typeface="+mn-cs"/>
              </a:rPr>
              <a:t>projection</a:t>
            </a:r>
            <a:r>
              <a:rPr kumimoji="0" lang="en-US" sz="1400" b="0" i="0"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surface</a:t>
            </a:r>
          </a:p>
        </p:txBody>
      </p:sp>
      <p:pic>
        <p:nvPicPr>
          <p:cNvPr id="5" name="Picture 4">
            <a:extLst>
              <a:ext uri="{FF2B5EF4-FFF2-40B4-BE49-F238E27FC236}">
                <a16:creationId xmlns:a16="http://schemas.microsoft.com/office/drawing/2014/main" id="{0933E0F8-1C65-18EC-AB5C-BBAF906B08C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313553" y="3423539"/>
            <a:ext cx="4827105" cy="3300413"/>
          </a:xfrm>
          <a:prstGeom prst="rect">
            <a:avLst/>
          </a:prstGeom>
        </p:spPr>
      </p:pic>
      <p:pic>
        <p:nvPicPr>
          <p:cNvPr id="7" name="Picture 6">
            <a:extLst>
              <a:ext uri="{FF2B5EF4-FFF2-40B4-BE49-F238E27FC236}">
                <a16:creationId xmlns:a16="http://schemas.microsoft.com/office/drawing/2014/main" id="{D8E7CFD1-EC39-FD74-4766-DEAD9412E02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333300" y="1890123"/>
            <a:ext cx="4827104" cy="2496118"/>
          </a:xfrm>
          <a:prstGeom prst="rect">
            <a:avLst/>
          </a:prstGeom>
        </p:spPr>
      </p:pic>
      <p:sp>
        <p:nvSpPr>
          <p:cNvPr id="16" name="TextBox 15">
            <a:extLst>
              <a:ext uri="{FF2B5EF4-FFF2-40B4-BE49-F238E27FC236}">
                <a16:creationId xmlns:a16="http://schemas.microsoft.com/office/drawing/2014/main" id="{FD37E464-0428-165C-47EC-FD9E70CD38F0}"/>
              </a:ext>
            </a:extLst>
          </p:cNvPr>
          <p:cNvSpPr txBox="1"/>
          <p:nvPr/>
        </p:nvSpPr>
        <p:spPr>
          <a:xfrm flipH="1">
            <a:off x="7481735" y="5103250"/>
            <a:ext cx="1629532" cy="1600438"/>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cs typeface="Calibri Light" panose="020F0302020204030204" pitchFamily="34" charset="0"/>
              </a:rPr>
              <a:t>The images of the Sun on the side of the building are round even  though the gaps between leaves have </a:t>
            </a:r>
            <a:r>
              <a:rPr lang="en-US" sz="1400" b="1" dirty="0">
                <a:solidFill>
                  <a:prstClr val="black"/>
                </a:solidFill>
                <a:cs typeface="Calibri Light" panose="020F0302020204030204" pitchFamily="34" charset="0"/>
              </a:rPr>
              <a:t>odd shapes. </a:t>
            </a:r>
            <a:endParaRPr kumimoji="0" lang="en-US" sz="1400" b="1" i="0" u="none" strike="noStrike" kern="1200" cap="none" spc="0" normalizeH="0" baseline="0" noProof="0" dirty="0">
              <a:ln>
                <a:noFill/>
              </a:ln>
              <a:solidFill>
                <a:prstClr val="black"/>
              </a:solidFill>
              <a:effectLst/>
              <a:uLnTx/>
              <a:uFillTx/>
              <a:cs typeface="Calibri Light" panose="020F0302020204030204" pitchFamily="34" charset="0"/>
            </a:endParaRPr>
          </a:p>
        </p:txBody>
      </p:sp>
      <p:sp>
        <p:nvSpPr>
          <p:cNvPr id="18" name="TextBox 17">
            <a:extLst>
              <a:ext uri="{FF2B5EF4-FFF2-40B4-BE49-F238E27FC236}">
                <a16:creationId xmlns:a16="http://schemas.microsoft.com/office/drawing/2014/main" id="{61FB536C-6B5C-63BA-804D-557EC5A8EABB}"/>
              </a:ext>
            </a:extLst>
          </p:cNvPr>
          <p:cNvSpPr txBox="1"/>
          <p:nvPr/>
        </p:nvSpPr>
        <p:spPr>
          <a:xfrm>
            <a:off x="1135617" y="905931"/>
            <a:ext cx="69502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ea typeface="+mn-ea"/>
                <a:cs typeface="+mn-cs"/>
              </a:rPr>
              <a:t>Gaps between leaves are like the “pinholes” of our projector, and even these odd-shaped gaps create round images of our sun!</a:t>
            </a:r>
          </a:p>
        </p:txBody>
      </p:sp>
      <p:sp>
        <p:nvSpPr>
          <p:cNvPr id="21" name="TextBox 20">
            <a:extLst>
              <a:ext uri="{FF2B5EF4-FFF2-40B4-BE49-F238E27FC236}">
                <a16:creationId xmlns:a16="http://schemas.microsoft.com/office/drawing/2014/main" id="{A1E59305-E000-4CDA-3E5A-DA33A16687CD}"/>
              </a:ext>
            </a:extLst>
          </p:cNvPr>
          <p:cNvSpPr txBox="1"/>
          <p:nvPr/>
        </p:nvSpPr>
        <p:spPr>
          <a:xfrm flipH="1">
            <a:off x="4377820" y="4458679"/>
            <a:ext cx="956028" cy="53875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cs typeface="Calibri Light" panose="020F0302020204030204" pitchFamily="34" charset="0"/>
              </a:rPr>
              <a:t>projection</a:t>
            </a:r>
            <a:r>
              <a:rPr kumimoji="0" lang="en-US" sz="1400" b="0" i="0" u="none" strike="noStrike" kern="1200" cap="none" spc="0" normalizeH="0" baseline="0" noProof="0" dirty="0">
                <a:ln>
                  <a:noFill/>
                </a:ln>
                <a:solidFill>
                  <a:prstClr val="black"/>
                </a:solidFill>
                <a:effectLst/>
                <a:uLnTx/>
                <a:uFillTx/>
                <a:cs typeface="Calibri Light" panose="020F0302020204030204" pitchFamily="34" charset="0"/>
              </a:rPr>
              <a:t> </a:t>
            </a:r>
            <a:r>
              <a:rPr kumimoji="0" lang="en-US" sz="1400" b="1" i="0" u="none" strike="noStrike" kern="1200" cap="none" spc="0" normalizeH="0" baseline="0" noProof="0" dirty="0">
                <a:ln>
                  <a:noFill/>
                </a:ln>
                <a:solidFill>
                  <a:prstClr val="black"/>
                </a:solidFill>
                <a:effectLst/>
                <a:uLnTx/>
                <a:uFillTx/>
                <a:cs typeface="Calibri Light" panose="020F0302020204030204" pitchFamily="34" charset="0"/>
              </a:rPr>
              <a:t>surface</a:t>
            </a:r>
          </a:p>
        </p:txBody>
      </p:sp>
      <p:sp>
        <p:nvSpPr>
          <p:cNvPr id="15" name="TextBox 14">
            <a:extLst>
              <a:ext uri="{FF2B5EF4-FFF2-40B4-BE49-F238E27FC236}">
                <a16:creationId xmlns:a16="http://schemas.microsoft.com/office/drawing/2014/main" id="{0A56C819-6570-1D63-753B-95490E2413D4}"/>
              </a:ext>
            </a:extLst>
          </p:cNvPr>
          <p:cNvSpPr txBox="1"/>
          <p:nvPr/>
        </p:nvSpPr>
        <p:spPr>
          <a:xfrm>
            <a:off x="4377820" y="1938218"/>
            <a:ext cx="2708780"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ea typeface="+mn-ea"/>
                <a:cs typeface="+mn-cs"/>
              </a:rPr>
              <a:t>Sunlight passes through </a:t>
            </a:r>
            <a:r>
              <a:rPr lang="en-US" sz="1400" b="1" dirty="0">
                <a:solidFill>
                  <a:prstClr val="black"/>
                </a:solidFill>
              </a:rPr>
              <a:t>odd-shaped </a:t>
            </a:r>
            <a:r>
              <a:rPr kumimoji="0" lang="en-US" sz="1400" b="1" i="0" u="none" strike="noStrike" kern="1200" cap="none" spc="0" normalizeH="0" baseline="0" noProof="0" dirty="0">
                <a:ln>
                  <a:noFill/>
                </a:ln>
                <a:solidFill>
                  <a:prstClr val="black"/>
                </a:solidFill>
                <a:effectLst/>
                <a:uLnTx/>
                <a:uFillTx/>
                <a:ea typeface="+mn-ea"/>
                <a:cs typeface="+mn-cs"/>
              </a:rPr>
              <a:t>gaps between the leaves</a:t>
            </a:r>
          </a:p>
        </p:txBody>
      </p:sp>
      <p:sp>
        <p:nvSpPr>
          <p:cNvPr id="2" name="Rectangle: Rounded Corners 1">
            <a:extLst>
              <a:ext uri="{FF2B5EF4-FFF2-40B4-BE49-F238E27FC236}">
                <a16:creationId xmlns:a16="http://schemas.microsoft.com/office/drawing/2014/main" id="{9A5FF2DA-33A4-6935-A39B-ED780AF3388F}"/>
              </a:ext>
            </a:extLst>
          </p:cNvPr>
          <p:cNvSpPr/>
          <p:nvPr/>
        </p:nvSpPr>
        <p:spPr>
          <a:xfrm rot="20729038">
            <a:off x="1124518" y="3659202"/>
            <a:ext cx="335313" cy="13243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5875DA1C-E14B-6101-6214-55BD408906A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7467600" y="2095569"/>
            <a:ext cx="1517826" cy="1993749"/>
          </a:xfrm>
          <a:prstGeom prst="rect">
            <a:avLst/>
          </a:prstGeom>
        </p:spPr>
      </p:pic>
    </p:spTree>
    <p:extLst>
      <p:ext uri="{BB962C8B-B14F-4D97-AF65-F5344CB8AC3E}">
        <p14:creationId xmlns:p14="http://schemas.microsoft.com/office/powerpoint/2010/main" val="19896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0" y="113952"/>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Subtitle 11">
            <a:extLst>
              <a:ext uri="{FF2B5EF4-FFF2-40B4-BE49-F238E27FC236}">
                <a16:creationId xmlns:a16="http://schemas.microsoft.com/office/drawing/2014/main" id="{8ECD431D-762F-D3CB-4195-6F9536F2FCA3}"/>
              </a:ext>
            </a:extLst>
          </p:cNvPr>
          <p:cNvSpPr>
            <a:spLocks noGrp="1"/>
          </p:cNvSpPr>
          <p:nvPr>
            <p:ph type="subTitle" idx="1"/>
          </p:nvPr>
        </p:nvSpPr>
        <p:spPr>
          <a:xfrm>
            <a:off x="990600" y="685800"/>
            <a:ext cx="7316388" cy="1470025"/>
          </a:xfrm>
        </p:spPr>
        <p:txBody>
          <a:bodyPr>
            <a:noAutofit/>
          </a:bodyPr>
          <a:lstStyle/>
          <a:p>
            <a:pPr>
              <a:spcBef>
                <a:spcPts val="0"/>
              </a:spcBef>
              <a:spcAft>
                <a:spcPts val="600"/>
              </a:spcAft>
            </a:pPr>
            <a:r>
              <a:rPr lang="en-US" sz="2000" b="1" dirty="0">
                <a:solidFill>
                  <a:schemeClr val="tx1"/>
                </a:solidFill>
              </a:rPr>
              <a:t>We can find “pinhole images” of the round Sun all around us.</a:t>
            </a:r>
          </a:p>
          <a:p>
            <a:pPr>
              <a:spcBef>
                <a:spcPts val="0"/>
              </a:spcBef>
              <a:spcAft>
                <a:spcPts val="600"/>
              </a:spcAft>
            </a:pPr>
            <a:r>
              <a:rPr lang="en-US" sz="2000" b="1" dirty="0">
                <a:solidFill>
                  <a:schemeClr val="tx1"/>
                </a:solidFill>
              </a:rPr>
              <a:t>These are REAL images of the actual Sun – our star!</a:t>
            </a:r>
          </a:p>
          <a:p>
            <a:pPr>
              <a:spcBef>
                <a:spcPts val="0"/>
              </a:spcBef>
              <a:spcAft>
                <a:spcPts val="600"/>
              </a:spcAft>
            </a:pPr>
            <a:r>
              <a:rPr lang="en-US" sz="2000" b="1" dirty="0">
                <a:solidFill>
                  <a:schemeClr val="tx1"/>
                </a:solidFill>
              </a:rPr>
              <a:t>We can find them at all times of the day and all times of the year.</a:t>
            </a:r>
          </a:p>
          <a:p>
            <a:pPr>
              <a:spcBef>
                <a:spcPts val="0"/>
              </a:spcBef>
              <a:spcAft>
                <a:spcPts val="600"/>
              </a:spcAft>
            </a:pPr>
            <a:r>
              <a:rPr lang="en-US" sz="2000" b="1" dirty="0">
                <a:solidFill>
                  <a:schemeClr val="tx1"/>
                </a:solidFill>
              </a:rPr>
              <a:t>We find them amid the shadows of trees with leaves or needles.</a:t>
            </a:r>
          </a:p>
          <a:p>
            <a:pPr>
              <a:spcBef>
                <a:spcPts val="0"/>
              </a:spcBef>
              <a:spcAft>
                <a:spcPts val="600"/>
              </a:spcAft>
            </a:pPr>
            <a:r>
              <a:rPr lang="en-US" sz="2000" b="1" dirty="0">
                <a:solidFill>
                  <a:schemeClr val="tx1"/>
                </a:solidFill>
              </a:rPr>
              <a:t>We find them on sidewalks, on snow, on fences, and buildings.</a:t>
            </a:r>
          </a:p>
        </p:txBody>
      </p:sp>
      <p:sp>
        <p:nvSpPr>
          <p:cNvPr id="20" name="Title 1">
            <a:extLst>
              <a:ext uri="{FF2B5EF4-FFF2-40B4-BE49-F238E27FC236}">
                <a16:creationId xmlns:a16="http://schemas.microsoft.com/office/drawing/2014/main" id="{10BA5731-7C5F-E6BC-5D8A-434B218C29C1}"/>
              </a:ext>
            </a:extLst>
          </p:cNvPr>
          <p:cNvSpPr txBox="1">
            <a:spLocks/>
          </p:cNvSpPr>
          <p:nvPr/>
        </p:nvSpPr>
        <p:spPr>
          <a:xfrm>
            <a:off x="685800" y="-3048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Pinhole Projection of the Sun</a:t>
            </a:r>
          </a:p>
        </p:txBody>
      </p:sp>
      <p:pic>
        <p:nvPicPr>
          <p:cNvPr id="2" name="Picture 1">
            <a:extLst>
              <a:ext uri="{FF2B5EF4-FFF2-40B4-BE49-F238E27FC236}">
                <a16:creationId xmlns:a16="http://schemas.microsoft.com/office/drawing/2014/main" id="{AE94DC66-5E20-4E18-FD7E-4702BA02E88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2092" y="3199473"/>
            <a:ext cx="2897754" cy="2123729"/>
          </a:xfrm>
          <a:prstGeom prst="rect">
            <a:avLst/>
          </a:prstGeom>
          <a:ln>
            <a:noFill/>
          </a:ln>
          <a:effectLst>
            <a:outerShdw blurRad="190500" algn="tl" rotWithShape="0">
              <a:srgbClr val="000000">
                <a:alpha val="70000"/>
              </a:srgbClr>
            </a:outerShdw>
          </a:effectLst>
        </p:spPr>
      </p:pic>
      <p:pic>
        <p:nvPicPr>
          <p:cNvPr id="3" name="Picture 2" descr="A picture containing grass, outdoor, ground, plant&#10;&#10;Description automatically generated">
            <a:extLst>
              <a:ext uri="{FF2B5EF4-FFF2-40B4-BE49-F238E27FC236}">
                <a16:creationId xmlns:a16="http://schemas.microsoft.com/office/drawing/2014/main" id="{B3A435F7-9C28-086D-379C-1D6398FBA70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207" y="3213676"/>
            <a:ext cx="2969701" cy="2109524"/>
          </a:xfrm>
          <a:prstGeom prst="rect">
            <a:avLst/>
          </a:prstGeom>
          <a:ln>
            <a:noFill/>
          </a:ln>
          <a:effectLst>
            <a:outerShdw blurRad="190500" algn="tl" rotWithShape="0">
              <a:srgbClr val="000000">
                <a:alpha val="70000"/>
              </a:srgbClr>
            </a:outerShdw>
          </a:effectLst>
        </p:spPr>
      </p:pic>
      <p:sp>
        <p:nvSpPr>
          <p:cNvPr id="4" name="Subtitle 11">
            <a:extLst>
              <a:ext uri="{FF2B5EF4-FFF2-40B4-BE49-F238E27FC236}">
                <a16:creationId xmlns:a16="http://schemas.microsoft.com/office/drawing/2014/main" id="{9A2B60FA-E295-2C6F-CE4D-88D027DAD1DA}"/>
              </a:ext>
            </a:extLst>
          </p:cNvPr>
          <p:cNvSpPr txBox="1">
            <a:spLocks/>
          </p:cNvSpPr>
          <p:nvPr/>
        </p:nvSpPr>
        <p:spPr>
          <a:xfrm>
            <a:off x="228600" y="6087788"/>
            <a:ext cx="8606567" cy="738665"/>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spcAft>
                <a:spcPts val="600"/>
              </a:spcAft>
            </a:pPr>
            <a:r>
              <a:rPr lang="en-US" sz="1800" dirty="0">
                <a:solidFill>
                  <a:schemeClr val="tx1"/>
                </a:solidFill>
              </a:rPr>
              <a:t>The images of the Sun come in all sizes and may be more round or more oval-like depending on the angle between the incoming sunlight and the projection surface.</a:t>
            </a:r>
          </a:p>
        </p:txBody>
      </p:sp>
      <p:pic>
        <p:nvPicPr>
          <p:cNvPr id="6" name="Picture 5" descr="A picture containing tree, outdoor, snow, sky&#10;&#10;Description automatically generated">
            <a:extLst>
              <a:ext uri="{FF2B5EF4-FFF2-40B4-BE49-F238E27FC236}">
                <a16:creationId xmlns:a16="http://schemas.microsoft.com/office/drawing/2014/main" id="{F52FF9AF-985E-6452-D794-923E70FC394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55381" y="2599997"/>
            <a:ext cx="2833241" cy="3472855"/>
          </a:xfrm>
          <a:prstGeom prst="rect">
            <a:avLst/>
          </a:prstGeom>
        </p:spPr>
      </p:pic>
      <p:sp>
        <p:nvSpPr>
          <p:cNvPr id="9" name="Slide Number Placeholder 8">
            <a:extLst>
              <a:ext uri="{FF2B5EF4-FFF2-40B4-BE49-F238E27FC236}">
                <a16:creationId xmlns:a16="http://schemas.microsoft.com/office/drawing/2014/main" id="{BF195FE5-06CF-EC88-0DD0-0B0648B05F84}"/>
              </a:ext>
            </a:extLst>
          </p:cNvPr>
          <p:cNvSpPr>
            <a:spLocks noGrp="1"/>
          </p:cNvSpPr>
          <p:nvPr>
            <p:ph type="sldNum" sz="quarter" idx="12"/>
          </p:nvPr>
        </p:nvSpPr>
        <p:spPr>
          <a:xfrm>
            <a:off x="6701567" y="6362087"/>
            <a:ext cx="2133600" cy="365125"/>
          </a:xfrm>
        </p:spPr>
        <p:txBody>
          <a:bodyPr/>
          <a:lstStyle/>
          <a:p>
            <a:fld id="{23E00BF6-6337-4BA4-A033-88BB584A9638}" type="slidenum">
              <a:rPr lang="en-US" smtClean="0"/>
              <a:t>7</a:t>
            </a:fld>
            <a:endParaRPr lang="en-US" dirty="0"/>
          </a:p>
        </p:txBody>
      </p:sp>
    </p:spTree>
    <p:extLst>
      <p:ext uri="{BB962C8B-B14F-4D97-AF65-F5344CB8AC3E}">
        <p14:creationId xmlns:p14="http://schemas.microsoft.com/office/powerpoint/2010/main" val="459204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8180C8-6AB8-98A4-9A2B-0B8CA7CA388E}"/>
              </a:ext>
            </a:extLst>
          </p:cNvPr>
          <p:cNvSpPr txBox="1"/>
          <p:nvPr/>
        </p:nvSpPr>
        <p:spPr>
          <a:xfrm>
            <a:off x="228600" y="6266803"/>
            <a:ext cx="83276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mn-cs"/>
              </a:rPr>
              <a:t>Gaps between tree leaves make wonderful pinhole image displays as the Moon eclipses the Sun. </a:t>
            </a:r>
          </a:p>
        </p:txBody>
      </p:sp>
      <p:sp>
        <p:nvSpPr>
          <p:cNvPr id="2" name="Slide Number Placeholder 1">
            <a:extLst>
              <a:ext uri="{FF2B5EF4-FFF2-40B4-BE49-F238E27FC236}">
                <a16:creationId xmlns:a16="http://schemas.microsoft.com/office/drawing/2014/main" id="{63AC6FF6-6584-0688-1C8D-059667F44BD3}"/>
              </a:ext>
            </a:extLst>
          </p:cNvPr>
          <p:cNvSpPr>
            <a:spLocks noGrp="1"/>
          </p:cNvSpPr>
          <p:nvPr>
            <p:ph type="sldNum" sz="quarter" idx="12"/>
          </p:nvPr>
        </p:nvSpPr>
        <p:spPr>
          <a:xfrm>
            <a:off x="6866994" y="6437507"/>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00BF6-6337-4BA4-A033-88BB584A963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10" name="Picture 9" descr="A body of water with trees around it&#10;&#10;Description automatically generated with low confidence">
            <a:extLst>
              <a:ext uri="{FF2B5EF4-FFF2-40B4-BE49-F238E27FC236}">
                <a16:creationId xmlns:a16="http://schemas.microsoft.com/office/drawing/2014/main" id="{0CA6AF1F-C5A6-7578-BE6D-B192AF1CC8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49419" y="192151"/>
            <a:ext cx="4517838" cy="6023784"/>
          </a:xfrm>
          <a:prstGeom prst="rect">
            <a:avLst/>
          </a:prstGeom>
        </p:spPr>
      </p:pic>
      <p:sp>
        <p:nvSpPr>
          <p:cNvPr id="5" name="TextBox 4">
            <a:extLst>
              <a:ext uri="{FF2B5EF4-FFF2-40B4-BE49-F238E27FC236}">
                <a16:creationId xmlns:a16="http://schemas.microsoft.com/office/drawing/2014/main" id="{8A39EE32-BE24-207D-A8A9-5568DBCA02BA}"/>
              </a:ext>
            </a:extLst>
          </p:cNvPr>
          <p:cNvSpPr txBox="1"/>
          <p:nvPr/>
        </p:nvSpPr>
        <p:spPr>
          <a:xfrm>
            <a:off x="4632644" y="318899"/>
            <a:ext cx="4151388" cy="646331"/>
          </a:xfrm>
          <a:prstGeom prst="rect">
            <a:avLst/>
          </a:prstGeom>
          <a:solidFill>
            <a:srgbClr val="D5D4D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95000"/>
                    <a:lumOff val="5000"/>
                  </a:prstClr>
                </a:solidFill>
                <a:effectLst/>
                <a:uLnTx/>
                <a:uFillTx/>
                <a:latin typeface="Calibri"/>
                <a:ea typeface="+mn-ea"/>
                <a:cs typeface="+mn-cs"/>
              </a:rPr>
              <a:t>During solar eclipses it is easier to tell that we are seeing real images of the Sun.</a:t>
            </a:r>
          </a:p>
        </p:txBody>
      </p:sp>
      <p:pic>
        <p:nvPicPr>
          <p:cNvPr id="14" name="Picture 13" descr="A picture containing plant, vegetable&#10;&#10;Description automatically generated">
            <a:extLst>
              <a:ext uri="{FF2B5EF4-FFF2-40B4-BE49-F238E27FC236}">
                <a16:creationId xmlns:a16="http://schemas.microsoft.com/office/drawing/2014/main" id="{C14177E5-D682-C545-8B82-7B6B4348E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027" y="192151"/>
            <a:ext cx="4217384" cy="3163038"/>
          </a:xfrm>
          <a:prstGeom prst="rect">
            <a:avLst/>
          </a:prstGeom>
        </p:spPr>
      </p:pic>
      <p:sp>
        <p:nvSpPr>
          <p:cNvPr id="18" name="TextBox 17">
            <a:extLst>
              <a:ext uri="{FF2B5EF4-FFF2-40B4-BE49-F238E27FC236}">
                <a16:creationId xmlns:a16="http://schemas.microsoft.com/office/drawing/2014/main" id="{2EF795CF-9419-3CCF-88CD-8D6D2400423D}"/>
              </a:ext>
            </a:extLst>
          </p:cNvPr>
          <p:cNvSpPr txBox="1"/>
          <p:nvPr/>
        </p:nvSpPr>
        <p:spPr>
          <a:xfrm>
            <a:off x="245165" y="6525633"/>
            <a:ext cx="807719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Upper left image by </a:t>
            </a:r>
            <a:r>
              <a:rPr kumimoji="0" lang="en-US" sz="1200" b="0" i="0" u="none" strike="noStrike" kern="1200" cap="none" spc="0" normalizeH="0" baseline="0" noProof="0" dirty="0">
                <a:ln>
                  <a:noFill/>
                </a:ln>
                <a:solidFill>
                  <a:prstClr val="black"/>
                </a:solidFill>
                <a:effectLst/>
                <a:uLnTx/>
                <a:uFillTx/>
                <a:latin typeface="Calibri"/>
                <a:ea typeface="+mn-ea"/>
                <a:cs typeface="+mn-cs"/>
                <a:hlinkClick r:id="rId4"/>
              </a:rPr>
              <a:t>Cantavestrella</a:t>
            </a:r>
            <a:r>
              <a:rPr kumimoji="0" lang="en-US" sz="1200" b="0" i="0" u="none" strike="noStrike" kern="1200" cap="none" spc="0" normalizeH="0" baseline="0" noProof="0" dirty="0">
                <a:ln>
                  <a:noFill/>
                </a:ln>
                <a:solidFill>
                  <a:prstClr val="black"/>
                </a:solidFill>
                <a:effectLst/>
                <a:uLnTx/>
                <a:uFillTx/>
                <a:latin typeface="Calibri"/>
                <a:ea typeface="+mn-ea"/>
                <a:cs typeface="+mn-cs"/>
              </a:rPr>
              <a:t>.   See Credits &amp; Acknowledgements for other photo credits.</a:t>
            </a:r>
          </a:p>
        </p:txBody>
      </p:sp>
      <p:pic>
        <p:nvPicPr>
          <p:cNvPr id="19" name="Picture 18" descr="A picture containing night sky&#10;&#10;Description automatically generated">
            <a:extLst>
              <a:ext uri="{FF2B5EF4-FFF2-40B4-BE49-F238E27FC236}">
                <a16:creationId xmlns:a16="http://schemas.microsoft.com/office/drawing/2014/main" id="{C0220243-4AF0-903B-C329-5E45E19EF3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3505039">
            <a:off x="857451" y="3515854"/>
            <a:ext cx="2661990" cy="2652992"/>
          </a:xfrm>
          <a:prstGeom prst="ellipse">
            <a:avLst/>
          </a:prstGeom>
        </p:spPr>
      </p:pic>
    </p:spTree>
    <p:extLst>
      <p:ext uri="{BB962C8B-B14F-4D97-AF65-F5344CB8AC3E}">
        <p14:creationId xmlns:p14="http://schemas.microsoft.com/office/powerpoint/2010/main" val="1020533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9"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descr="A picture containing grass, outdoor, ground, plant&#10;&#10;Description automatically generated">
            <a:extLst>
              <a:ext uri="{FF2B5EF4-FFF2-40B4-BE49-F238E27FC236}">
                <a16:creationId xmlns:a16="http://schemas.microsoft.com/office/drawing/2014/main" id="{9523C45F-A698-E094-5D3F-A3CCC10C75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495432"/>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7F07C9FE-3E25-7F74-BE20-399B9F4B80AB}"/>
              </a:ext>
            </a:extLst>
          </p:cNvPr>
          <p:cNvSpPr txBox="1"/>
          <p:nvPr/>
        </p:nvSpPr>
        <p:spPr>
          <a:xfrm>
            <a:off x="-234381" y="6598453"/>
            <a:ext cx="9612760" cy="307777"/>
          </a:xfrm>
          <a:prstGeom prst="rect">
            <a:avLst/>
          </a:prstGeom>
          <a:noFill/>
        </p:spPr>
        <p:txBody>
          <a:bodyPr wrap="none" rtlCol="0">
            <a:spAutoFit/>
          </a:bodyPr>
          <a:lstStyle/>
          <a:p>
            <a:pPr algn="ctr"/>
            <a:r>
              <a:rPr lang="en-US" sz="1400" b="1" dirty="0"/>
              <a:t>Images of the round Sun projected on a sidewalk as </a:t>
            </a:r>
            <a:r>
              <a:rPr lang="en-US" sz="1400" b="1" dirty="0">
                <a:highlight>
                  <a:srgbClr val="FFFF00"/>
                </a:highlight>
              </a:rPr>
              <a:t>midday sunlight </a:t>
            </a:r>
            <a:r>
              <a:rPr lang="en-US" sz="1400" b="1" dirty="0"/>
              <a:t>passes through the small gaps between leaves of a tree</a:t>
            </a:r>
          </a:p>
        </p:txBody>
      </p:sp>
      <p:sp>
        <p:nvSpPr>
          <p:cNvPr id="4" name="Slide Number Placeholder 3">
            <a:extLst>
              <a:ext uri="{FF2B5EF4-FFF2-40B4-BE49-F238E27FC236}">
                <a16:creationId xmlns:a16="http://schemas.microsoft.com/office/drawing/2014/main" id="{D928067A-6B9E-8ACA-BD55-3552F3D40747}"/>
              </a:ext>
            </a:extLst>
          </p:cNvPr>
          <p:cNvSpPr>
            <a:spLocks noGrp="1"/>
          </p:cNvSpPr>
          <p:nvPr>
            <p:ph type="sldNum" sz="quarter" idx="12"/>
          </p:nvPr>
        </p:nvSpPr>
        <p:spPr/>
        <p:txBody>
          <a:bodyPr/>
          <a:lstStyle/>
          <a:p>
            <a:fld id="{23E00BF6-6337-4BA4-A033-88BB584A9638}" type="slidenum">
              <a:rPr lang="en-US" smtClean="0"/>
              <a:t>9</a:t>
            </a:fld>
            <a:endParaRPr lang="en-US" dirty="0"/>
          </a:p>
        </p:txBody>
      </p:sp>
      <p:sp>
        <p:nvSpPr>
          <p:cNvPr id="5" name="TextBox 4">
            <a:extLst>
              <a:ext uri="{FF2B5EF4-FFF2-40B4-BE49-F238E27FC236}">
                <a16:creationId xmlns:a16="http://schemas.microsoft.com/office/drawing/2014/main" id="{695AAB10-895B-2970-DF69-943C5D733FFF}"/>
              </a:ext>
            </a:extLst>
          </p:cNvPr>
          <p:cNvSpPr txBox="1"/>
          <p:nvPr/>
        </p:nvSpPr>
        <p:spPr>
          <a:xfrm>
            <a:off x="3505200" y="5334000"/>
            <a:ext cx="45719" cy="36933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4FD97E16-2ADD-A6F6-6D8A-505C8AB74803}"/>
              </a:ext>
            </a:extLst>
          </p:cNvPr>
          <p:cNvSpPr txBox="1"/>
          <p:nvPr/>
        </p:nvSpPr>
        <p:spPr>
          <a:xfrm>
            <a:off x="2922015" y="5352810"/>
            <a:ext cx="3299969" cy="646331"/>
          </a:xfrm>
          <a:prstGeom prst="rect">
            <a:avLst/>
          </a:prstGeom>
          <a:solidFill>
            <a:srgbClr val="FBF6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95000"/>
                    <a:lumOff val="5000"/>
                  </a:schemeClr>
                </a:solidFill>
                <a:effectLst/>
                <a:uLnTx/>
                <a:uFillTx/>
                <a:latin typeface="Calibri"/>
                <a:ea typeface="+mn-ea"/>
                <a:cs typeface="+mn-cs"/>
              </a:rPr>
              <a:t>Notice that some of the dimmer images are in sharper focus.</a:t>
            </a:r>
          </a:p>
        </p:txBody>
      </p:sp>
      <p:sp>
        <p:nvSpPr>
          <p:cNvPr id="12" name="Oval 11">
            <a:extLst>
              <a:ext uri="{FF2B5EF4-FFF2-40B4-BE49-F238E27FC236}">
                <a16:creationId xmlns:a16="http://schemas.microsoft.com/office/drawing/2014/main" id="{6A496A99-EE51-2278-4930-FA8C71330CBF}"/>
              </a:ext>
            </a:extLst>
          </p:cNvPr>
          <p:cNvSpPr/>
          <p:nvPr/>
        </p:nvSpPr>
        <p:spPr>
          <a:xfrm>
            <a:off x="2922014" y="4114801"/>
            <a:ext cx="781307" cy="838200"/>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13" name="Straight Arrow Connector 12">
            <a:extLst>
              <a:ext uri="{FF2B5EF4-FFF2-40B4-BE49-F238E27FC236}">
                <a16:creationId xmlns:a16="http://schemas.microsoft.com/office/drawing/2014/main" id="{D52D4638-BE2B-D08A-3FD1-AFEBA09F4DBB}"/>
              </a:ext>
            </a:extLst>
          </p:cNvPr>
          <p:cNvCxnSpPr>
            <a:cxnSpLocks/>
            <a:stCxn id="11" idx="0"/>
            <a:endCxn id="12" idx="5"/>
          </p:cNvCxnSpPr>
          <p:nvPr/>
        </p:nvCxnSpPr>
        <p:spPr>
          <a:xfrm flipH="1" flipV="1">
            <a:off x="3588901" y="4830249"/>
            <a:ext cx="983099" cy="522561"/>
          </a:xfrm>
          <a:prstGeom prst="straightConnector1">
            <a:avLst/>
          </a:prstGeom>
          <a:ln w="28575">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653543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113215</TotalTime>
  <Words>1961</Words>
  <Application>Microsoft Office PowerPoint</Application>
  <PresentationFormat>On-screen Show (4:3)</PresentationFormat>
  <Paragraphs>203</Paragraphs>
  <Slides>23</Slides>
  <Notes>8</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23</vt:i4>
      </vt:variant>
    </vt:vector>
  </HeadingPairs>
  <TitlesOfParts>
    <vt:vector size="32" baseType="lpstr">
      <vt:lpstr>Arial</vt:lpstr>
      <vt:lpstr>Calibri</vt:lpstr>
      <vt:lpstr>Arial Narrow</vt:lpstr>
      <vt:lpstr>Tahoma</vt:lpstr>
      <vt:lpstr>Calibri Light</vt:lpstr>
      <vt:lpstr>Arial Nova Light</vt:lpstr>
      <vt:lpstr>Office Theme</vt:lpstr>
      <vt:lpstr>1_Office Theme</vt:lpstr>
      <vt:lpstr>2_Office Theme</vt:lpstr>
      <vt:lpstr>PowerPoint Presentation</vt:lpstr>
      <vt:lpstr>[Really] Understanding  Pinhole Projection of the Sun</vt:lpstr>
      <vt:lpstr>Essential viewing:  6-minute “how-to-facilitate” video [ https://punch.space.swri.edu/punch_outreach_pinholeprojector.php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[Really] Understanding  Pinhole Projection of the Sun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Pinhole Projection</dc:title>
  <dc:creator>arca965@gmail.com;cherilynn.morrow@gmail.com</dc:creator>
  <cp:lastModifiedBy>Mike Zawaski</cp:lastModifiedBy>
  <cp:revision>428</cp:revision>
  <dcterms:created xsi:type="dcterms:W3CDTF">2022-11-04T22:43:51Z</dcterms:created>
  <dcterms:modified xsi:type="dcterms:W3CDTF">2023-10-03T02:38:51Z</dcterms:modified>
</cp:coreProperties>
</file>