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57"/>
  </p:notesMasterIdLst>
  <p:handoutMasterIdLst>
    <p:handoutMasterId r:id="rId58"/>
  </p:handoutMasterIdLst>
  <p:sldIdLst>
    <p:sldId id="2182" r:id="rId4"/>
    <p:sldId id="2204" r:id="rId5"/>
    <p:sldId id="2187" r:id="rId6"/>
    <p:sldId id="1912" r:id="rId7"/>
    <p:sldId id="2101" r:id="rId8"/>
    <p:sldId id="2089" r:id="rId9"/>
    <p:sldId id="2143" r:id="rId10"/>
    <p:sldId id="1911" r:id="rId11"/>
    <p:sldId id="2076" r:id="rId12"/>
    <p:sldId id="1932" r:id="rId13"/>
    <p:sldId id="283" r:id="rId14"/>
    <p:sldId id="297" r:id="rId15"/>
    <p:sldId id="1940" r:id="rId16"/>
    <p:sldId id="269" r:id="rId17"/>
    <p:sldId id="2052" r:id="rId18"/>
    <p:sldId id="265" r:id="rId19"/>
    <p:sldId id="304" r:id="rId20"/>
    <p:sldId id="1965" r:id="rId21"/>
    <p:sldId id="259" r:id="rId22"/>
    <p:sldId id="322" r:id="rId23"/>
    <p:sldId id="1966" r:id="rId24"/>
    <p:sldId id="260" r:id="rId25"/>
    <p:sldId id="321" r:id="rId26"/>
    <p:sldId id="320" r:id="rId27"/>
    <p:sldId id="2039" r:id="rId28"/>
    <p:sldId id="2068" r:id="rId29"/>
    <p:sldId id="2067" r:id="rId30"/>
    <p:sldId id="270" r:id="rId31"/>
    <p:sldId id="2075" r:id="rId32"/>
    <p:sldId id="315" r:id="rId33"/>
    <p:sldId id="303" r:id="rId34"/>
    <p:sldId id="1919" r:id="rId35"/>
    <p:sldId id="1920" r:id="rId36"/>
    <p:sldId id="305" r:id="rId37"/>
    <p:sldId id="2077" r:id="rId38"/>
    <p:sldId id="2005" r:id="rId39"/>
    <p:sldId id="306" r:id="rId40"/>
    <p:sldId id="307" r:id="rId41"/>
    <p:sldId id="308" r:id="rId42"/>
    <p:sldId id="309" r:id="rId43"/>
    <p:sldId id="2078" r:id="rId44"/>
    <p:sldId id="2203" r:id="rId45"/>
    <p:sldId id="2103" r:id="rId46"/>
    <p:sldId id="2119" r:id="rId47"/>
    <p:sldId id="2121" r:id="rId48"/>
    <p:sldId id="2122" r:id="rId49"/>
    <p:sldId id="1951" r:id="rId50"/>
    <p:sldId id="2166" r:id="rId51"/>
    <p:sldId id="2205" r:id="rId52"/>
    <p:sldId id="2168" r:id="rId53"/>
    <p:sldId id="2154" r:id="rId54"/>
    <p:sldId id="2016" r:id="rId55"/>
    <p:sldId id="2170" r:id="rId56"/>
  </p:sldIdLst>
  <p:sldSz cx="9144000" cy="6858000" type="screen4x3"/>
  <p:notesSz cx="6858000" cy="9144000"/>
  <p:embeddedFontLst>
    <p:embeddedFont>
      <p:font typeface="Arial Narrow" panose="020B0606020202030204"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Tahoma" panose="020B0604030504040204" pitchFamily="34" charset="0"/>
      <p:regular r:id="rId69"/>
      <p:bold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B770F-901A-F8F8-64C4-215D1138B812}" name="Cherilynn Morrow" initials="CM" userId="712234884c2d92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191313"/>
    <a:srgbClr val="93CDDD"/>
    <a:srgbClr val="FF0000"/>
    <a:srgbClr val="DBB6A4"/>
    <a:srgbClr val="3FC802"/>
    <a:srgbClr val="FFC000"/>
    <a:srgbClr val="E3E4E6"/>
    <a:srgbClr val="E6E5E9"/>
    <a:srgbClr val="646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13" autoAdjust="0"/>
    <p:restoredTop sz="96517" autoAdjust="0"/>
  </p:normalViewPr>
  <p:slideViewPr>
    <p:cSldViewPr>
      <p:cViewPr varScale="1">
        <p:scale>
          <a:sx n="115" d="100"/>
          <a:sy n="115" d="100"/>
        </p:scale>
        <p:origin x="1782" y="10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3" d="100"/>
          <a:sy n="63" d="100"/>
        </p:scale>
        <p:origin x="3125" y="4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4.fntdata"/><Relationship Id="rId70" Type="http://schemas.openxmlformats.org/officeDocument/2006/relationships/font" Target="fonts/font12.fnt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B5A42-D706-993D-E29A-A28F13366A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CBE7F7-5138-9971-D000-AA4774E72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4BF9E7-3738-4340-B118-5EABC6EA7ACA}" type="datetimeFigureOut">
              <a:rPr lang="en-US" smtClean="0"/>
              <a:t>10/2/2023</a:t>
            </a:fld>
            <a:endParaRPr lang="en-US"/>
          </a:p>
        </p:txBody>
      </p:sp>
      <p:sp>
        <p:nvSpPr>
          <p:cNvPr id="4" name="Footer Placeholder 3">
            <a:extLst>
              <a:ext uri="{FF2B5EF4-FFF2-40B4-BE49-F238E27FC236}">
                <a16:creationId xmlns:a16="http://schemas.microsoft.com/office/drawing/2014/main" id="{54075F86-D77E-84C1-A2ED-FE0D70AEE1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831773-495E-C8A3-917E-490BA939EA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A8CF94-2ADB-41F6-9ECA-9576D9A05F9D}" type="slidenum">
              <a:rPr lang="en-US" smtClean="0"/>
              <a:t>‹#›</a:t>
            </a:fld>
            <a:endParaRPr lang="en-US"/>
          </a:p>
        </p:txBody>
      </p:sp>
    </p:spTree>
    <p:extLst>
      <p:ext uri="{BB962C8B-B14F-4D97-AF65-F5344CB8AC3E}">
        <p14:creationId xmlns:p14="http://schemas.microsoft.com/office/powerpoint/2010/main" val="295437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123F1-9DDB-4E23-BF9C-FD39E1941872}" type="datetimeFigureOut">
              <a:rPr lang="en-US" smtClean="0"/>
              <a:t>10/2/2023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BD319-0722-4CB8-9C28-BAD7AF8E7194}" type="slidenum">
              <a:rPr lang="en-US" smtClean="0"/>
              <a:t>‹#›</a:t>
            </a:fld>
            <a:endParaRPr lang="en-US" dirty="0"/>
          </a:p>
        </p:txBody>
      </p:sp>
    </p:spTree>
    <p:extLst>
      <p:ext uri="{BB962C8B-B14F-4D97-AF65-F5344CB8AC3E}">
        <p14:creationId xmlns:p14="http://schemas.microsoft.com/office/powerpoint/2010/main" val="146360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75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33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15</a:t>
            </a:fld>
            <a:endParaRPr lang="en-US" dirty="0"/>
          </a:p>
        </p:txBody>
      </p:sp>
    </p:spTree>
    <p:extLst>
      <p:ext uri="{BB962C8B-B14F-4D97-AF65-F5344CB8AC3E}">
        <p14:creationId xmlns:p14="http://schemas.microsoft.com/office/powerpoint/2010/main" val="366948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273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42</a:t>
            </a:fld>
            <a:endParaRPr lang="en-US" dirty="0"/>
          </a:p>
        </p:txBody>
      </p:sp>
    </p:spTree>
    <p:extLst>
      <p:ext uri="{BB962C8B-B14F-4D97-AF65-F5344CB8AC3E}">
        <p14:creationId xmlns:p14="http://schemas.microsoft.com/office/powerpoint/2010/main" val="336110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45</a:t>
            </a:fld>
            <a:endParaRPr lang="en-US" dirty="0"/>
          </a:p>
        </p:txBody>
      </p:sp>
    </p:spTree>
    <p:extLst>
      <p:ext uri="{BB962C8B-B14F-4D97-AF65-F5344CB8AC3E}">
        <p14:creationId xmlns:p14="http://schemas.microsoft.com/office/powerpoint/2010/main" val="226324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572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A8A92D-80DE-CA45-A871-FD7271667298}"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50273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678FC-4634-4F49-A0C0-F509854153D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285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B7B27-484F-4D45-A6F8-21C8AD262D77}"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06228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042346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535207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0432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528904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1301389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126940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7004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27537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F441C-6002-A843-B809-A4B9C5A3A660}"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3257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745108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693281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49739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F7D0EC-AFAA-6F41-AE91-F3B45A454182}"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419383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EC864-720C-0B4B-9C21-3B87697889F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925868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8BFDB5-8AAF-9448-9CCB-A30C9F9433A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224254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C5FBD1-7646-FC4F-95E4-D3B2F635170D}"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471905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F8CBE9-9B73-064D-B6B6-4A92421B6B10}"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990377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2A072-A651-1147-817A-CF924EEB8FE7}"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4082232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77FE4-8A03-454C-8397-38A12680822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15827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F838C7-A68B-C744-94EB-C3556097905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14583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63F7D-4C72-5444-A7A9-8BE3BA00DD6E}"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96348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28ABE-3726-514C-A575-6497AAF33837}"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248048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AC2E2-1129-7E46-8D27-B3F42E8C99D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812375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3A49E-CADC-0C4C-8351-B8734BC072B4}"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40611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3EF72-C1F1-CC41-ABA2-6D24C5072154}"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5807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1C1A8-A40C-5544-B99B-DB403EA4D0AF}"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98079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4B2796-B45A-174C-8F66-84DDE2EAAF86}"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24057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4EA6B-31F8-2840-8AA0-EE83485F8C8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587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84567-EC53-554B-AF66-6A11E80CE7C0}"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19462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870C84-7059-4B42-9D63-3E63EC172748}"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08874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80C8C-15EE-9E4F-81C1-3335C501F7B6}" type="datetime1">
              <a:rPr lang="en-US" smtClean="0"/>
              <a:t>10/2/2023</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00BF6-6337-4BA4-A033-88BB584A9638}" type="slidenum">
              <a:rPr lang="en-US" smtClean="0"/>
              <a:t>‹#›</a:t>
            </a:fld>
            <a:endParaRPr lang="en-US" dirty="0"/>
          </a:p>
        </p:txBody>
      </p:sp>
    </p:spTree>
    <p:extLst>
      <p:ext uri="{BB962C8B-B14F-4D97-AF65-F5344CB8AC3E}">
        <p14:creationId xmlns:p14="http://schemas.microsoft.com/office/powerpoint/2010/main" val="284668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D79DE-9483-4F1C-B052-2B84D1FA5FAA}" type="datetimeFigureOut">
              <a:rPr lang="en-US" smtClean="0"/>
              <a:t>10/2/2023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18678-AA88-4306-9959-443C560FC089}" type="slidenum">
              <a:rPr lang="en-US" smtClean="0"/>
              <a:t>‹#›</a:t>
            </a:fld>
            <a:endParaRPr lang="en-US" dirty="0"/>
          </a:p>
        </p:txBody>
      </p:sp>
    </p:spTree>
    <p:extLst>
      <p:ext uri="{BB962C8B-B14F-4D97-AF65-F5344CB8AC3E}">
        <p14:creationId xmlns:p14="http://schemas.microsoft.com/office/powerpoint/2010/main" val="3433904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7EF20-DE57-2F4E-9272-6CAD02A12296}" type="datetime1">
              <a:rPr lang="en-US" smtClean="0"/>
              <a:t>10/2/2023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B8A07-0C97-4C61-9F55-26B2D75D9423}" type="slidenum">
              <a:rPr lang="en-US" smtClean="0"/>
              <a:t>‹#›</a:t>
            </a:fld>
            <a:endParaRPr lang="en-US" dirty="0"/>
          </a:p>
        </p:txBody>
      </p:sp>
    </p:spTree>
    <p:extLst>
      <p:ext uri="{BB962C8B-B14F-4D97-AF65-F5344CB8AC3E}">
        <p14:creationId xmlns:p14="http://schemas.microsoft.com/office/powerpoint/2010/main" val="8410253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unch.space.swri.edu/"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5.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tinyurl.com/PinholeFeedback"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6.jp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8.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21.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8.jpe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punch.space.swri.edu/punch_outreach_pinholeprojector.php" TargetMode="Externa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5.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Camera_obscura" TargetMode="External"/><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tinyurl.com/PinholeFeedback" TargetMode="Externa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8" Type="http://schemas.openxmlformats.org/officeDocument/2006/relationships/hyperlink" Target="https://en.wikipedia.org/wiki/Camera_obscura" TargetMode="External"/><Relationship Id="rId3" Type="http://schemas.openxmlformats.org/officeDocument/2006/relationships/image" Target="../media/image5.jpeg"/><Relationship Id="rId7" Type="http://schemas.openxmlformats.org/officeDocument/2006/relationships/hyperlink" Target="https://bceye.com/retinal-image-inverted-reversed/" TargetMode="External"/><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hyperlink" Target="https://www.wikiwand.com/en/Real_image" TargetMode="External"/><Relationship Id="rId5" Type="http://schemas.openxmlformats.org/officeDocument/2006/relationships/hyperlink" Target="https://www.scratchapixel.com/lessons/3d-basic-rendering/3d-viewing-pinhole-camera" TargetMode="External"/><Relationship Id="rId10" Type="http://schemas.openxmlformats.org/officeDocument/2006/relationships/hyperlink" Target="https://www.35mmc.com/26/10/2020/making-measuring-and-testing-the-optimal-pinhole-pinhole-adventures-part-3-by-sroyon/" TargetMode="External"/><Relationship Id="rId4" Type="http://schemas.openxmlformats.org/officeDocument/2006/relationships/hyperlink" Target="https://www.physicsforums.com/insights/lenses-pinholes-focus-mean/" TargetMode="External"/><Relationship Id="rId9" Type="http://schemas.openxmlformats.org/officeDocument/2006/relationships/hyperlink" Target="http://paleo-camera.com/archeo-optic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hyperlink" Target="mailto:mjzawaski@gmail.com" TargetMode="External"/><Relationship Id="rId5" Type="http://schemas.openxmlformats.org/officeDocument/2006/relationships/hyperlink" Target="mailto:arca965@gmail.com" TargetMode="External"/><Relationship Id="rId4" Type="http://schemas.openxmlformats.org/officeDocument/2006/relationships/hyperlink" Target="mailto:cherilynn.morrow@gmail.com"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jpeg"/><Relationship Id="rId7"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1.jpeg"/><Relationship Id="rId5" Type="http://schemas.microsoft.com/office/2007/relationships/hdphoto" Target="../media/hdphoto2.wdp"/><Relationship Id="rId10" Type="http://schemas.openxmlformats.org/officeDocument/2006/relationships/image" Target="../media/image45.jpeg"/><Relationship Id="rId4" Type="http://schemas.openxmlformats.org/officeDocument/2006/relationships/image" Target="../media/image40.png"/><Relationship Id="rId9" Type="http://schemas.openxmlformats.org/officeDocument/2006/relationships/image" Target="../media/image44.jpeg"/></Relationships>
</file>

<file path=ppt/slides/_rels/slide53.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unch.space.swri.edu/" TargetMode="Externa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5.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53200"/>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mn-cs"/>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5" y="1638466"/>
            <a:ext cx="26003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ea typeface="+mn-ea"/>
                <a:cs typeface="+mn-cs"/>
              </a:rPr>
              <a:t>NASA PUNCH website: </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hlinkClick r:id="rId4">
                  <a:extLst>
                    <a:ext uri="{A12FA001-AC4F-418D-AE19-62706E023703}">
                      <ahyp:hlinkClr xmlns:ahyp="http://schemas.microsoft.com/office/drawing/2018/hyperlinkcolor" val="tx"/>
                    </a:ext>
                  </a:extLst>
                </a:hlinkClick>
              </a:rPr>
              <a:t>https://punch.space.swri.edu</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rPr>
              <a:t> </a:t>
            </a:r>
            <a:r>
              <a:rPr kumimoji="0" lang="en-US" sz="1400" b="0" i="0" u="none" strike="noStrike" kern="1200" cap="none" spc="0" normalizeH="0" baseline="0" noProof="0" dirty="0">
                <a:ln>
                  <a:noFill/>
                </a:ln>
                <a:solidFill>
                  <a:prstClr val="white"/>
                </a:solidFill>
                <a:effectLst/>
                <a:uLnTx/>
                <a:uFillTx/>
                <a:ea typeface="+mn-ea"/>
                <a:cs typeface="+mn-cs"/>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1">
            <a:extLst>
              <a:ext uri="{FF2B5EF4-FFF2-40B4-BE49-F238E27FC236}">
                <a16:creationId xmlns:a16="http://schemas.microsoft.com/office/drawing/2014/main" id="{601200BC-A4BA-AAD8-9A75-9BF9DDCE26BF}"/>
              </a:ext>
            </a:extLst>
          </p:cNvPr>
          <p:cNvSpPr txBox="1">
            <a:spLocks/>
          </p:cNvSpPr>
          <p:nvPr/>
        </p:nvSpPr>
        <p:spPr>
          <a:xfrm>
            <a:off x="2895600" y="361416"/>
            <a:ext cx="6162675" cy="2305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6">
                    <a:lumMod val="20000"/>
                    <a:lumOff val="80000"/>
                  </a:schemeClr>
                </a:solidFill>
              </a:rPr>
              <a:t>Welcome to Section 4:</a:t>
            </a:r>
          </a:p>
          <a:p>
            <a:endParaRPr lang="en-US" sz="3600" b="1" dirty="0">
              <a:solidFill>
                <a:schemeClr val="accent6">
                  <a:lumMod val="20000"/>
                  <a:lumOff val="80000"/>
                </a:schemeClr>
              </a:solidFill>
            </a:endParaRPr>
          </a:p>
          <a:p>
            <a:r>
              <a:rPr lang="en-US" sz="3600" b="1" dirty="0">
                <a:solidFill>
                  <a:schemeClr val="accent6">
                    <a:lumMod val="20000"/>
                    <a:lumOff val="80000"/>
                  </a:schemeClr>
                </a:solidFill>
              </a:rPr>
              <a:t>Explaining and Understanding How Pinhole Imaging Happens</a:t>
            </a:r>
          </a:p>
        </p:txBody>
      </p:sp>
      <p:pic>
        <p:nvPicPr>
          <p:cNvPr id="3" name="Picture 10" descr="Picture 10">
            <a:extLst>
              <a:ext uri="{FF2B5EF4-FFF2-40B4-BE49-F238E27FC236}">
                <a16:creationId xmlns:a16="http://schemas.microsoft.com/office/drawing/2014/main" id="{122ABB08-85DE-2628-5340-7889BEEC8C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6" name="TextBox 5">
            <a:extLst>
              <a:ext uri="{FF2B5EF4-FFF2-40B4-BE49-F238E27FC236}">
                <a16:creationId xmlns:a16="http://schemas.microsoft.com/office/drawing/2014/main" id="{F5BDCBC7-BBA4-09B4-5F77-E092E99B6B8C}"/>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7" name="Picture 6" descr="A qr code with black and white squares&#10;&#10;Description automatically generated">
            <a:extLst>
              <a:ext uri="{FF2B5EF4-FFF2-40B4-BE49-F238E27FC236}">
                <a16:creationId xmlns:a16="http://schemas.microsoft.com/office/drawing/2014/main" id="{72A8432A-FB80-F076-7F58-9A98A26673CD}"/>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130585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5982" y="136519"/>
            <a:ext cx="6517468" cy="1814814"/>
          </a:xfrm>
        </p:spPr>
        <p:txBody>
          <a:bodyPr>
            <a:noAutofit/>
          </a:bodyPr>
          <a:lstStyle/>
          <a:p>
            <a:pPr algn="l"/>
            <a:r>
              <a:rPr lang="en-US" sz="2400" b="1" dirty="0"/>
              <a:t>To safely explore how light reflected from Bhanu passes through a pinhole to a projection surface, we view Bhanu through a small, non-round hole.  </a:t>
            </a:r>
            <a:endParaRPr lang="en-US" sz="2400" b="1" dirty="0">
              <a:solidFill>
                <a:schemeClr val="tx1"/>
              </a:solidFill>
            </a:endParaRP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2204486"/>
            <a:ext cx="2384505" cy="2303675"/>
          </a:xfrm>
          <a:prstGeom prst="rect">
            <a:avLst/>
          </a:prstGeom>
        </p:spPr>
      </p:pic>
      <p:sp>
        <p:nvSpPr>
          <p:cNvPr id="3" name="Slide Number Placeholder 2">
            <a:extLst>
              <a:ext uri="{FF2B5EF4-FFF2-40B4-BE49-F238E27FC236}">
                <a16:creationId xmlns:a16="http://schemas.microsoft.com/office/drawing/2014/main" id="{F6A4428B-882D-D453-A0AC-9C927749C10A}"/>
              </a:ext>
            </a:extLst>
          </p:cNvPr>
          <p:cNvSpPr>
            <a:spLocks noGrp="1"/>
          </p:cNvSpPr>
          <p:nvPr>
            <p:ph type="sldNum" sz="quarter" idx="12"/>
          </p:nvPr>
        </p:nvSpPr>
        <p:spPr/>
        <p:txBody>
          <a:bodyPr/>
          <a:lstStyle/>
          <a:p>
            <a:fld id="{23E00BF6-6337-4BA4-A033-88BB584A9638}" type="slidenum">
              <a:rPr lang="en-US" smtClean="0"/>
              <a:t>10</a:t>
            </a:fld>
            <a:endParaRPr lang="en-US" dirty="0"/>
          </a:p>
        </p:txBody>
      </p:sp>
      <p:sp>
        <p:nvSpPr>
          <p:cNvPr id="4" name="TextBox 3">
            <a:extLst>
              <a:ext uri="{FF2B5EF4-FFF2-40B4-BE49-F238E27FC236}">
                <a16:creationId xmlns:a16="http://schemas.microsoft.com/office/drawing/2014/main" id="{DEE5D879-01C2-B062-D4C1-EE88C47B9DA2}"/>
              </a:ext>
            </a:extLst>
          </p:cNvPr>
          <p:cNvSpPr txBox="1"/>
          <p:nvPr/>
        </p:nvSpPr>
        <p:spPr>
          <a:xfrm>
            <a:off x="4093561" y="2362200"/>
            <a:ext cx="1328312" cy="1415772"/>
          </a:xfrm>
          <a:prstGeom prst="rect">
            <a:avLst/>
          </a:prstGeom>
          <a:noFill/>
        </p:spPr>
        <p:txBody>
          <a:bodyPr wrap="none" rtlCol="0">
            <a:spAutoFit/>
          </a:bodyPr>
          <a:lstStyle/>
          <a:p>
            <a:pPr algn="ctr"/>
            <a:r>
              <a:rPr lang="en-US" sz="2400" b="1" dirty="0"/>
              <a:t>Bhanu</a:t>
            </a:r>
          </a:p>
          <a:p>
            <a:pPr algn="ctr"/>
            <a:r>
              <a:rPr lang="en-US" sz="2000" dirty="0"/>
              <a:t>[BAH-noo] </a:t>
            </a:r>
          </a:p>
          <a:p>
            <a:pPr algn="ctr"/>
            <a:r>
              <a:rPr lang="en-US" sz="1400" dirty="0"/>
              <a:t>Bhanu means</a:t>
            </a:r>
          </a:p>
          <a:p>
            <a:pPr algn="ctr"/>
            <a:r>
              <a:rPr lang="en-US" sz="1400" dirty="0"/>
              <a:t> “ray of light” </a:t>
            </a:r>
          </a:p>
          <a:p>
            <a:pPr algn="ctr"/>
            <a:r>
              <a:rPr lang="en-US" sz="1400" dirty="0"/>
              <a:t>in Sanskrit </a:t>
            </a:r>
          </a:p>
        </p:txBody>
      </p:sp>
      <p:sp>
        <p:nvSpPr>
          <p:cNvPr id="6" name="Title 1">
            <a:extLst>
              <a:ext uri="{FF2B5EF4-FFF2-40B4-BE49-F238E27FC236}">
                <a16:creationId xmlns:a16="http://schemas.microsoft.com/office/drawing/2014/main" id="{B35F80EE-8FAE-E72A-B874-D87CDBE4B6CF}"/>
              </a:ext>
            </a:extLst>
          </p:cNvPr>
          <p:cNvSpPr txBox="1">
            <a:spLocks/>
          </p:cNvSpPr>
          <p:nvPr/>
        </p:nvSpPr>
        <p:spPr>
          <a:xfrm>
            <a:off x="1297421" y="5053337"/>
            <a:ext cx="6666696" cy="1143000"/>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j-ea"/>
                <a:cs typeface="+mj-cs"/>
              </a:rPr>
              <a:t>NEVER look at the Sun through the holes in </a:t>
            </a:r>
            <a:r>
              <a:rPr lang="en-US" b="1" dirty="0">
                <a:solidFill>
                  <a:prstClr val="black"/>
                </a:solidFill>
                <a:latin typeface="Calibri"/>
              </a:rPr>
              <a:t>a pinhole projector</a:t>
            </a:r>
            <a:r>
              <a:rPr kumimoji="0" lang="en-US" sz="4400" b="1" i="0" u="none" strike="noStrike" kern="1200" cap="none" spc="0" normalizeH="0" baseline="0" noProof="0" dirty="0">
                <a:ln>
                  <a:noFill/>
                </a:ln>
                <a:solidFill>
                  <a:prstClr val="black"/>
                </a:solidFill>
                <a:effectLst/>
                <a:uLnTx/>
                <a:uFillTx/>
                <a:latin typeface="Calibri"/>
                <a:ea typeface="+mj-ea"/>
                <a:cs typeface="+mj-cs"/>
              </a:rPr>
              <a:t>!</a:t>
            </a:r>
          </a:p>
        </p:txBody>
      </p:sp>
      <p:sp>
        <p:nvSpPr>
          <p:cNvPr id="9" name="Rectangle 1">
            <a:extLst>
              <a:ext uri="{FF2B5EF4-FFF2-40B4-BE49-F238E27FC236}">
                <a16:creationId xmlns:a16="http://schemas.microsoft.com/office/drawing/2014/main" id="{043D3124-EB5D-2BAB-FC28-42A8ED00FBE9}"/>
              </a:ext>
            </a:extLst>
          </p:cNvPr>
          <p:cNvSpPr>
            <a:spLocks noChangeAspect="1"/>
          </p:cNvSpPr>
          <p:nvPr/>
        </p:nvSpPr>
        <p:spPr>
          <a:xfrm>
            <a:off x="5912893" y="2261925"/>
            <a:ext cx="2744410" cy="1943956"/>
          </a:xfrm>
          <a:custGeom>
            <a:avLst/>
            <a:gdLst/>
            <a:ahLst/>
            <a:cxnLst/>
            <a:rect l="l" t="t" r="r" b="b"/>
            <a:pathLst>
              <a:path w="6035044" h="4274820">
                <a:moveTo>
                  <a:pt x="2811782" y="1931670"/>
                </a:moveTo>
                <a:lnTo>
                  <a:pt x="2811782" y="2343150"/>
                </a:lnTo>
                <a:lnTo>
                  <a:pt x="3223262" y="2343150"/>
                </a:lnTo>
                <a:lnTo>
                  <a:pt x="3223262" y="1931670"/>
                </a:lnTo>
                <a:close/>
                <a:moveTo>
                  <a:pt x="0" y="0"/>
                </a:moveTo>
                <a:lnTo>
                  <a:pt x="6035044" y="0"/>
                </a:lnTo>
                <a:lnTo>
                  <a:pt x="6035044" y="4274820"/>
                </a:lnTo>
                <a:lnTo>
                  <a:pt x="0" y="427482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015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F5857EF-3E1E-C0BE-AB65-0C1CAA4B0CC2}"/>
              </a:ext>
            </a:extLst>
          </p:cNvPr>
          <p:cNvSpPr txBox="1">
            <a:spLocks/>
          </p:cNvSpPr>
          <p:nvPr/>
        </p:nvSpPr>
        <p:spPr>
          <a:xfrm>
            <a:off x="1299747" y="393498"/>
            <a:ext cx="6544506" cy="75938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200" b="1" dirty="0"/>
              <a:t>To make your own observations find an object like Bhanu to view that can </a:t>
            </a:r>
            <a:r>
              <a:rPr lang="en-US" sz="2200" b="1" i="1" dirty="0"/>
              <a:t>represent</a:t>
            </a:r>
            <a:r>
              <a:rPr lang="en-US" sz="2200" b="1" dirty="0"/>
              <a:t> the Sun</a:t>
            </a:r>
          </a:p>
        </p:txBody>
      </p:sp>
      <p:grpSp>
        <p:nvGrpSpPr>
          <p:cNvPr id="7" name="Group 6">
            <a:extLst>
              <a:ext uri="{FF2B5EF4-FFF2-40B4-BE49-F238E27FC236}">
                <a16:creationId xmlns:a16="http://schemas.microsoft.com/office/drawing/2014/main" id="{E1BACB82-A0E1-2BCD-FAEF-DB343D30FCD1}"/>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5559E102-016A-0FA6-0506-5E1B7D26B3E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9" name="TextBox 8">
              <a:extLst>
                <a:ext uri="{FF2B5EF4-FFF2-40B4-BE49-F238E27FC236}">
                  <a16:creationId xmlns:a16="http://schemas.microsoft.com/office/drawing/2014/main" id="{12E70F24-5341-E7D9-DE17-61F5AE895CCF}"/>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D0445CDD-DCAC-3545-69C4-BA8E2389B787}"/>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B6C44118-3440-36DB-3F56-6DA97B72647A}"/>
              </a:ext>
            </a:extLst>
          </p:cNvPr>
          <p:cNvSpPr txBox="1"/>
          <p:nvPr/>
        </p:nvSpPr>
        <p:spPr>
          <a:xfrm>
            <a:off x="2334843" y="1548468"/>
            <a:ext cx="4631101" cy="923330"/>
          </a:xfrm>
          <a:prstGeom prst="rect">
            <a:avLst/>
          </a:prstGeom>
          <a:noFill/>
        </p:spPr>
        <p:txBody>
          <a:bodyPr wrap="square">
            <a:spAutoFit/>
          </a:bodyPr>
          <a:lstStyle/>
          <a:p>
            <a:pPr algn="ctr"/>
            <a:r>
              <a:rPr lang="en-US" dirty="0"/>
              <a:t>An object about a foot (~30 cm) tall works well.   Your object should have different features at the top and bottom and ideally left and right. </a:t>
            </a:r>
          </a:p>
        </p:txBody>
      </p:sp>
      <p:sp>
        <p:nvSpPr>
          <p:cNvPr id="2" name="Slide Number Placeholder 1">
            <a:extLst>
              <a:ext uri="{FF2B5EF4-FFF2-40B4-BE49-F238E27FC236}">
                <a16:creationId xmlns:a16="http://schemas.microsoft.com/office/drawing/2014/main" id="{5BE5DD95-E466-10EB-8000-703EC957D6E7}"/>
              </a:ext>
            </a:extLst>
          </p:cNvPr>
          <p:cNvSpPr>
            <a:spLocks noGrp="1"/>
          </p:cNvSpPr>
          <p:nvPr>
            <p:ph type="sldNum" sz="quarter" idx="12"/>
          </p:nvPr>
        </p:nvSpPr>
        <p:spPr/>
        <p:txBody>
          <a:bodyPr/>
          <a:lstStyle/>
          <a:p>
            <a:fld id="{23E00BF6-6337-4BA4-A033-88BB584A9638}" type="slidenum">
              <a:rPr lang="en-US" smtClean="0"/>
              <a:t>11</a:t>
            </a:fld>
            <a:endParaRPr lang="en-US" dirty="0"/>
          </a:p>
        </p:txBody>
      </p:sp>
      <p:sp>
        <p:nvSpPr>
          <p:cNvPr id="3" name="TextBox 2">
            <a:extLst>
              <a:ext uri="{FF2B5EF4-FFF2-40B4-BE49-F238E27FC236}">
                <a16:creationId xmlns:a16="http://schemas.microsoft.com/office/drawing/2014/main" id="{F6C3739F-F600-D873-D1F5-F87C9B3A2908}"/>
              </a:ext>
            </a:extLst>
          </p:cNvPr>
          <p:cNvSpPr txBox="1"/>
          <p:nvPr/>
        </p:nvSpPr>
        <p:spPr>
          <a:xfrm>
            <a:off x="6864210" y="3277666"/>
            <a:ext cx="1229868" cy="1292662"/>
          </a:xfrm>
          <a:prstGeom prst="rect">
            <a:avLst/>
          </a:prstGeom>
          <a:noFill/>
        </p:spPr>
        <p:txBody>
          <a:bodyPr wrap="square" rtlCol="0">
            <a:spAutoFit/>
          </a:bodyPr>
          <a:lstStyle/>
          <a:p>
            <a:pPr algn="ctr"/>
            <a:r>
              <a:rPr lang="en-US" dirty="0"/>
              <a:t>Bhanu</a:t>
            </a:r>
          </a:p>
          <a:p>
            <a:pPr algn="ctr"/>
            <a:r>
              <a:rPr lang="en-US" dirty="0"/>
              <a:t>[BAH-noo] </a:t>
            </a:r>
          </a:p>
          <a:p>
            <a:pPr algn="ctr"/>
            <a:r>
              <a:rPr lang="en-US" sz="1400" dirty="0"/>
              <a:t>Bhanu means “ray of light”  </a:t>
            </a:r>
          </a:p>
          <a:p>
            <a:pPr algn="ctr"/>
            <a:r>
              <a:rPr lang="en-US" sz="1400" dirty="0"/>
              <a:t>in Sanskrit </a:t>
            </a:r>
          </a:p>
        </p:txBody>
      </p:sp>
      <p:sp>
        <p:nvSpPr>
          <p:cNvPr id="4" name="TextBox 3">
            <a:extLst>
              <a:ext uri="{FF2B5EF4-FFF2-40B4-BE49-F238E27FC236}">
                <a16:creationId xmlns:a16="http://schemas.microsoft.com/office/drawing/2014/main" id="{4D9A9C5A-7B95-79AF-9EA1-150FB1EC2886}"/>
              </a:ext>
            </a:extLst>
          </p:cNvPr>
          <p:cNvSpPr txBox="1"/>
          <p:nvPr/>
        </p:nvSpPr>
        <p:spPr>
          <a:xfrm>
            <a:off x="2549383" y="5101395"/>
            <a:ext cx="4314827" cy="923330"/>
          </a:xfrm>
          <a:prstGeom prst="rect">
            <a:avLst/>
          </a:prstGeom>
          <a:noFill/>
        </p:spPr>
        <p:txBody>
          <a:bodyPr wrap="square">
            <a:spAutoFit/>
          </a:bodyPr>
          <a:lstStyle/>
          <a:p>
            <a:pPr algn="ctr"/>
            <a:r>
              <a:rPr lang="en-US" sz="1800" dirty="0">
                <a:effectLst/>
                <a:latin typeface="Calibri" panose="020F0502020204030204" pitchFamily="34" charset="0"/>
                <a:cs typeface="Calibri" panose="020F0502020204030204" pitchFamily="34" charset="0"/>
              </a:rPr>
              <a:t>Bhanu is ideal for our exploration. </a:t>
            </a:r>
          </a:p>
          <a:p>
            <a:pPr algn="ctr"/>
            <a:r>
              <a:rPr lang="en-US" sz="1800" dirty="0">
                <a:effectLst/>
                <a:latin typeface="Calibri" panose="020F0502020204030204" pitchFamily="34" charset="0"/>
                <a:cs typeface="Calibri" panose="020F0502020204030204" pitchFamily="34" charset="0"/>
              </a:rPr>
              <a:t>The bear has a brown head and blue feet</a:t>
            </a:r>
            <a:r>
              <a:rPr lang="en-US" dirty="0">
                <a:latin typeface="Calibri" panose="020F0502020204030204" pitchFamily="34" charset="0"/>
                <a:cs typeface="Calibri" panose="020F0502020204030204" pitchFamily="34" charset="0"/>
              </a:rPr>
              <a:t>, plus </a:t>
            </a:r>
            <a:r>
              <a:rPr lang="en-US" sz="1800" dirty="0">
                <a:effectLst/>
                <a:latin typeface="Calibri" panose="020F0502020204030204" pitchFamily="34" charset="0"/>
                <a:cs typeface="Calibri" panose="020F0502020204030204" pitchFamily="34" charset="0"/>
              </a:rPr>
              <a:t>a bow on the left, but not on the right.</a:t>
            </a:r>
            <a:endParaRPr lang="en-US" sz="20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44154D46-C992-2852-CFD2-C89BA3717367}"/>
              </a:ext>
            </a:extLst>
          </p:cNvPr>
          <p:cNvGrpSpPr/>
          <p:nvPr/>
        </p:nvGrpSpPr>
        <p:grpSpPr>
          <a:xfrm>
            <a:off x="1993515" y="2908335"/>
            <a:ext cx="5066755" cy="1816065"/>
            <a:chOff x="2445472" y="1890321"/>
            <a:chExt cx="4084076" cy="1462479"/>
          </a:xfrm>
        </p:grpSpPr>
        <p:pic>
          <p:nvPicPr>
            <p:cNvPr id="16" name="Picture 15">
              <a:extLst>
                <a:ext uri="{FF2B5EF4-FFF2-40B4-BE49-F238E27FC236}">
                  <a16:creationId xmlns:a16="http://schemas.microsoft.com/office/drawing/2014/main" id="{BB90EA16-BA02-400B-DC3F-95004D63E5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4674" y="2302139"/>
              <a:ext cx="1087526" cy="1050661"/>
            </a:xfrm>
            <a:prstGeom prst="rect">
              <a:avLst/>
            </a:prstGeom>
          </p:spPr>
        </p:pic>
        <p:sp>
          <p:nvSpPr>
            <p:cNvPr id="17" name="Oval 16">
              <a:extLst>
                <a:ext uri="{FF2B5EF4-FFF2-40B4-BE49-F238E27FC236}">
                  <a16:creationId xmlns:a16="http://schemas.microsoft.com/office/drawing/2014/main" id="{383E2E2F-8C13-7552-6B4A-9F6C82FC3A6F}"/>
                </a:ext>
              </a:extLst>
            </p:cNvPr>
            <p:cNvSpPr>
              <a:spLocks noChangeAspect="1"/>
            </p:cNvSpPr>
            <p:nvPr/>
          </p:nvSpPr>
          <p:spPr>
            <a:xfrm>
              <a:off x="2445472" y="2401592"/>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8" name="Right Arrow 12">
              <a:extLst>
                <a:ext uri="{FF2B5EF4-FFF2-40B4-BE49-F238E27FC236}">
                  <a16:creationId xmlns:a16="http://schemas.microsoft.com/office/drawing/2014/main" id="{8F9BCE93-841B-1FB9-00C6-2597F6C39305}"/>
                </a:ext>
              </a:extLst>
            </p:cNvPr>
            <p:cNvSpPr/>
            <p:nvPr/>
          </p:nvSpPr>
          <p:spPr>
            <a:xfrm>
              <a:off x="3872226" y="2680503"/>
              <a:ext cx="952500" cy="22860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FB594D0-E2DF-F05F-0E26-ADA068667F91}"/>
                </a:ext>
              </a:extLst>
            </p:cNvPr>
            <p:cNvSpPr txBox="1"/>
            <p:nvPr/>
          </p:nvSpPr>
          <p:spPr>
            <a:xfrm>
              <a:off x="2551876" y="1890321"/>
              <a:ext cx="3977672" cy="297423"/>
            </a:xfrm>
            <a:prstGeom prst="rect">
              <a:avLst/>
            </a:prstGeom>
            <a:noFill/>
          </p:spPr>
          <p:txBody>
            <a:bodyPr wrap="none" rtlCol="0">
              <a:spAutoFit/>
            </a:bodyPr>
            <a:lstStyle/>
            <a:p>
              <a:r>
                <a:rPr lang="en-US" dirty="0"/>
                <a:t>  Sun                                       Your object (our Bhanu)</a:t>
              </a:r>
            </a:p>
          </p:txBody>
        </p:sp>
      </p:grpSp>
    </p:spTree>
    <p:extLst>
      <p:ext uri="{BB962C8B-B14F-4D97-AF65-F5344CB8AC3E}">
        <p14:creationId xmlns:p14="http://schemas.microsoft.com/office/powerpoint/2010/main" val="2202898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83410" y="363249"/>
            <a:ext cx="6600040" cy="466663"/>
          </a:xfrm>
        </p:spPr>
        <p:txBody>
          <a:bodyPr>
            <a:noAutofit/>
          </a:bodyPr>
          <a:lstStyle/>
          <a:p>
            <a:pPr>
              <a:lnSpc>
                <a:spcPct val="120000"/>
              </a:lnSpc>
            </a:pPr>
            <a:r>
              <a:rPr lang="en-US" sz="2200" b="1" dirty="0">
                <a:solidFill>
                  <a:schemeClr val="tx1"/>
                </a:solidFill>
              </a:rPr>
              <a:t>Then find or create a small hole to use for this activity. </a:t>
            </a:r>
          </a:p>
        </p:txBody>
      </p:sp>
      <p:sp>
        <p:nvSpPr>
          <p:cNvPr id="11" name="Rectangle 1">
            <a:extLst>
              <a:ext uri="{FF2B5EF4-FFF2-40B4-BE49-F238E27FC236}">
                <a16:creationId xmlns:a16="http://schemas.microsoft.com/office/drawing/2014/main" id="{C448A6AD-ECB0-364B-85B5-C053C848528B}"/>
              </a:ext>
            </a:extLst>
          </p:cNvPr>
          <p:cNvSpPr>
            <a:spLocks noChangeAspect="1"/>
          </p:cNvSpPr>
          <p:nvPr/>
        </p:nvSpPr>
        <p:spPr>
          <a:xfrm>
            <a:off x="5873875" y="2436468"/>
            <a:ext cx="2744410" cy="1943956"/>
          </a:xfrm>
          <a:custGeom>
            <a:avLst/>
            <a:gdLst/>
            <a:ahLst/>
            <a:cxnLst/>
            <a:rect l="l" t="t" r="r" b="b"/>
            <a:pathLst>
              <a:path w="6035044" h="4274820">
                <a:moveTo>
                  <a:pt x="2811782" y="1931670"/>
                </a:moveTo>
                <a:lnTo>
                  <a:pt x="2811782" y="2343150"/>
                </a:lnTo>
                <a:lnTo>
                  <a:pt x="3223262" y="2343150"/>
                </a:lnTo>
                <a:lnTo>
                  <a:pt x="3223262" y="1931670"/>
                </a:lnTo>
                <a:close/>
                <a:moveTo>
                  <a:pt x="0" y="0"/>
                </a:moveTo>
                <a:lnTo>
                  <a:pt x="6035044" y="0"/>
                </a:lnTo>
                <a:lnTo>
                  <a:pt x="6035044" y="4274820"/>
                </a:lnTo>
                <a:lnTo>
                  <a:pt x="0" y="427482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51BECCEC-7D39-8667-4CB1-8C8094D432B6}"/>
              </a:ext>
            </a:extLst>
          </p:cNvPr>
          <p:cNvGrpSpPr/>
          <p:nvPr/>
        </p:nvGrpSpPr>
        <p:grpSpPr>
          <a:xfrm>
            <a:off x="75760" y="113952"/>
            <a:ext cx="1263184" cy="2809693"/>
            <a:chOff x="110611" y="113946"/>
            <a:chExt cx="1263184" cy="2809693"/>
          </a:xfrm>
        </p:grpSpPr>
        <p:pic>
          <p:nvPicPr>
            <p:cNvPr id="4" name="Picture 10" descr="Picture 10">
              <a:extLst>
                <a:ext uri="{FF2B5EF4-FFF2-40B4-BE49-F238E27FC236}">
                  <a16:creationId xmlns:a16="http://schemas.microsoft.com/office/drawing/2014/main" id="{A7E35AC7-1002-D647-C90F-C6C9CC1D9A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34852C96-927A-0114-902B-58B084E04A65}"/>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3" name="Oval 12">
            <a:extLst>
              <a:ext uri="{FF2B5EF4-FFF2-40B4-BE49-F238E27FC236}">
                <a16:creationId xmlns:a16="http://schemas.microsoft.com/office/drawing/2014/main" id="{196A8A46-0DA7-DD16-0440-EAD014F278EE}"/>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TextBox 16">
            <a:extLst>
              <a:ext uri="{FF2B5EF4-FFF2-40B4-BE49-F238E27FC236}">
                <a16:creationId xmlns:a16="http://schemas.microsoft.com/office/drawing/2014/main" id="{2204281E-807B-1552-EFC7-C5C6B4FB97E1}"/>
              </a:ext>
            </a:extLst>
          </p:cNvPr>
          <p:cNvSpPr txBox="1"/>
          <p:nvPr/>
        </p:nvSpPr>
        <p:spPr>
          <a:xfrm>
            <a:off x="5873875" y="4477178"/>
            <a:ext cx="2819400" cy="1200329"/>
          </a:xfrm>
          <a:prstGeom prst="rect">
            <a:avLst/>
          </a:prstGeom>
          <a:noFill/>
        </p:spPr>
        <p:txBody>
          <a:bodyPr wrap="square" rtlCol="0">
            <a:spAutoFit/>
          </a:bodyPr>
          <a:lstStyle/>
          <a:p>
            <a:r>
              <a:rPr lang="en-US" dirty="0"/>
              <a:t>You can use a 3 x 5 card or a section of a cereal box. Cut a small (~5 mm) square hole near the center of it.</a:t>
            </a:r>
          </a:p>
        </p:txBody>
      </p:sp>
      <p:cxnSp>
        <p:nvCxnSpPr>
          <p:cNvPr id="15" name="Straight Connector 14">
            <a:extLst>
              <a:ext uri="{FF2B5EF4-FFF2-40B4-BE49-F238E27FC236}">
                <a16:creationId xmlns:a16="http://schemas.microsoft.com/office/drawing/2014/main" id="{102E06E1-C5A0-ECB9-889A-3CB1C97E607C}"/>
              </a:ext>
            </a:extLst>
          </p:cNvPr>
          <p:cNvCxnSpPr>
            <a:cxnSpLocks/>
          </p:cNvCxnSpPr>
          <p:nvPr/>
        </p:nvCxnSpPr>
        <p:spPr>
          <a:xfrm flipV="1">
            <a:off x="4191000" y="3408446"/>
            <a:ext cx="2971800" cy="20554"/>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417A769-BEB7-09F7-F44F-7154C2485274}"/>
              </a:ext>
            </a:extLst>
          </p:cNvPr>
          <p:cNvSpPr>
            <a:spLocks noGrp="1"/>
          </p:cNvSpPr>
          <p:nvPr>
            <p:ph type="sldNum" sz="quarter" idx="12"/>
          </p:nvPr>
        </p:nvSpPr>
        <p:spPr/>
        <p:txBody>
          <a:bodyPr/>
          <a:lstStyle/>
          <a:p>
            <a:fld id="{23E00BF6-6337-4BA4-A033-88BB584A9638}" type="slidenum">
              <a:rPr lang="en-US" smtClean="0"/>
              <a:t>12</a:t>
            </a:fld>
            <a:endParaRPr lang="en-US" dirty="0"/>
          </a:p>
        </p:txBody>
      </p:sp>
      <p:sp>
        <p:nvSpPr>
          <p:cNvPr id="7" name="TextBox 6">
            <a:extLst>
              <a:ext uri="{FF2B5EF4-FFF2-40B4-BE49-F238E27FC236}">
                <a16:creationId xmlns:a16="http://schemas.microsoft.com/office/drawing/2014/main" id="{1EBA1618-5351-084A-2017-C4B60E91EB41}"/>
              </a:ext>
            </a:extLst>
          </p:cNvPr>
          <p:cNvSpPr txBox="1"/>
          <p:nvPr/>
        </p:nvSpPr>
        <p:spPr>
          <a:xfrm>
            <a:off x="4724400" y="1456169"/>
            <a:ext cx="4572000" cy="646331"/>
          </a:xfrm>
          <a:prstGeom prst="rect">
            <a:avLst/>
          </a:prstGeom>
          <a:noFill/>
        </p:spPr>
        <p:txBody>
          <a:bodyPr wrap="square">
            <a:spAutoFit/>
          </a:bodyPr>
          <a:lstStyle/>
          <a:p>
            <a:r>
              <a:rPr lang="en-US" sz="1800" b="1" dirty="0">
                <a:solidFill>
                  <a:schemeClr val="tx1"/>
                </a:solidFill>
              </a:rPr>
              <a:t>If you do not have a 3-Hole PUNCH pinhole projector, then make a card with small hole.</a:t>
            </a:r>
          </a:p>
        </p:txBody>
      </p:sp>
      <p:grpSp>
        <p:nvGrpSpPr>
          <p:cNvPr id="18" name="Group 17">
            <a:extLst>
              <a:ext uri="{FF2B5EF4-FFF2-40B4-BE49-F238E27FC236}">
                <a16:creationId xmlns:a16="http://schemas.microsoft.com/office/drawing/2014/main" id="{50DAC2A1-2075-BD9A-CFBF-9265C2B129DF}"/>
              </a:ext>
            </a:extLst>
          </p:cNvPr>
          <p:cNvGrpSpPr/>
          <p:nvPr/>
        </p:nvGrpSpPr>
        <p:grpSpPr>
          <a:xfrm>
            <a:off x="1088218" y="977947"/>
            <a:ext cx="3882554" cy="5430673"/>
            <a:chOff x="5791200" y="2336501"/>
            <a:chExt cx="2837629" cy="3969097"/>
          </a:xfrm>
        </p:grpSpPr>
        <p:sp>
          <p:nvSpPr>
            <p:cNvPr id="19" name="Title 1">
              <a:extLst>
                <a:ext uri="{FF2B5EF4-FFF2-40B4-BE49-F238E27FC236}">
                  <a16:creationId xmlns:a16="http://schemas.microsoft.com/office/drawing/2014/main" id="{9E619800-DEBD-B7FB-2D03-07AD20BFBA70}"/>
                </a:ext>
              </a:extLst>
            </p:cNvPr>
            <p:cNvSpPr txBox="1">
              <a:spLocks/>
            </p:cNvSpPr>
            <p:nvPr/>
          </p:nvSpPr>
          <p:spPr>
            <a:xfrm>
              <a:off x="6705600" y="600847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BACK</a:t>
              </a:r>
            </a:p>
          </p:txBody>
        </p:sp>
        <p:pic>
          <p:nvPicPr>
            <p:cNvPr id="20" name="Picture 19">
              <a:extLst>
                <a:ext uri="{FF2B5EF4-FFF2-40B4-BE49-F238E27FC236}">
                  <a16:creationId xmlns:a16="http://schemas.microsoft.com/office/drawing/2014/main" id="{2F30A2CA-93C0-9F00-06E4-565CF30926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1200" y="2336501"/>
              <a:ext cx="2837629" cy="3727384"/>
            </a:xfrm>
            <a:prstGeom prst="rect">
              <a:avLst/>
            </a:prstGeom>
          </p:spPr>
        </p:pic>
      </p:grpSp>
    </p:spTree>
    <p:extLst>
      <p:ext uri="{BB962C8B-B14F-4D97-AF65-F5344CB8AC3E}">
        <p14:creationId xmlns:p14="http://schemas.microsoft.com/office/powerpoint/2010/main" val="83630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7574" y="352725"/>
            <a:ext cx="5943600" cy="1040618"/>
          </a:xfrm>
        </p:spPr>
        <p:txBody>
          <a:bodyPr>
            <a:noAutofit/>
          </a:bodyPr>
          <a:lstStyle/>
          <a:p>
            <a:r>
              <a:rPr lang="en-US" sz="2200" b="1" dirty="0">
                <a:solidFill>
                  <a:schemeClr val="tx1"/>
                </a:solidFill>
              </a:rPr>
              <a:t>If you cannot use or make a card with a hole, then you can use a small gap in your fingers</a:t>
            </a:r>
          </a:p>
        </p:txBody>
      </p:sp>
      <p:sp>
        <p:nvSpPr>
          <p:cNvPr id="11" name="Rectangle 1">
            <a:extLst>
              <a:ext uri="{FF2B5EF4-FFF2-40B4-BE49-F238E27FC236}">
                <a16:creationId xmlns:a16="http://schemas.microsoft.com/office/drawing/2014/main" id="{C448A6AD-ECB0-364B-85B5-C053C848528B}"/>
              </a:ext>
            </a:extLst>
          </p:cNvPr>
          <p:cNvSpPr>
            <a:spLocks noChangeAspect="1"/>
          </p:cNvSpPr>
          <p:nvPr/>
        </p:nvSpPr>
        <p:spPr>
          <a:xfrm>
            <a:off x="1676400" y="2380835"/>
            <a:ext cx="3570250" cy="2528926"/>
          </a:xfrm>
          <a:custGeom>
            <a:avLst/>
            <a:gdLst/>
            <a:ahLst/>
            <a:cxnLst/>
            <a:rect l="l" t="t" r="r" b="b"/>
            <a:pathLst>
              <a:path w="6035044" h="4274820">
                <a:moveTo>
                  <a:pt x="2811782" y="1931670"/>
                </a:moveTo>
                <a:lnTo>
                  <a:pt x="2811782" y="2343150"/>
                </a:lnTo>
                <a:lnTo>
                  <a:pt x="3223262" y="2343150"/>
                </a:lnTo>
                <a:lnTo>
                  <a:pt x="3223262" y="1931670"/>
                </a:lnTo>
                <a:close/>
                <a:moveTo>
                  <a:pt x="0" y="0"/>
                </a:moveTo>
                <a:lnTo>
                  <a:pt x="6035044" y="0"/>
                </a:lnTo>
                <a:lnTo>
                  <a:pt x="6035044" y="4274820"/>
                </a:lnTo>
                <a:lnTo>
                  <a:pt x="0" y="427482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51BECCEC-7D39-8667-4CB1-8C8094D432B6}"/>
              </a:ext>
            </a:extLst>
          </p:cNvPr>
          <p:cNvGrpSpPr/>
          <p:nvPr/>
        </p:nvGrpSpPr>
        <p:grpSpPr>
          <a:xfrm>
            <a:off x="75760" y="113952"/>
            <a:ext cx="1263184" cy="2809693"/>
            <a:chOff x="110611" y="113946"/>
            <a:chExt cx="1263184" cy="2809693"/>
          </a:xfrm>
        </p:grpSpPr>
        <p:pic>
          <p:nvPicPr>
            <p:cNvPr id="4" name="Picture 10" descr="Picture 10">
              <a:extLst>
                <a:ext uri="{FF2B5EF4-FFF2-40B4-BE49-F238E27FC236}">
                  <a16:creationId xmlns:a16="http://schemas.microsoft.com/office/drawing/2014/main" id="{A7E35AC7-1002-D647-C90F-C6C9CC1D9A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34852C96-927A-0114-902B-58B084E04A65}"/>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3" name="Oval 12">
            <a:extLst>
              <a:ext uri="{FF2B5EF4-FFF2-40B4-BE49-F238E27FC236}">
                <a16:creationId xmlns:a16="http://schemas.microsoft.com/office/drawing/2014/main" id="{196A8A46-0DA7-DD16-0440-EAD014F278EE}"/>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Slide Number Placeholder 5">
            <a:extLst>
              <a:ext uri="{FF2B5EF4-FFF2-40B4-BE49-F238E27FC236}">
                <a16:creationId xmlns:a16="http://schemas.microsoft.com/office/drawing/2014/main" id="{F417A769-BEB7-09F7-F44F-7154C2485274}"/>
              </a:ext>
            </a:extLst>
          </p:cNvPr>
          <p:cNvSpPr>
            <a:spLocks noGrp="1"/>
          </p:cNvSpPr>
          <p:nvPr>
            <p:ph type="sldNum" sz="quarter" idx="12"/>
          </p:nvPr>
        </p:nvSpPr>
        <p:spPr/>
        <p:txBody>
          <a:bodyPr/>
          <a:lstStyle/>
          <a:p>
            <a:fld id="{23E00BF6-6337-4BA4-A033-88BB584A9638}" type="slidenum">
              <a:rPr lang="en-US" smtClean="0"/>
              <a:t>13</a:t>
            </a:fld>
            <a:endParaRPr lang="en-US" dirty="0"/>
          </a:p>
        </p:txBody>
      </p:sp>
      <p:sp>
        <p:nvSpPr>
          <p:cNvPr id="7" name="TextBox 6">
            <a:extLst>
              <a:ext uri="{FF2B5EF4-FFF2-40B4-BE49-F238E27FC236}">
                <a16:creationId xmlns:a16="http://schemas.microsoft.com/office/drawing/2014/main" id="{919B5C82-B3E3-3D03-86FD-8156810CC0F6}"/>
              </a:ext>
            </a:extLst>
          </p:cNvPr>
          <p:cNvSpPr txBox="1"/>
          <p:nvPr/>
        </p:nvSpPr>
        <p:spPr>
          <a:xfrm>
            <a:off x="5936231" y="4907303"/>
            <a:ext cx="2410017" cy="646331"/>
          </a:xfrm>
          <a:prstGeom prst="rect">
            <a:avLst/>
          </a:prstGeom>
          <a:noFill/>
        </p:spPr>
        <p:txBody>
          <a:bodyPr wrap="square">
            <a:spAutoFit/>
          </a:bodyPr>
          <a:lstStyle/>
          <a:p>
            <a:pPr algn="ctr"/>
            <a:r>
              <a:rPr lang="en-US" sz="1800" dirty="0"/>
              <a:t>Any shape of small hole works for this activity.</a:t>
            </a:r>
            <a:endParaRPr lang="en-US" dirty="0"/>
          </a:p>
        </p:txBody>
      </p:sp>
      <p:pic>
        <p:nvPicPr>
          <p:cNvPr id="10" name="Picture 9" descr="A person with the hands on the face&#10;&#10;Description automatically generated with low confidence">
            <a:extLst>
              <a:ext uri="{FF2B5EF4-FFF2-40B4-BE49-F238E27FC236}">
                <a16:creationId xmlns:a16="http://schemas.microsoft.com/office/drawing/2014/main" id="{7804417B-F2EA-C0B2-D312-7E2B2108FD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5818431" y="2309473"/>
            <a:ext cx="2649932" cy="2545727"/>
          </a:xfrm>
          <a:prstGeom prst="rect">
            <a:avLst/>
          </a:prstGeom>
        </p:spPr>
      </p:pic>
      <p:cxnSp>
        <p:nvCxnSpPr>
          <p:cNvPr id="15" name="Straight Connector 14">
            <a:extLst>
              <a:ext uri="{FF2B5EF4-FFF2-40B4-BE49-F238E27FC236}">
                <a16:creationId xmlns:a16="http://schemas.microsoft.com/office/drawing/2014/main" id="{102E06E1-C5A0-ECB9-889A-3CB1C97E607C}"/>
              </a:ext>
            </a:extLst>
          </p:cNvPr>
          <p:cNvCxnSpPr>
            <a:cxnSpLocks/>
          </p:cNvCxnSpPr>
          <p:nvPr/>
        </p:nvCxnSpPr>
        <p:spPr>
          <a:xfrm flipV="1">
            <a:off x="3599773" y="3624652"/>
            <a:ext cx="3276600" cy="20646"/>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79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72840" y="1798320"/>
            <a:ext cx="1798320" cy="1737360"/>
          </a:xfrm>
          <a:prstGeom prst="rect">
            <a:avLst/>
          </a:prstGeom>
        </p:spPr>
      </p:pic>
      <p:grpSp>
        <p:nvGrpSpPr>
          <p:cNvPr id="20" name="Group 19"/>
          <p:cNvGrpSpPr/>
          <p:nvPr/>
        </p:nvGrpSpPr>
        <p:grpSpPr>
          <a:xfrm>
            <a:off x="2667000" y="3581400"/>
            <a:ext cx="3810000" cy="152400"/>
            <a:chOff x="2831592" y="4343400"/>
            <a:chExt cx="3810000" cy="152400"/>
          </a:xfrm>
        </p:grpSpPr>
        <p:cxnSp>
          <p:nvCxnSpPr>
            <p:cNvPr id="7" name="Straight Connector 6"/>
            <p:cNvCxnSpPr/>
            <p:nvPr/>
          </p:nvCxnSpPr>
          <p:spPr>
            <a:xfrm>
              <a:off x="2831592" y="43434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31592" y="44958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3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64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112008" y="2362200"/>
            <a:ext cx="9906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08576" y="2362200"/>
            <a:ext cx="1399032"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rot="5400000">
            <a:off x="2343912" y="4343400"/>
            <a:ext cx="1371600" cy="152400"/>
            <a:chOff x="2831592" y="4343400"/>
            <a:chExt cx="3810000" cy="152400"/>
          </a:xfrm>
        </p:grpSpPr>
        <p:cxnSp>
          <p:nvCxnSpPr>
            <p:cNvPr id="22" name="Straight Connector 21"/>
            <p:cNvCxnSpPr/>
            <p:nvPr/>
          </p:nvCxnSpPr>
          <p:spPr>
            <a:xfrm>
              <a:off x="2831592" y="43434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31592" y="44958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3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4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5400000">
            <a:off x="5419344" y="4343400"/>
            <a:ext cx="1371600" cy="152400"/>
            <a:chOff x="2831592" y="4343400"/>
            <a:chExt cx="3810000" cy="152400"/>
          </a:xfrm>
        </p:grpSpPr>
        <p:cxnSp>
          <p:nvCxnSpPr>
            <p:cNvPr id="27" name="Straight Connector 26"/>
            <p:cNvCxnSpPr/>
            <p:nvPr/>
          </p:nvCxnSpPr>
          <p:spPr>
            <a:xfrm>
              <a:off x="2831592" y="43434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31592" y="44958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3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4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V="1">
            <a:off x="2667000" y="2362200"/>
            <a:ext cx="445008" cy="12192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07608" y="2362200"/>
            <a:ext cx="469392" cy="12192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rot="5400000">
            <a:off x="3078480" y="3931920"/>
            <a:ext cx="548640" cy="152400"/>
            <a:chOff x="2831592" y="4343400"/>
            <a:chExt cx="3810000" cy="152400"/>
          </a:xfrm>
        </p:grpSpPr>
        <p:cxnSp>
          <p:nvCxnSpPr>
            <p:cNvPr id="36" name="Straight Connector 35"/>
            <p:cNvCxnSpPr/>
            <p:nvPr/>
          </p:nvCxnSpPr>
          <p:spPr>
            <a:xfrm>
              <a:off x="2831592" y="43434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831592" y="44958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3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64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5400000">
            <a:off x="5504688" y="3931920"/>
            <a:ext cx="548640" cy="152400"/>
            <a:chOff x="2831592" y="4343400"/>
            <a:chExt cx="3810000" cy="152400"/>
          </a:xfrm>
        </p:grpSpPr>
        <p:cxnSp>
          <p:nvCxnSpPr>
            <p:cNvPr id="41" name="Straight Connector 40"/>
            <p:cNvCxnSpPr/>
            <p:nvPr/>
          </p:nvCxnSpPr>
          <p:spPr>
            <a:xfrm>
              <a:off x="2831592" y="43434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31592" y="4495800"/>
              <a:ext cx="3810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83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641592" y="4343400"/>
              <a:ext cx="0" cy="15240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2295146" y="658239"/>
            <a:ext cx="434949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Place the object you have selected a few feet away from you.</a:t>
            </a:r>
          </a:p>
        </p:txBody>
      </p:sp>
      <p:sp>
        <p:nvSpPr>
          <p:cNvPr id="3" name="Rectangle 2"/>
          <p:cNvSpPr/>
          <p:nvPr/>
        </p:nvSpPr>
        <p:spPr>
          <a:xfrm>
            <a:off x="2032674" y="5553430"/>
            <a:ext cx="5151803"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a:ea typeface="+mn-ea"/>
                <a:cs typeface="+mn-cs"/>
              </a:rPr>
              <a:t>For an object about a foot (~30 cm) tall, a distance of 4 to 5 feet (1.2 to 1.5 m) away from you works well.</a:t>
            </a:r>
          </a:p>
        </p:txBody>
      </p:sp>
      <p:grpSp>
        <p:nvGrpSpPr>
          <p:cNvPr id="4" name="Group 3">
            <a:extLst>
              <a:ext uri="{FF2B5EF4-FFF2-40B4-BE49-F238E27FC236}">
                <a16:creationId xmlns:a16="http://schemas.microsoft.com/office/drawing/2014/main" id="{14D332C6-CD48-E651-C4CB-8245FBAC5130}"/>
              </a:ext>
            </a:extLst>
          </p:cNvPr>
          <p:cNvGrpSpPr/>
          <p:nvPr/>
        </p:nvGrpSpPr>
        <p:grpSpPr>
          <a:xfrm>
            <a:off x="75760" y="113952"/>
            <a:ext cx="1263184" cy="2809693"/>
            <a:chOff x="110611" y="113946"/>
            <a:chExt cx="1263184" cy="2809693"/>
          </a:xfrm>
        </p:grpSpPr>
        <p:pic>
          <p:nvPicPr>
            <p:cNvPr id="5" name="Picture 10" descr="Picture 10">
              <a:extLst>
                <a:ext uri="{FF2B5EF4-FFF2-40B4-BE49-F238E27FC236}">
                  <a16:creationId xmlns:a16="http://schemas.microsoft.com/office/drawing/2014/main" id="{9A5A66AD-FB5B-D1E4-6236-B833150455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6" name="TextBox 5">
              <a:extLst>
                <a:ext uri="{FF2B5EF4-FFF2-40B4-BE49-F238E27FC236}">
                  <a16:creationId xmlns:a16="http://schemas.microsoft.com/office/drawing/2014/main" id="{4051E8C9-822B-08C0-A0E8-8A1EF4DDE251}"/>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9" name="Oval 8">
            <a:extLst>
              <a:ext uri="{FF2B5EF4-FFF2-40B4-BE49-F238E27FC236}">
                <a16:creationId xmlns:a16="http://schemas.microsoft.com/office/drawing/2014/main" id="{AAAD7BDD-40C7-9E91-D9C8-BB4C1124D6A0}"/>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Slide Number Placeholder 9">
            <a:extLst>
              <a:ext uri="{FF2B5EF4-FFF2-40B4-BE49-F238E27FC236}">
                <a16:creationId xmlns:a16="http://schemas.microsoft.com/office/drawing/2014/main" id="{82693BC2-191F-844D-0D13-D055D529B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E4C32924-12F1-8B4B-87F4-268E75A089D8}"/>
              </a:ext>
            </a:extLst>
          </p:cNvPr>
          <p:cNvSpPr txBox="1"/>
          <p:nvPr/>
        </p:nvSpPr>
        <p:spPr>
          <a:xfrm>
            <a:off x="3982212" y="3733800"/>
            <a:ext cx="12298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Bhanu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[BAH-noo] </a:t>
            </a:r>
          </a:p>
        </p:txBody>
      </p:sp>
    </p:spTree>
    <p:extLst>
      <p:ext uri="{BB962C8B-B14F-4D97-AF65-F5344CB8AC3E}">
        <p14:creationId xmlns:p14="http://schemas.microsoft.com/office/powerpoint/2010/main" val="256959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4280" y="1493520"/>
            <a:ext cx="1798320" cy="1737360"/>
          </a:xfrm>
          <a:prstGeom prst="rect">
            <a:avLst/>
          </a:prstGeom>
        </p:spPr>
      </p:pic>
      <p:sp>
        <p:nvSpPr>
          <p:cNvPr id="9" name="Rectangle 7"/>
          <p:cNvSpPr>
            <a:spLocks noChangeAspect="1"/>
          </p:cNvSpPr>
          <p:nvPr/>
        </p:nvSpPr>
        <p:spPr>
          <a:xfrm>
            <a:off x="-846737" y="-1600200"/>
            <a:ext cx="11360073" cy="804672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156649" y="167232"/>
            <a:ext cx="5349012" cy="830997"/>
          </a:xfrm>
          <a:prstGeom prst="rect">
            <a:avLst/>
          </a:prstGeom>
          <a:noFill/>
        </p:spPr>
        <p:txBody>
          <a:bodyPr wrap="square" rtlCol="0">
            <a:spAutoFit/>
          </a:bodyPr>
          <a:lstStyle/>
          <a:p>
            <a:r>
              <a:rPr lang="en-US" sz="2400" b="1" dirty="0"/>
              <a:t>Hold the card next to your eye and look through the hole at your chosen object</a:t>
            </a:r>
          </a:p>
        </p:txBody>
      </p:sp>
      <p:sp>
        <p:nvSpPr>
          <p:cNvPr id="7" name="TextBox 6"/>
          <p:cNvSpPr txBox="1"/>
          <p:nvPr/>
        </p:nvSpPr>
        <p:spPr>
          <a:xfrm>
            <a:off x="5682754" y="1361208"/>
            <a:ext cx="3272242" cy="1477328"/>
          </a:xfrm>
          <a:prstGeom prst="rect">
            <a:avLst/>
          </a:prstGeom>
          <a:noFill/>
        </p:spPr>
        <p:txBody>
          <a:bodyPr wrap="square" rtlCol="0">
            <a:spAutoFit/>
          </a:bodyPr>
          <a:lstStyle/>
          <a:p>
            <a:r>
              <a:rPr lang="en-US" dirty="0"/>
              <a:t>Make sure you can see </a:t>
            </a:r>
            <a:r>
              <a:rPr lang="en-US" i="1" dirty="0"/>
              <a:t>ALL</a:t>
            </a:r>
            <a:r>
              <a:rPr lang="en-US" dirty="0"/>
              <a:t> of your object. If you cannot see the whole object, then increase the distance between you and the object until you can.</a:t>
            </a:r>
          </a:p>
        </p:txBody>
      </p:sp>
      <p:grpSp>
        <p:nvGrpSpPr>
          <p:cNvPr id="3" name="Group 2">
            <a:extLst>
              <a:ext uri="{FF2B5EF4-FFF2-40B4-BE49-F238E27FC236}">
                <a16:creationId xmlns:a16="http://schemas.microsoft.com/office/drawing/2014/main" id="{B8EDF109-58DF-9393-2451-31127DE6908A}"/>
              </a:ext>
            </a:extLst>
          </p:cNvPr>
          <p:cNvGrpSpPr/>
          <p:nvPr/>
        </p:nvGrpSpPr>
        <p:grpSpPr>
          <a:xfrm>
            <a:off x="152400" y="-39109"/>
            <a:ext cx="1263184" cy="2809693"/>
            <a:chOff x="110611" y="113946"/>
            <a:chExt cx="1263184" cy="2809693"/>
          </a:xfrm>
        </p:grpSpPr>
        <p:pic>
          <p:nvPicPr>
            <p:cNvPr id="4" name="Picture 10" descr="Picture 10">
              <a:extLst>
                <a:ext uri="{FF2B5EF4-FFF2-40B4-BE49-F238E27FC236}">
                  <a16:creationId xmlns:a16="http://schemas.microsoft.com/office/drawing/2014/main" id="{614CD678-7342-78F2-12E2-1604A632BD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5" name="TextBox 4">
              <a:extLst>
                <a:ext uri="{FF2B5EF4-FFF2-40B4-BE49-F238E27FC236}">
                  <a16:creationId xmlns:a16="http://schemas.microsoft.com/office/drawing/2014/main" id="{BD38AE15-CD8D-827F-1411-0642B882DDA4}"/>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8" name="Oval 7">
            <a:extLst>
              <a:ext uri="{FF2B5EF4-FFF2-40B4-BE49-F238E27FC236}">
                <a16:creationId xmlns:a16="http://schemas.microsoft.com/office/drawing/2014/main" id="{88D369C1-4069-2E34-A49D-0C4DB3F6A9A3}"/>
              </a:ext>
            </a:extLst>
          </p:cNvPr>
          <p:cNvSpPr/>
          <p:nvPr/>
        </p:nvSpPr>
        <p:spPr>
          <a:xfrm>
            <a:off x="7848600" y="171984"/>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1" name="Group 30">
            <a:extLst>
              <a:ext uri="{FF2B5EF4-FFF2-40B4-BE49-F238E27FC236}">
                <a16:creationId xmlns:a16="http://schemas.microsoft.com/office/drawing/2014/main" id="{D41F3E2D-E241-7DE8-ED8E-0731EEFCE8DD}"/>
              </a:ext>
            </a:extLst>
          </p:cNvPr>
          <p:cNvGrpSpPr/>
          <p:nvPr/>
        </p:nvGrpSpPr>
        <p:grpSpPr>
          <a:xfrm>
            <a:off x="685800" y="3367685"/>
            <a:ext cx="6407202" cy="2704280"/>
            <a:chOff x="2743202" y="1143000"/>
            <a:chExt cx="6407202" cy="2704280"/>
          </a:xfrm>
        </p:grpSpPr>
        <p:cxnSp>
          <p:nvCxnSpPr>
            <p:cNvPr id="32" name="Straight Connector 31">
              <a:extLst>
                <a:ext uri="{FF2B5EF4-FFF2-40B4-BE49-F238E27FC236}">
                  <a16:creationId xmlns:a16="http://schemas.microsoft.com/office/drawing/2014/main" id="{8EA9FD5D-50B9-0A1C-C143-6A4B35ED68F9}"/>
                </a:ext>
              </a:extLst>
            </p:cNvPr>
            <p:cNvCxnSpPr/>
            <p:nvPr/>
          </p:nvCxnSpPr>
          <p:spPr>
            <a:xfrm>
              <a:off x="7201116" y="11430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26B5CE-0686-FA07-367A-7272F2AEA4F8}"/>
                </a:ext>
              </a:extLst>
            </p:cNvPr>
            <p:cNvCxnSpPr/>
            <p:nvPr/>
          </p:nvCxnSpPr>
          <p:spPr>
            <a:xfrm>
              <a:off x="7201116" y="23622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D9550E8-EB71-865B-7151-4051EAEF6049}"/>
                </a:ext>
              </a:extLst>
            </p:cNvPr>
            <p:cNvCxnSpPr/>
            <p:nvPr/>
          </p:nvCxnSpPr>
          <p:spPr>
            <a:xfrm flipH="1">
              <a:off x="8144608" y="1185228"/>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9790BEC-1229-EC37-A4EA-BD35D97235CE}"/>
                </a:ext>
              </a:extLst>
            </p:cNvPr>
            <p:cNvGrpSpPr>
              <a:grpSpLocks noChangeAspect="1"/>
            </p:cNvGrpSpPr>
            <p:nvPr/>
          </p:nvGrpSpPr>
          <p:grpSpPr>
            <a:xfrm>
              <a:off x="8156317" y="1963769"/>
              <a:ext cx="301885" cy="457200"/>
              <a:chOff x="2362200" y="2304288"/>
              <a:chExt cx="1384640" cy="2097024"/>
            </a:xfrm>
          </p:grpSpPr>
          <p:grpSp>
            <p:nvGrpSpPr>
              <p:cNvPr id="42" name="Group 41">
                <a:extLst>
                  <a:ext uri="{FF2B5EF4-FFF2-40B4-BE49-F238E27FC236}">
                    <a16:creationId xmlns:a16="http://schemas.microsoft.com/office/drawing/2014/main" id="{C242205F-0CFB-5978-76E1-F02A189AE3EB}"/>
                  </a:ext>
                </a:extLst>
              </p:cNvPr>
              <p:cNvGrpSpPr/>
              <p:nvPr/>
            </p:nvGrpSpPr>
            <p:grpSpPr>
              <a:xfrm>
                <a:off x="2362200" y="2819400"/>
                <a:ext cx="703081" cy="1143000"/>
                <a:chOff x="2362200" y="2819400"/>
                <a:chExt cx="703081" cy="1143000"/>
              </a:xfrm>
            </p:grpSpPr>
            <p:sp>
              <p:nvSpPr>
                <p:cNvPr id="51" name="Moon 50">
                  <a:extLst>
                    <a:ext uri="{FF2B5EF4-FFF2-40B4-BE49-F238E27FC236}">
                      <a16:creationId xmlns:a16="http://schemas.microsoft.com/office/drawing/2014/main" id="{D666F6BD-DD11-C1EE-BF23-15C97B8DBF1F}"/>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Moon 51">
                  <a:extLst>
                    <a:ext uri="{FF2B5EF4-FFF2-40B4-BE49-F238E27FC236}">
                      <a16:creationId xmlns:a16="http://schemas.microsoft.com/office/drawing/2014/main" id="{060B79C0-4072-E00C-7300-C5965B0667AA}"/>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0D24A9A0-2D0E-982B-F545-B47FAA6DAAD9}"/>
                  </a:ext>
                </a:extLst>
              </p:cNvPr>
              <p:cNvGrpSpPr/>
              <p:nvPr/>
            </p:nvGrpSpPr>
            <p:grpSpPr>
              <a:xfrm>
                <a:off x="2400290" y="3081528"/>
                <a:ext cx="327670" cy="663702"/>
                <a:chOff x="2400290" y="3081528"/>
                <a:chExt cx="327670" cy="663702"/>
              </a:xfrm>
            </p:grpSpPr>
            <p:sp>
              <p:nvSpPr>
                <p:cNvPr id="49" name="Moon 48">
                  <a:extLst>
                    <a:ext uri="{FF2B5EF4-FFF2-40B4-BE49-F238E27FC236}">
                      <a16:creationId xmlns:a16="http://schemas.microsoft.com/office/drawing/2014/main" id="{65226B1E-2C3D-228E-E112-16947078F280}"/>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Moon 49">
                  <a:extLst>
                    <a:ext uri="{FF2B5EF4-FFF2-40B4-BE49-F238E27FC236}">
                      <a16:creationId xmlns:a16="http://schemas.microsoft.com/office/drawing/2014/main" id="{4A3BEB43-2821-96F2-8768-9718B655AF1A}"/>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A569FDEE-992A-F084-7C08-7ABC8D428685}"/>
                  </a:ext>
                </a:extLst>
              </p:cNvPr>
              <p:cNvGrpSpPr/>
              <p:nvPr/>
            </p:nvGrpSpPr>
            <p:grpSpPr>
              <a:xfrm>
                <a:off x="2505456" y="2304288"/>
                <a:ext cx="1241384" cy="2097024"/>
                <a:chOff x="2505456" y="2304288"/>
                <a:chExt cx="1241384" cy="2097024"/>
              </a:xfrm>
            </p:grpSpPr>
            <p:cxnSp>
              <p:nvCxnSpPr>
                <p:cNvPr id="45" name="Straight Connector 44">
                  <a:extLst>
                    <a:ext uri="{FF2B5EF4-FFF2-40B4-BE49-F238E27FC236}">
                      <a16:creationId xmlns:a16="http://schemas.microsoft.com/office/drawing/2014/main" id="{4DF1C040-ACBB-7948-75B8-2105804F8292}"/>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189A43E-7A20-AA89-D0AC-1C9CB159B110}"/>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A188B2-37BC-7BF2-8384-124DEE33DF4F}"/>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940ECE5-B78C-AFB9-7445-4F95B3E019EE}"/>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6" name="Picture 35">
              <a:extLst>
                <a:ext uri="{FF2B5EF4-FFF2-40B4-BE49-F238E27FC236}">
                  <a16:creationId xmlns:a16="http://schemas.microsoft.com/office/drawing/2014/main" id="{EFBB3F93-14C2-A9A5-6CBA-7C677BB2EF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3202" y="1743475"/>
              <a:ext cx="946485" cy="914400"/>
            </a:xfrm>
            <a:prstGeom prst="rect">
              <a:avLst/>
            </a:prstGeom>
          </p:spPr>
        </p:pic>
        <p:cxnSp>
          <p:nvCxnSpPr>
            <p:cNvPr id="37" name="Straight Connector 36">
              <a:extLst>
                <a:ext uri="{FF2B5EF4-FFF2-40B4-BE49-F238E27FC236}">
                  <a16:creationId xmlns:a16="http://schemas.microsoft.com/office/drawing/2014/main" id="{15A45E34-54CC-A57A-AFAB-7C663FA99EF4}"/>
                </a:ext>
              </a:extLst>
            </p:cNvPr>
            <p:cNvCxnSpPr>
              <a:cxnSpLocks/>
            </p:cNvCxnSpPr>
            <p:nvPr/>
          </p:nvCxnSpPr>
          <p:spPr>
            <a:xfrm flipH="1" flipV="1">
              <a:off x="2941320" y="1710332"/>
              <a:ext cx="5212080" cy="423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CE1AC7-0AE1-E4D6-8B53-DF51D4DA6D23}"/>
                </a:ext>
              </a:extLst>
            </p:cNvPr>
            <p:cNvCxnSpPr>
              <a:cxnSpLocks/>
            </p:cNvCxnSpPr>
            <p:nvPr/>
          </p:nvCxnSpPr>
          <p:spPr>
            <a:xfrm flipH="1">
              <a:off x="2941320" y="2277763"/>
              <a:ext cx="5212080" cy="450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33D39BF-8A0B-6B80-8D22-13FFCD8BD268}"/>
                </a:ext>
              </a:extLst>
            </p:cNvPr>
            <p:cNvSpPr txBox="1"/>
            <p:nvPr/>
          </p:nvSpPr>
          <p:spPr>
            <a:xfrm>
              <a:off x="6537944" y="3262505"/>
              <a:ext cx="1082058" cy="584775"/>
            </a:xfrm>
            <a:prstGeom prst="rect">
              <a:avLst/>
            </a:prstGeom>
            <a:noFill/>
          </p:spPr>
          <p:txBody>
            <a:bodyPr wrap="square" rtlCol="0">
              <a:spAutoFit/>
            </a:bodyPr>
            <a:lstStyle/>
            <a:p>
              <a:pPr algn="ctr"/>
              <a:r>
                <a:rPr lang="en-US" sz="1600" dirty="0"/>
                <a:t>Card with hole</a:t>
              </a:r>
            </a:p>
          </p:txBody>
        </p:sp>
        <p:sp>
          <p:nvSpPr>
            <p:cNvPr id="40" name="TextBox 39">
              <a:extLst>
                <a:ext uri="{FF2B5EF4-FFF2-40B4-BE49-F238E27FC236}">
                  <a16:creationId xmlns:a16="http://schemas.microsoft.com/office/drawing/2014/main" id="{6D773E9E-FAA9-07A6-46F1-C287C0DD9DA0}"/>
                </a:ext>
              </a:extLst>
            </p:cNvPr>
            <p:cNvSpPr txBox="1"/>
            <p:nvPr/>
          </p:nvSpPr>
          <p:spPr>
            <a:xfrm>
              <a:off x="8382000" y="2031127"/>
              <a:ext cx="768404" cy="369332"/>
            </a:xfrm>
            <a:prstGeom prst="rect">
              <a:avLst/>
            </a:prstGeom>
            <a:noFill/>
          </p:spPr>
          <p:txBody>
            <a:bodyPr wrap="square" rtlCol="0">
              <a:spAutoFit/>
            </a:bodyPr>
            <a:lstStyle/>
            <a:p>
              <a:pPr algn="ctr"/>
              <a:r>
                <a:rPr lang="en-US" dirty="0"/>
                <a:t>Eye</a:t>
              </a:r>
            </a:p>
          </p:txBody>
        </p:sp>
        <p:cxnSp>
          <p:nvCxnSpPr>
            <p:cNvPr id="41" name="Straight Connector 40">
              <a:extLst>
                <a:ext uri="{FF2B5EF4-FFF2-40B4-BE49-F238E27FC236}">
                  <a16:creationId xmlns:a16="http://schemas.microsoft.com/office/drawing/2014/main" id="{CE9C51CF-A422-DB71-7A2F-D7CE930F26EE}"/>
                </a:ext>
              </a:extLst>
            </p:cNvPr>
            <p:cNvCxnSpPr/>
            <p:nvPr/>
          </p:nvCxnSpPr>
          <p:spPr>
            <a:xfrm>
              <a:off x="7680960" y="2203759"/>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B9927E-1FB3-047C-55A4-9577D56ED863}"/>
                </a:ext>
              </a:extLst>
            </p:cNvPr>
            <p:cNvSpPr txBox="1"/>
            <p:nvPr/>
          </p:nvSpPr>
          <p:spPr>
            <a:xfrm>
              <a:off x="7572422" y="3262505"/>
              <a:ext cx="1082058" cy="584775"/>
            </a:xfrm>
            <a:prstGeom prst="rect">
              <a:avLst/>
            </a:prstGeom>
            <a:noFill/>
          </p:spPr>
          <p:txBody>
            <a:bodyPr wrap="square" rtlCol="0">
              <a:spAutoFit/>
            </a:bodyPr>
            <a:lstStyle/>
            <a:p>
              <a:pPr algn="ctr"/>
              <a:r>
                <a:rPr lang="en-US" sz="1600" dirty="0"/>
                <a:t>Projection surface</a:t>
              </a:r>
            </a:p>
          </p:txBody>
        </p:sp>
      </p:gr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7010400" y="3750129"/>
            <a:ext cx="1828800" cy="1828800"/>
          </a:xfrm>
          <a:prstGeom prst="rect">
            <a:avLst/>
          </a:prstGeom>
        </p:spPr>
      </p:pic>
      <p:sp>
        <p:nvSpPr>
          <p:cNvPr id="12" name="TextBox 11">
            <a:extLst>
              <a:ext uri="{FF2B5EF4-FFF2-40B4-BE49-F238E27FC236}">
                <a16:creationId xmlns:a16="http://schemas.microsoft.com/office/drawing/2014/main" id="{10D9772D-30C1-BB0B-7CD4-6E00126F8474}"/>
              </a:ext>
            </a:extLst>
          </p:cNvPr>
          <p:cNvSpPr txBox="1"/>
          <p:nvPr/>
        </p:nvSpPr>
        <p:spPr>
          <a:xfrm>
            <a:off x="6931565" y="3011128"/>
            <a:ext cx="1986470" cy="738664"/>
          </a:xfrm>
          <a:prstGeom prst="rect">
            <a:avLst/>
          </a:prstGeom>
          <a:noFill/>
        </p:spPr>
        <p:txBody>
          <a:bodyPr wrap="square" rtlCol="0">
            <a:spAutoFit/>
          </a:bodyPr>
          <a:lstStyle/>
          <a:p>
            <a:r>
              <a:rPr lang="en-US" sz="1400" dirty="0"/>
              <a:t>MZ is using the hole in a piece of paper to follow along with this activity. </a:t>
            </a:r>
          </a:p>
        </p:txBody>
      </p:sp>
      <p:sp>
        <p:nvSpPr>
          <p:cNvPr id="14" name="Rectangle 13">
            <a:extLst>
              <a:ext uri="{FF2B5EF4-FFF2-40B4-BE49-F238E27FC236}">
                <a16:creationId xmlns:a16="http://schemas.microsoft.com/office/drawing/2014/main" id="{111107C1-30DD-191F-9140-2F3D3A8BB298}"/>
              </a:ext>
            </a:extLst>
          </p:cNvPr>
          <p:cNvSpPr/>
          <p:nvPr/>
        </p:nvSpPr>
        <p:spPr>
          <a:xfrm>
            <a:off x="634786" y="5132440"/>
            <a:ext cx="1089904" cy="738664"/>
          </a:xfrm>
          <a:prstGeom prst="rect">
            <a:avLst/>
          </a:prstGeom>
          <a:solidFill>
            <a:schemeClr val="accent5">
              <a:lumMod val="20000"/>
              <a:lumOff val="80000"/>
            </a:schemeClr>
          </a:solidFill>
          <a:effectLst>
            <a:softEdge rad="3175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a:ea typeface="+mn-ea"/>
                <a:cs typeface="+mn-cs"/>
              </a:rPr>
              <a:t>Your object represents the Sun</a:t>
            </a:r>
          </a:p>
        </p:txBody>
      </p:sp>
      <p:sp>
        <p:nvSpPr>
          <p:cNvPr id="15" name="TextBox 14">
            <a:extLst>
              <a:ext uri="{FF2B5EF4-FFF2-40B4-BE49-F238E27FC236}">
                <a16:creationId xmlns:a16="http://schemas.microsoft.com/office/drawing/2014/main" id="{5489EA2F-F839-3FC9-55F3-26A68A5FAF6E}"/>
              </a:ext>
            </a:extLst>
          </p:cNvPr>
          <p:cNvSpPr txBox="1"/>
          <p:nvPr/>
        </p:nvSpPr>
        <p:spPr>
          <a:xfrm>
            <a:off x="-846737" y="6385560"/>
            <a:ext cx="11355785" cy="491356"/>
          </a:xfrm>
          <a:prstGeom prst="rect">
            <a:avLst/>
          </a:prstGeom>
          <a:solidFill>
            <a:srgbClr val="FAC090"/>
          </a:solidFill>
        </p:spPr>
        <p:txBody>
          <a:bodyPr wrap="square" rtlCol="0">
            <a:spAutoFit/>
          </a:bodyPr>
          <a:lstStyle/>
          <a:p>
            <a:endParaRPr lang="en-US" dirty="0"/>
          </a:p>
        </p:txBody>
      </p:sp>
      <p:sp>
        <p:nvSpPr>
          <p:cNvPr id="13" name="Slide Number Placeholder 9">
            <a:extLst>
              <a:ext uri="{FF2B5EF4-FFF2-40B4-BE49-F238E27FC236}">
                <a16:creationId xmlns:a16="http://schemas.microsoft.com/office/drawing/2014/main" id="{0E931396-C1C2-B63D-879C-3253BA235885}"/>
              </a:ext>
            </a:extLst>
          </p:cNvPr>
          <p:cNvSpPr txBox="1">
            <a:spLocks/>
          </p:cNvSpPr>
          <p:nvPr/>
        </p:nvSpPr>
        <p:spPr>
          <a:xfrm>
            <a:off x="6629400" y="62642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E00BF6-6337-4BA4-A033-88BB584A9638}" type="slidenum">
              <a:rPr lang="en-US" smtClean="0"/>
              <a:pPr/>
              <a:t>15</a:t>
            </a:fld>
            <a:endParaRPr lang="en-US" dirty="0"/>
          </a:p>
        </p:txBody>
      </p:sp>
      <p:sp>
        <p:nvSpPr>
          <p:cNvPr id="17" name="TextBox 16">
            <a:extLst>
              <a:ext uri="{FF2B5EF4-FFF2-40B4-BE49-F238E27FC236}">
                <a16:creationId xmlns:a16="http://schemas.microsoft.com/office/drawing/2014/main" id="{F34F59AC-ABE3-74E1-C619-863AE4253C6F}"/>
              </a:ext>
            </a:extLst>
          </p:cNvPr>
          <p:cNvSpPr txBox="1"/>
          <p:nvPr/>
        </p:nvSpPr>
        <p:spPr>
          <a:xfrm>
            <a:off x="638981" y="6016228"/>
            <a:ext cx="7683120" cy="738664"/>
          </a:xfrm>
          <a:prstGeom prst="rect">
            <a:avLst/>
          </a:prstGeom>
          <a:solidFill>
            <a:srgbClr val="FAC090"/>
          </a:solidFill>
        </p:spPr>
        <p:txBody>
          <a:bodyPr wrap="square">
            <a:spAutoFit/>
          </a:bodyPr>
          <a:lstStyle/>
          <a:p>
            <a:pPr algn="just">
              <a:defRPr/>
            </a:pPr>
            <a:r>
              <a:rPr lang="en-US" sz="1400" dirty="0">
                <a:solidFill>
                  <a:prstClr val="black"/>
                </a:solidFill>
                <a:latin typeface="Calibri"/>
              </a:rPr>
              <a:t>To learn how sunlight interacts with a pinhole, we view </a:t>
            </a:r>
            <a:r>
              <a:rPr kumimoji="0" lang="en-US" sz="1400" i="0" u="none" strike="noStrike" kern="1200" cap="none" spc="0" normalizeH="0" baseline="0" noProof="0" dirty="0">
                <a:ln>
                  <a:noFill/>
                </a:ln>
                <a:solidFill>
                  <a:prstClr val="black"/>
                </a:solidFill>
                <a:effectLst/>
                <a:uLnTx/>
                <a:uFillTx/>
                <a:latin typeface="Calibri"/>
                <a:ea typeface="+mn-ea"/>
                <a:cs typeface="+mn-cs"/>
              </a:rPr>
              <a:t>light reflected from your object (Bhanu) </a:t>
            </a:r>
            <a:r>
              <a:rPr kumimoji="0" lang="en-US" sz="1400" b="1" i="1" u="sng" strike="noStrike" kern="1200" cap="none" spc="0" normalizeH="0" baseline="0" noProof="0" dirty="0">
                <a:ln>
                  <a:noFill/>
                </a:ln>
                <a:solidFill>
                  <a:prstClr val="black"/>
                </a:solidFill>
                <a:effectLst/>
                <a:uLnTx/>
                <a:uFillTx/>
                <a:latin typeface="Calibri"/>
                <a:ea typeface="+mn-ea"/>
                <a:cs typeface="+mn-cs"/>
              </a:rPr>
              <a:t>as if</a:t>
            </a:r>
            <a:r>
              <a:rPr kumimoji="0" lang="en-US" sz="1400" b="1" i="1" strike="noStrike" kern="1200" cap="none" spc="0" normalizeH="0" baseline="0" noProof="0" dirty="0">
                <a:ln>
                  <a:noFill/>
                </a:ln>
                <a:solidFill>
                  <a:prstClr val="black"/>
                </a:solidFill>
                <a:effectLst/>
                <a:uLnTx/>
                <a:uFillTx/>
                <a:latin typeface="Calibri"/>
                <a:ea typeface="+mn-ea"/>
                <a:cs typeface="+mn-cs"/>
              </a:rPr>
              <a:t>   </a:t>
            </a:r>
            <a:r>
              <a:rPr kumimoji="0" lang="en-US" sz="1400" strike="noStrike" kern="1200" cap="none" spc="0" normalizeH="0" baseline="0" noProof="0" dirty="0">
                <a:ln>
                  <a:noFill/>
                </a:ln>
                <a:solidFill>
                  <a:prstClr val="black"/>
                </a:solidFill>
                <a:effectLst/>
                <a:uLnTx/>
                <a:uFillTx/>
                <a:latin typeface="Calibri"/>
                <a:ea typeface="+mn-ea"/>
                <a:cs typeface="+mn-cs"/>
              </a:rPr>
              <a:t>it</a:t>
            </a:r>
            <a:r>
              <a:rPr kumimoji="0" lang="en-US" sz="1400" b="1" i="1" strike="noStrike" kern="1200" cap="none" spc="0" normalizeH="0" baseline="0" noProof="0" dirty="0">
                <a:ln>
                  <a:noFill/>
                </a:ln>
                <a:solidFill>
                  <a:prstClr val="black"/>
                </a:solidFill>
                <a:effectLst/>
                <a:uLnTx/>
                <a:uFillTx/>
                <a:latin typeface="Calibri"/>
                <a:ea typeface="+mn-ea"/>
                <a:cs typeface="+mn-cs"/>
              </a:rPr>
              <a:t> </a:t>
            </a:r>
            <a:r>
              <a:rPr kumimoji="0" lang="en-US" sz="1400" i="0" u="none" strike="noStrike" kern="1200" cap="none" spc="0" normalizeH="0" baseline="0" noProof="0" dirty="0">
                <a:ln>
                  <a:noFill/>
                </a:ln>
                <a:solidFill>
                  <a:prstClr val="black"/>
                </a:solidFill>
                <a:effectLst/>
                <a:uLnTx/>
                <a:uFillTx/>
                <a:latin typeface="Calibri"/>
                <a:ea typeface="+mn-ea"/>
                <a:cs typeface="+mn-cs"/>
              </a:rPr>
              <a:t>were </a:t>
            </a:r>
            <a:r>
              <a:rPr lang="en-US" sz="1400" dirty="0">
                <a:solidFill>
                  <a:prstClr val="black"/>
                </a:solidFill>
                <a:latin typeface="Calibri"/>
              </a:rPr>
              <a:t>light emitted from the Sun</a:t>
            </a:r>
            <a:r>
              <a:rPr kumimoji="0" lang="en-US" sz="1400" i="0" u="none" strike="noStrike" kern="1200" cap="none" spc="0" normalizeH="0" baseline="0" noProof="0" dirty="0">
                <a:ln>
                  <a:noFill/>
                </a:ln>
                <a:solidFill>
                  <a:prstClr val="black"/>
                </a:solidFill>
                <a:effectLst/>
                <a:uLnTx/>
                <a:uFillTx/>
                <a:latin typeface="Calibri"/>
                <a:ea typeface="+mn-ea"/>
                <a:cs typeface="+mn-cs"/>
              </a:rPr>
              <a:t>.  Your eye receives light </a:t>
            </a:r>
            <a:r>
              <a:rPr kumimoji="0" lang="en-US" sz="1400" b="1" i="1" strike="noStrike" kern="1200" cap="none" spc="0" normalizeH="0" baseline="0" noProof="0" dirty="0">
                <a:ln>
                  <a:noFill/>
                </a:ln>
                <a:solidFill>
                  <a:prstClr val="black"/>
                </a:solidFill>
                <a:effectLst/>
                <a:uLnTx/>
                <a:uFillTx/>
                <a:latin typeface="Calibri"/>
                <a:ea typeface="+mn-ea"/>
                <a:cs typeface="+mn-cs"/>
              </a:rPr>
              <a:t>as if </a:t>
            </a:r>
            <a:r>
              <a:rPr kumimoji="0" lang="en-US" sz="1400" i="0" u="none" strike="noStrike" kern="1200" cap="none" spc="0" normalizeH="0" baseline="0" noProof="0" dirty="0">
                <a:ln>
                  <a:noFill/>
                </a:ln>
                <a:solidFill>
                  <a:prstClr val="black"/>
                </a:solidFill>
                <a:effectLst/>
                <a:uLnTx/>
                <a:uFillTx/>
                <a:latin typeface="Calibri"/>
                <a:ea typeface="+mn-ea"/>
                <a:cs typeface="+mn-cs"/>
              </a:rPr>
              <a:t>it were a particular location on a projection surface.</a:t>
            </a:r>
            <a:endParaRPr lang="en-US" sz="1400" dirty="0"/>
          </a:p>
        </p:txBody>
      </p:sp>
    </p:spTree>
    <p:extLst>
      <p:ext uri="{BB962C8B-B14F-4D97-AF65-F5344CB8AC3E}">
        <p14:creationId xmlns:p14="http://schemas.microsoft.com/office/powerpoint/2010/main" val="47228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0" y="2987040"/>
            <a:ext cx="1798320" cy="1737360"/>
          </a:xfrm>
          <a:prstGeom prst="rect">
            <a:avLst/>
          </a:prstGeom>
        </p:spPr>
      </p:pic>
      <p:sp>
        <p:nvSpPr>
          <p:cNvPr id="8" name="Rectangle 7"/>
          <p:cNvSpPr/>
          <p:nvPr/>
        </p:nvSpPr>
        <p:spPr>
          <a:xfrm>
            <a:off x="1828800" y="1882914"/>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752600" y="289669"/>
            <a:ext cx="5562600" cy="1477328"/>
          </a:xfrm>
          <a:prstGeom prst="rect">
            <a:avLst/>
          </a:prstGeom>
          <a:noFill/>
        </p:spPr>
        <p:txBody>
          <a:bodyPr wrap="square" rtlCol="0">
            <a:spAutoFit/>
          </a:bodyPr>
          <a:lstStyle/>
          <a:p>
            <a:pPr algn="just">
              <a:spcAft>
                <a:spcPts val="1200"/>
              </a:spcAft>
            </a:pPr>
            <a:r>
              <a:rPr lang="en-US" sz="2000" b="1" dirty="0"/>
              <a:t>Starting with the card close to your eye and seeing the whole object….</a:t>
            </a:r>
          </a:p>
          <a:p>
            <a:pPr algn="just"/>
            <a:r>
              <a:rPr lang="en-US" sz="2000" b="1" dirty="0"/>
              <a:t>Move the card a bit farther away from your eye while looking at the object through the hole. </a:t>
            </a:r>
          </a:p>
        </p:txBody>
      </p:sp>
      <p:sp>
        <p:nvSpPr>
          <p:cNvPr id="5" name="TextBox 4"/>
          <p:cNvSpPr txBox="1"/>
          <p:nvPr/>
        </p:nvSpPr>
        <p:spPr>
          <a:xfrm>
            <a:off x="1752600" y="5842860"/>
            <a:ext cx="5638800" cy="707886"/>
          </a:xfrm>
          <a:prstGeom prst="rect">
            <a:avLst/>
          </a:prstGeom>
          <a:noFill/>
        </p:spPr>
        <p:txBody>
          <a:bodyPr wrap="square" rtlCol="0">
            <a:spAutoFit/>
          </a:bodyPr>
          <a:lstStyle/>
          <a:p>
            <a:r>
              <a:rPr lang="en-US" sz="2000" dirty="0"/>
              <a:t>Notice that the farther away you hold the card, the less of the object you see directly through the hole.</a:t>
            </a:r>
          </a:p>
        </p:txBody>
      </p:sp>
      <p:grpSp>
        <p:nvGrpSpPr>
          <p:cNvPr id="3" name="Group 2">
            <a:extLst>
              <a:ext uri="{FF2B5EF4-FFF2-40B4-BE49-F238E27FC236}">
                <a16:creationId xmlns:a16="http://schemas.microsoft.com/office/drawing/2014/main" id="{C62E0DA9-AEA0-47D2-93F6-E49D01FFE9D0}"/>
              </a:ext>
            </a:extLst>
          </p:cNvPr>
          <p:cNvGrpSpPr/>
          <p:nvPr/>
        </p:nvGrpSpPr>
        <p:grpSpPr>
          <a:xfrm>
            <a:off x="-5080" y="119157"/>
            <a:ext cx="1263184" cy="2809693"/>
            <a:chOff x="110611" y="113946"/>
            <a:chExt cx="1263184" cy="2809693"/>
          </a:xfrm>
        </p:grpSpPr>
        <p:pic>
          <p:nvPicPr>
            <p:cNvPr id="6" name="Picture 10" descr="Picture 10">
              <a:extLst>
                <a:ext uri="{FF2B5EF4-FFF2-40B4-BE49-F238E27FC236}">
                  <a16:creationId xmlns:a16="http://schemas.microsoft.com/office/drawing/2014/main" id="{A9C69EEB-ECD4-BB44-3DEB-8CD87D7535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E10F301-B4F5-2E85-02CA-79567496C539}"/>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9" name="Oval 8">
            <a:extLst>
              <a:ext uri="{FF2B5EF4-FFF2-40B4-BE49-F238E27FC236}">
                <a16:creationId xmlns:a16="http://schemas.microsoft.com/office/drawing/2014/main" id="{96B4FF3D-C990-5771-60D7-C21574FE67E3}"/>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8011D799-9598-964A-B3BA-DD7F3EBF7915}"/>
              </a:ext>
            </a:extLst>
          </p:cNvPr>
          <p:cNvSpPr txBox="1"/>
          <p:nvPr/>
        </p:nvSpPr>
        <p:spPr>
          <a:xfrm>
            <a:off x="5150316" y="3104736"/>
            <a:ext cx="2057400" cy="1323439"/>
          </a:xfrm>
          <a:prstGeom prst="rect">
            <a:avLst/>
          </a:prstGeom>
          <a:noFill/>
        </p:spPr>
        <p:txBody>
          <a:bodyPr wrap="square" rtlCol="0">
            <a:spAutoFit/>
          </a:bodyPr>
          <a:lstStyle/>
          <a:p>
            <a:pPr algn="just"/>
            <a:r>
              <a:rPr lang="en-US" sz="1600" dirty="0"/>
              <a:t>How far do you have to move the card from your eye before you can no longer see the whole object?  </a:t>
            </a:r>
          </a:p>
        </p:txBody>
      </p:sp>
      <p:sp>
        <p:nvSpPr>
          <p:cNvPr id="11" name="Slide Number Placeholder 10">
            <a:extLst>
              <a:ext uri="{FF2B5EF4-FFF2-40B4-BE49-F238E27FC236}">
                <a16:creationId xmlns:a16="http://schemas.microsoft.com/office/drawing/2014/main" id="{636B3FCB-9628-8238-C549-796D575F456F}"/>
              </a:ext>
            </a:extLst>
          </p:cNvPr>
          <p:cNvSpPr>
            <a:spLocks noGrp="1"/>
          </p:cNvSpPr>
          <p:nvPr>
            <p:ph type="sldNum" sz="quarter" idx="12"/>
          </p:nvPr>
        </p:nvSpPr>
        <p:spPr/>
        <p:txBody>
          <a:bodyPr/>
          <a:lstStyle/>
          <a:p>
            <a:fld id="{23E00BF6-6337-4BA4-A033-88BB584A9638}" type="slidenum">
              <a:rPr lang="en-US" smtClean="0"/>
              <a:t>16</a:t>
            </a:fld>
            <a:endParaRPr lang="en-US" dirty="0"/>
          </a:p>
        </p:txBody>
      </p:sp>
    </p:spTree>
    <p:extLst>
      <p:ext uri="{BB962C8B-B14F-4D97-AF65-F5344CB8AC3E}">
        <p14:creationId xmlns:p14="http://schemas.microsoft.com/office/powerpoint/2010/main" val="146484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H="1">
            <a:off x="8141149" y="4069154"/>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37" name="Group 36"/>
          <p:cNvGrpSpPr>
            <a:grpSpLocks noChangeAspect="1"/>
          </p:cNvGrpSpPr>
          <p:nvPr/>
        </p:nvGrpSpPr>
        <p:grpSpPr>
          <a:xfrm>
            <a:off x="8156321" y="4841169"/>
            <a:ext cx="301885" cy="457200"/>
            <a:chOff x="2362200" y="2304288"/>
            <a:chExt cx="1384640" cy="2097024"/>
          </a:xfrm>
        </p:grpSpPr>
        <p:grpSp>
          <p:nvGrpSpPr>
            <p:cNvPr id="38" name="Group 37"/>
            <p:cNvGrpSpPr/>
            <p:nvPr/>
          </p:nvGrpSpPr>
          <p:grpSpPr>
            <a:xfrm>
              <a:off x="2362200" y="2819400"/>
              <a:ext cx="703081" cy="1143000"/>
              <a:chOff x="2362200" y="2819400"/>
              <a:chExt cx="703081" cy="1143000"/>
            </a:xfrm>
          </p:grpSpPr>
          <p:sp>
            <p:nvSpPr>
              <p:cNvPr id="47" name="Moon 46"/>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8" name="Moon 47"/>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39" name="Group 38"/>
            <p:cNvGrpSpPr/>
            <p:nvPr/>
          </p:nvGrpSpPr>
          <p:grpSpPr>
            <a:xfrm>
              <a:off x="2400290" y="3081528"/>
              <a:ext cx="327670" cy="663702"/>
              <a:chOff x="2400290" y="3081528"/>
              <a:chExt cx="327670" cy="663702"/>
            </a:xfrm>
          </p:grpSpPr>
          <p:sp>
            <p:nvSpPr>
              <p:cNvPr id="45" name="Moon 44"/>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6" name="Moon 45"/>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40" name="Group 39"/>
            <p:cNvGrpSpPr/>
            <p:nvPr/>
          </p:nvGrpSpPr>
          <p:grpSpPr>
            <a:xfrm>
              <a:off x="2505456" y="2304288"/>
              <a:ext cx="1241384" cy="2097024"/>
              <a:chOff x="2505456" y="2304288"/>
              <a:chExt cx="1241384" cy="2097024"/>
            </a:xfrm>
          </p:grpSpPr>
          <p:cxnSp>
            <p:nvCxnSpPr>
              <p:cNvPr id="41" name="Straight Connector 40"/>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7" name="Rectangle 66"/>
          <p:cNvSpPr/>
          <p:nvPr/>
        </p:nvSpPr>
        <p:spPr>
          <a:xfrm rot="120000">
            <a:off x="2746951" y="4608497"/>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68" name="Rectangle 67"/>
          <p:cNvSpPr/>
          <p:nvPr/>
        </p:nvSpPr>
        <p:spPr>
          <a:xfrm rot="-120000">
            <a:off x="2945074" y="5376672"/>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50" name="Straight Connector 49">
            <a:extLst>
              <a:ext uri="{FF2B5EF4-FFF2-40B4-BE49-F238E27FC236}">
                <a16:creationId xmlns:a16="http://schemas.microsoft.com/office/drawing/2014/main" id="{68A6B644-59C8-4940-92FA-2CF9BF578591}"/>
              </a:ext>
            </a:extLst>
          </p:cNvPr>
          <p:cNvCxnSpPr/>
          <p:nvPr/>
        </p:nvCxnSpPr>
        <p:spPr>
          <a:xfrm>
            <a:off x="6096000" y="40386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612BB71-DF95-4793-9B7E-DE820C0EC1BA}"/>
              </a:ext>
            </a:extLst>
          </p:cNvPr>
          <p:cNvCxnSpPr/>
          <p:nvPr/>
        </p:nvCxnSpPr>
        <p:spPr>
          <a:xfrm>
            <a:off x="6096000" y="528095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582119" y="6156453"/>
            <a:ext cx="1003261" cy="584775"/>
          </a:xfrm>
          <a:prstGeom prst="rect">
            <a:avLst/>
          </a:prstGeom>
          <a:noFill/>
        </p:spPr>
        <p:txBody>
          <a:bodyPr wrap="square" rtlCol="0">
            <a:spAutoFit/>
          </a:bodyPr>
          <a:lstStyle/>
          <a:p>
            <a:pPr algn="ctr">
              <a:defRPr/>
            </a:pPr>
            <a:r>
              <a:rPr lang="en-US" sz="1600" dirty="0">
                <a:solidFill>
                  <a:prstClr val="black"/>
                </a:solidFill>
                <a:latin typeface="Calibri"/>
              </a:rPr>
              <a:t>Card with hole</a:t>
            </a:r>
          </a:p>
        </p:txBody>
      </p:sp>
      <p:sp>
        <p:nvSpPr>
          <p:cNvPr id="24" name="TextBox 23"/>
          <p:cNvSpPr txBox="1"/>
          <p:nvPr/>
        </p:nvSpPr>
        <p:spPr>
          <a:xfrm>
            <a:off x="1473803" y="244709"/>
            <a:ext cx="6022643" cy="707886"/>
          </a:xfrm>
          <a:prstGeom prst="rect">
            <a:avLst/>
          </a:prstGeom>
          <a:noFill/>
        </p:spPr>
        <p:txBody>
          <a:bodyPr wrap="square" rtlCol="0">
            <a:spAutoFit/>
          </a:bodyPr>
          <a:lstStyle/>
          <a:p>
            <a:pPr algn="ctr">
              <a:defRPr/>
            </a:pPr>
            <a:r>
              <a:rPr lang="en-US" sz="2000" b="1" dirty="0">
                <a:solidFill>
                  <a:prstClr val="black"/>
                </a:solidFill>
                <a:latin typeface="Calibri"/>
              </a:rPr>
              <a:t>How much of the object you can see depends on the distance between your eye and the card with the hole</a:t>
            </a:r>
          </a:p>
        </p:txBody>
      </p:sp>
      <p:sp>
        <p:nvSpPr>
          <p:cNvPr id="65" name="TextBox 64"/>
          <p:cNvSpPr txBox="1"/>
          <p:nvPr/>
        </p:nvSpPr>
        <p:spPr>
          <a:xfrm>
            <a:off x="8382000" y="4900161"/>
            <a:ext cx="768404" cy="369332"/>
          </a:xfrm>
          <a:prstGeom prst="rect">
            <a:avLst/>
          </a:prstGeom>
          <a:noFill/>
        </p:spPr>
        <p:txBody>
          <a:bodyPr wrap="square" rtlCol="0">
            <a:spAutoFit/>
          </a:bodyPr>
          <a:lstStyle/>
          <a:p>
            <a:pPr algn="ctr">
              <a:defRPr/>
            </a:pPr>
            <a:r>
              <a:rPr lang="en-US" dirty="0">
                <a:solidFill>
                  <a:prstClr val="black"/>
                </a:solidFill>
                <a:latin typeface="Calibri"/>
              </a:rPr>
              <a:t>Eye</a:t>
            </a:r>
          </a:p>
        </p:txBody>
      </p:sp>
      <p:grpSp>
        <p:nvGrpSpPr>
          <p:cNvPr id="5" name="Group 4"/>
          <p:cNvGrpSpPr>
            <a:grpSpLocks noChangeAspect="1"/>
          </p:cNvGrpSpPr>
          <p:nvPr/>
        </p:nvGrpSpPr>
        <p:grpSpPr>
          <a:xfrm>
            <a:off x="457206" y="4498848"/>
            <a:ext cx="1936377" cy="1371600"/>
            <a:chOff x="1828800" y="1447800"/>
            <a:chExt cx="5486400" cy="3886200"/>
          </a:xfrm>
        </p:grpSpPr>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55" name="Rectangle 7"/>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6" name="Group 5">
            <a:extLst>
              <a:ext uri="{FF2B5EF4-FFF2-40B4-BE49-F238E27FC236}">
                <a16:creationId xmlns:a16="http://schemas.microsoft.com/office/drawing/2014/main" id="{A1BEDAC8-4E67-1E98-305B-4D9EAEC6C242}"/>
              </a:ext>
            </a:extLst>
          </p:cNvPr>
          <p:cNvGrpSpPr/>
          <p:nvPr/>
        </p:nvGrpSpPr>
        <p:grpSpPr>
          <a:xfrm>
            <a:off x="2743202" y="1143000"/>
            <a:ext cx="6407202" cy="2672151"/>
            <a:chOff x="2743202" y="1143000"/>
            <a:chExt cx="6407202" cy="2672151"/>
          </a:xfrm>
        </p:grpSpPr>
        <p:cxnSp>
          <p:nvCxnSpPr>
            <p:cNvPr id="2" name="Straight Connector 1">
              <a:extLst>
                <a:ext uri="{FF2B5EF4-FFF2-40B4-BE49-F238E27FC236}">
                  <a16:creationId xmlns:a16="http://schemas.microsoft.com/office/drawing/2014/main" id="{68A6B644-59C8-4940-92FA-2CF9BF578591}"/>
                </a:ext>
              </a:extLst>
            </p:cNvPr>
            <p:cNvCxnSpPr/>
            <p:nvPr/>
          </p:nvCxnSpPr>
          <p:spPr>
            <a:xfrm>
              <a:off x="7201116" y="11430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612BB71-DF95-4793-9B7E-DE820C0EC1BA}"/>
                </a:ext>
              </a:extLst>
            </p:cNvPr>
            <p:cNvCxnSpPr/>
            <p:nvPr/>
          </p:nvCxnSpPr>
          <p:spPr>
            <a:xfrm>
              <a:off x="7201116" y="23622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44608" y="1185228"/>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8156317" y="1963769"/>
              <a:ext cx="301885" cy="457200"/>
              <a:chOff x="2362200" y="2304288"/>
              <a:chExt cx="1384640" cy="2097024"/>
            </a:xfrm>
          </p:grpSpPr>
          <p:grpSp>
            <p:nvGrpSpPr>
              <p:cNvPr id="26" name="Group 25"/>
              <p:cNvGrpSpPr/>
              <p:nvPr/>
            </p:nvGrpSpPr>
            <p:grpSpPr>
              <a:xfrm>
                <a:off x="2362200" y="2819400"/>
                <a:ext cx="703081" cy="1143000"/>
                <a:chOff x="2362200" y="2819400"/>
                <a:chExt cx="703081" cy="1143000"/>
              </a:xfrm>
            </p:grpSpPr>
            <p:sp>
              <p:nvSpPr>
                <p:cNvPr id="35" name="Moon 34"/>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6" name="Moon 35"/>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27" name="Group 26"/>
              <p:cNvGrpSpPr/>
              <p:nvPr/>
            </p:nvGrpSpPr>
            <p:grpSpPr>
              <a:xfrm>
                <a:off x="2400290" y="3081528"/>
                <a:ext cx="327670" cy="663702"/>
                <a:chOff x="2400290" y="3081528"/>
                <a:chExt cx="327670" cy="663702"/>
              </a:xfrm>
            </p:grpSpPr>
            <p:sp>
              <p:nvSpPr>
                <p:cNvPr id="33" name="Moon 32"/>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4" name="Moon 33"/>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28" name="Group 27"/>
              <p:cNvGrpSpPr/>
              <p:nvPr/>
            </p:nvGrpSpPr>
            <p:grpSpPr>
              <a:xfrm>
                <a:off x="2505456" y="2304288"/>
                <a:ext cx="1241384" cy="2097024"/>
                <a:chOff x="2505456" y="2304288"/>
                <a:chExt cx="1241384" cy="2097024"/>
              </a:xfrm>
            </p:grpSpPr>
            <p:cxnSp>
              <p:nvCxnSpPr>
                <p:cNvPr id="29" name="Straight Connector 28"/>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49" name="Picture 4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3202" y="1743475"/>
              <a:ext cx="946485" cy="914400"/>
            </a:xfrm>
            <a:prstGeom prst="rect">
              <a:avLst/>
            </a:prstGeom>
          </p:spPr>
        </p:pic>
        <p:cxnSp>
          <p:nvCxnSpPr>
            <p:cNvPr id="51" name="Straight Connector 50"/>
            <p:cNvCxnSpPr/>
            <p:nvPr/>
          </p:nvCxnSpPr>
          <p:spPr>
            <a:xfrm flipH="1" flipV="1">
              <a:off x="2941320" y="1740408"/>
              <a:ext cx="5212080" cy="393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941320" y="2277763"/>
              <a:ext cx="5212080" cy="389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27880" y="3230376"/>
              <a:ext cx="1082058" cy="584775"/>
            </a:xfrm>
            <a:prstGeom prst="rect">
              <a:avLst/>
            </a:prstGeom>
            <a:noFill/>
          </p:spPr>
          <p:txBody>
            <a:bodyPr wrap="square" rtlCol="0">
              <a:spAutoFit/>
            </a:bodyPr>
            <a:lstStyle/>
            <a:p>
              <a:pPr algn="ctr">
                <a:defRPr/>
              </a:pPr>
              <a:r>
                <a:rPr lang="en-US" sz="1600" dirty="0">
                  <a:solidFill>
                    <a:prstClr val="black"/>
                  </a:solidFill>
                  <a:latin typeface="Calibri"/>
                </a:rPr>
                <a:t>Card with hole</a:t>
              </a:r>
            </a:p>
          </p:txBody>
        </p:sp>
        <p:sp>
          <p:nvSpPr>
            <p:cNvPr id="64" name="TextBox 63"/>
            <p:cNvSpPr txBox="1"/>
            <p:nvPr/>
          </p:nvSpPr>
          <p:spPr>
            <a:xfrm>
              <a:off x="8382000" y="2031127"/>
              <a:ext cx="768404" cy="369332"/>
            </a:xfrm>
            <a:prstGeom prst="rect">
              <a:avLst/>
            </a:prstGeom>
            <a:noFill/>
          </p:spPr>
          <p:txBody>
            <a:bodyPr wrap="square" rtlCol="0">
              <a:spAutoFit/>
            </a:bodyPr>
            <a:lstStyle/>
            <a:p>
              <a:pPr algn="ctr">
                <a:defRPr/>
              </a:pPr>
              <a:r>
                <a:rPr lang="en-US" dirty="0">
                  <a:solidFill>
                    <a:prstClr val="black"/>
                  </a:solidFill>
                  <a:latin typeface="Calibri"/>
                </a:rPr>
                <a:t>Eye</a:t>
              </a:r>
            </a:p>
          </p:txBody>
        </p:sp>
        <p:cxnSp>
          <p:nvCxnSpPr>
            <p:cNvPr id="7" name="Straight Connector 6"/>
            <p:cNvCxnSpPr/>
            <p:nvPr/>
          </p:nvCxnSpPr>
          <p:spPr>
            <a:xfrm>
              <a:off x="7680960" y="2203759"/>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7696200" y="5093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pic>
        <p:nvPicPr>
          <p:cNvPr id="10" name="Picture 10" descr="Picture 10">
            <a:extLst>
              <a:ext uri="{FF2B5EF4-FFF2-40B4-BE49-F238E27FC236}">
                <a16:creationId xmlns:a16="http://schemas.microsoft.com/office/drawing/2014/main" id="{D2E7A51B-C09F-7C77-EEDD-3423EA348E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12" name="Oval 11">
            <a:extLst>
              <a:ext uri="{FF2B5EF4-FFF2-40B4-BE49-F238E27FC236}">
                <a16:creationId xmlns:a16="http://schemas.microsoft.com/office/drawing/2014/main" id="{54404129-B4B4-8F1D-4D72-50889F29A397}"/>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Slide Number Placeholder 12">
            <a:extLst>
              <a:ext uri="{FF2B5EF4-FFF2-40B4-BE49-F238E27FC236}">
                <a16:creationId xmlns:a16="http://schemas.microsoft.com/office/drawing/2014/main" id="{5CEA655B-6AED-0AD5-3AF6-134EC7F92B91}"/>
              </a:ext>
            </a:extLst>
          </p:cNvPr>
          <p:cNvSpPr>
            <a:spLocks noGrp="1"/>
          </p:cNvSpPr>
          <p:nvPr>
            <p:ph type="sldNum" sz="quarter" idx="12"/>
          </p:nvPr>
        </p:nvSpPr>
        <p:spPr/>
        <p:txBody>
          <a:bodyPr/>
          <a:lstStyle/>
          <a:p>
            <a:fld id="{23E00BF6-6337-4BA4-A033-88BB584A9638}" type="slidenum">
              <a:rPr lang="en-US" smtClean="0"/>
              <a:t>17</a:t>
            </a:fld>
            <a:endParaRPr lang="en-US" dirty="0"/>
          </a:p>
        </p:txBody>
      </p:sp>
      <p:pic>
        <p:nvPicPr>
          <p:cNvPr id="14" name="Picture 13">
            <a:extLst>
              <a:ext uri="{FF2B5EF4-FFF2-40B4-BE49-F238E27FC236}">
                <a16:creationId xmlns:a16="http://schemas.microsoft.com/office/drawing/2014/main" id="{71FC2361-A590-8B60-6449-109022E137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87025" y="2197367"/>
            <a:ext cx="322471" cy="311540"/>
          </a:xfrm>
          <a:prstGeom prst="rect">
            <a:avLst/>
          </a:prstGeom>
          <a:ln w="12700">
            <a:solidFill>
              <a:schemeClr val="tx1"/>
            </a:solidFill>
          </a:ln>
        </p:spPr>
      </p:pic>
      <p:sp>
        <p:nvSpPr>
          <p:cNvPr id="15" name="Rectangle 7">
            <a:extLst>
              <a:ext uri="{FF2B5EF4-FFF2-40B4-BE49-F238E27FC236}">
                <a16:creationId xmlns:a16="http://schemas.microsoft.com/office/drawing/2014/main" id="{1211A13C-AD80-604C-7082-E8E528F70A72}"/>
              </a:ext>
            </a:extLst>
          </p:cNvPr>
          <p:cNvSpPr>
            <a:spLocks noChangeAspect="1"/>
          </p:cNvSpPr>
          <p:nvPr/>
        </p:nvSpPr>
        <p:spPr>
          <a:xfrm>
            <a:off x="497185" y="1676400"/>
            <a:ext cx="1936377" cy="13716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8" name="Straight Arrow Connector 7">
            <a:extLst>
              <a:ext uri="{FF2B5EF4-FFF2-40B4-BE49-F238E27FC236}">
                <a16:creationId xmlns:a16="http://schemas.microsoft.com/office/drawing/2014/main" id="{FAFA4A1B-749E-630C-F048-436EDD39A28C}"/>
              </a:ext>
            </a:extLst>
          </p:cNvPr>
          <p:cNvCxnSpPr/>
          <p:nvPr/>
        </p:nvCxnSpPr>
        <p:spPr>
          <a:xfrm>
            <a:off x="7201116" y="1371600"/>
            <a:ext cx="9610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7E3709-992F-A995-9402-74BA43AC5033}"/>
              </a:ext>
            </a:extLst>
          </p:cNvPr>
          <p:cNvCxnSpPr>
            <a:cxnSpLocks/>
          </p:cNvCxnSpPr>
          <p:nvPr/>
        </p:nvCxnSpPr>
        <p:spPr>
          <a:xfrm>
            <a:off x="6096000" y="4267200"/>
            <a:ext cx="20661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4287AA-7814-1712-F2AA-73CACCF48BBA}"/>
              </a:ext>
            </a:extLst>
          </p:cNvPr>
          <p:cNvSpPr txBox="1"/>
          <p:nvPr/>
        </p:nvSpPr>
        <p:spPr>
          <a:xfrm>
            <a:off x="5899612" y="1143000"/>
            <a:ext cx="1330275" cy="738664"/>
          </a:xfrm>
          <a:prstGeom prst="rect">
            <a:avLst/>
          </a:prstGeom>
          <a:noFill/>
        </p:spPr>
        <p:txBody>
          <a:bodyPr wrap="square" rtlCol="0">
            <a:spAutoFit/>
          </a:bodyPr>
          <a:lstStyle/>
          <a:p>
            <a:pPr algn="ctr"/>
            <a:r>
              <a:rPr lang="en-US" sz="1400" dirty="0"/>
              <a:t>Card with hole is </a:t>
            </a:r>
            <a:r>
              <a:rPr lang="en-US" sz="1400" b="1" dirty="0">
                <a:highlight>
                  <a:srgbClr val="FFFF00"/>
                </a:highlight>
              </a:rPr>
              <a:t>closer</a:t>
            </a:r>
            <a:r>
              <a:rPr lang="en-US" sz="1400" dirty="0"/>
              <a:t> to your eye</a:t>
            </a:r>
          </a:p>
        </p:txBody>
      </p:sp>
      <p:sp>
        <p:nvSpPr>
          <p:cNvPr id="17" name="TextBox 16">
            <a:extLst>
              <a:ext uri="{FF2B5EF4-FFF2-40B4-BE49-F238E27FC236}">
                <a16:creationId xmlns:a16="http://schemas.microsoft.com/office/drawing/2014/main" id="{7D6008A2-9E1A-64B6-5D4F-6BB01CECF676}"/>
              </a:ext>
            </a:extLst>
          </p:cNvPr>
          <p:cNvSpPr txBox="1"/>
          <p:nvPr/>
        </p:nvSpPr>
        <p:spPr>
          <a:xfrm>
            <a:off x="4267208" y="4052564"/>
            <a:ext cx="1816542" cy="523220"/>
          </a:xfrm>
          <a:prstGeom prst="rect">
            <a:avLst/>
          </a:prstGeom>
          <a:noFill/>
        </p:spPr>
        <p:txBody>
          <a:bodyPr wrap="square" rtlCol="0">
            <a:spAutoFit/>
          </a:bodyPr>
          <a:lstStyle/>
          <a:p>
            <a:pPr algn="ctr"/>
            <a:r>
              <a:rPr lang="en-US" sz="1400" dirty="0"/>
              <a:t>Card with hole is </a:t>
            </a:r>
            <a:r>
              <a:rPr lang="en-US" sz="1400" b="1" dirty="0">
                <a:highlight>
                  <a:srgbClr val="FFFF00"/>
                </a:highlight>
              </a:rPr>
              <a:t>farther</a:t>
            </a:r>
            <a:r>
              <a:rPr lang="en-US" sz="1400" dirty="0"/>
              <a:t> from your eye</a:t>
            </a:r>
          </a:p>
        </p:txBody>
      </p:sp>
      <p:pic>
        <p:nvPicPr>
          <p:cNvPr id="57" name="Picture 56">
            <a:extLst>
              <a:ext uri="{FF2B5EF4-FFF2-40B4-BE49-F238E27FC236}">
                <a16:creationId xmlns:a16="http://schemas.microsoft.com/office/drawing/2014/main" id="{2E3705C7-A9C3-31A0-C15B-B998737E3B3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53245" y="4850884"/>
            <a:ext cx="539597" cy="550323"/>
          </a:xfrm>
          <a:prstGeom prst="rect">
            <a:avLst/>
          </a:prstGeom>
          <a:ln>
            <a:solidFill>
              <a:schemeClr val="bg1"/>
            </a:solidFill>
          </a:ln>
        </p:spPr>
      </p:pic>
      <p:cxnSp>
        <p:nvCxnSpPr>
          <p:cNvPr id="58" name="Straight Connector 57"/>
          <p:cNvCxnSpPr/>
          <p:nvPr/>
        </p:nvCxnSpPr>
        <p:spPr>
          <a:xfrm flipH="1" flipV="1">
            <a:off x="2941320" y="4841175"/>
            <a:ext cx="5212080" cy="1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a:xfrm flipH="1">
            <a:off x="3048001" y="5181600"/>
            <a:ext cx="5105399"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5410963-8226-1073-D23D-154D459D2F15}"/>
              </a:ext>
            </a:extLst>
          </p:cNvPr>
          <p:cNvSpPr txBox="1"/>
          <p:nvPr/>
        </p:nvSpPr>
        <p:spPr>
          <a:xfrm>
            <a:off x="7696200" y="3206968"/>
            <a:ext cx="1082058" cy="584775"/>
          </a:xfrm>
          <a:prstGeom prst="rect">
            <a:avLst/>
          </a:prstGeom>
          <a:noFill/>
        </p:spPr>
        <p:txBody>
          <a:bodyPr wrap="square" rtlCol="0">
            <a:spAutoFit/>
          </a:bodyPr>
          <a:lstStyle/>
          <a:p>
            <a:pPr algn="ctr"/>
            <a:r>
              <a:rPr lang="en-US" sz="1600" dirty="0"/>
              <a:t>Projection surface</a:t>
            </a:r>
          </a:p>
        </p:txBody>
      </p:sp>
      <p:sp>
        <p:nvSpPr>
          <p:cNvPr id="19" name="TextBox 18">
            <a:extLst>
              <a:ext uri="{FF2B5EF4-FFF2-40B4-BE49-F238E27FC236}">
                <a16:creationId xmlns:a16="http://schemas.microsoft.com/office/drawing/2014/main" id="{C9856063-29E9-DC03-B2E8-57200BAAE985}"/>
              </a:ext>
            </a:extLst>
          </p:cNvPr>
          <p:cNvSpPr txBox="1"/>
          <p:nvPr/>
        </p:nvSpPr>
        <p:spPr>
          <a:xfrm>
            <a:off x="7528542" y="6055420"/>
            <a:ext cx="1082058" cy="584775"/>
          </a:xfrm>
          <a:prstGeom prst="rect">
            <a:avLst/>
          </a:prstGeom>
          <a:noFill/>
        </p:spPr>
        <p:txBody>
          <a:bodyPr wrap="square" rtlCol="0">
            <a:spAutoFit/>
          </a:bodyPr>
          <a:lstStyle/>
          <a:p>
            <a:pPr algn="ctr"/>
            <a:r>
              <a:rPr lang="en-US" sz="1600" dirty="0"/>
              <a:t>Projection surface</a:t>
            </a:r>
          </a:p>
        </p:txBody>
      </p:sp>
    </p:spTree>
    <p:extLst>
      <p:ext uri="{BB962C8B-B14F-4D97-AF65-F5344CB8AC3E}">
        <p14:creationId xmlns:p14="http://schemas.microsoft.com/office/powerpoint/2010/main" val="154455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8141149" y="4069152"/>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6" idx="2"/>
          </p:cNvCxnSpPr>
          <p:nvPr/>
        </p:nvCxnSpPr>
        <p:spPr>
          <a:xfrm flipH="1" flipV="1">
            <a:off x="2987851" y="4629128"/>
            <a:ext cx="5207241" cy="571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a:stCxn id="36" idx="0"/>
          </p:cNvCxnSpPr>
          <p:nvPr/>
        </p:nvCxnSpPr>
        <p:spPr>
          <a:xfrm flipH="1" flipV="1">
            <a:off x="2819404" y="5100918"/>
            <a:ext cx="5367709" cy="244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80000">
            <a:off x="2682975" y="5134921"/>
            <a:ext cx="1144720" cy="64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68A6B644-59C8-4940-92FA-2CF9BF578591}"/>
              </a:ext>
            </a:extLst>
          </p:cNvPr>
          <p:cNvCxnSpPr/>
          <p:nvPr/>
        </p:nvCxnSpPr>
        <p:spPr>
          <a:xfrm>
            <a:off x="6096000" y="40386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12BB71-DF95-4793-9B7E-DE820C0EC1BA}"/>
              </a:ext>
            </a:extLst>
          </p:cNvPr>
          <p:cNvCxnSpPr/>
          <p:nvPr/>
        </p:nvCxnSpPr>
        <p:spPr>
          <a:xfrm>
            <a:off x="6096000" y="5257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a:grpSpLocks noChangeAspect="1"/>
          </p:cNvGrpSpPr>
          <p:nvPr/>
        </p:nvGrpSpPr>
        <p:grpSpPr>
          <a:xfrm rot="189860">
            <a:off x="8150459" y="5037184"/>
            <a:ext cx="301885" cy="457200"/>
            <a:chOff x="2362200" y="2304288"/>
            <a:chExt cx="1384640" cy="2097024"/>
          </a:xfrm>
        </p:grpSpPr>
        <p:grpSp>
          <p:nvGrpSpPr>
            <p:cNvPr id="28" name="Group 27"/>
            <p:cNvGrpSpPr/>
            <p:nvPr/>
          </p:nvGrpSpPr>
          <p:grpSpPr>
            <a:xfrm>
              <a:off x="2362200" y="2819400"/>
              <a:ext cx="703081" cy="1143000"/>
              <a:chOff x="2362200" y="2819400"/>
              <a:chExt cx="703081" cy="1143000"/>
            </a:xfrm>
          </p:grpSpPr>
          <p:sp>
            <p:nvSpPr>
              <p:cNvPr id="37" name="Moon 36"/>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Moon 37"/>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a:off x="2400290" y="3081528"/>
              <a:ext cx="327670" cy="663702"/>
              <a:chOff x="2400290" y="3081528"/>
              <a:chExt cx="327670" cy="663702"/>
            </a:xfrm>
          </p:grpSpPr>
          <p:sp>
            <p:nvSpPr>
              <p:cNvPr id="35" name="Moon 34"/>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Moon 35"/>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2505456" y="2304288"/>
              <a:ext cx="1241384" cy="2097024"/>
              <a:chOff x="2505456" y="2304288"/>
              <a:chExt cx="1241384" cy="2097024"/>
            </a:xfrm>
          </p:grpSpPr>
          <p:cxnSp>
            <p:nvCxnSpPr>
              <p:cNvPr id="31" name="Straight Connector 30"/>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5529033" y="6142737"/>
            <a:ext cx="1080846" cy="584775"/>
          </a:xfrm>
          <a:prstGeom prst="rect">
            <a:avLst/>
          </a:prstGeom>
          <a:noFill/>
        </p:spPr>
        <p:txBody>
          <a:bodyPr wrap="square" rtlCol="0">
            <a:spAutoFit/>
          </a:bodyPr>
          <a:lstStyle/>
          <a:p>
            <a:pPr algn="ctr"/>
            <a:r>
              <a:rPr lang="en-US" sz="1600" dirty="0"/>
              <a:t>Card with hole</a:t>
            </a:r>
          </a:p>
        </p:txBody>
      </p:sp>
      <p:sp>
        <p:nvSpPr>
          <p:cNvPr id="42" name="TextBox 41"/>
          <p:cNvSpPr txBox="1"/>
          <p:nvPr/>
        </p:nvSpPr>
        <p:spPr>
          <a:xfrm>
            <a:off x="8477540" y="5094943"/>
            <a:ext cx="768404" cy="369332"/>
          </a:xfrm>
          <a:prstGeom prst="rect">
            <a:avLst/>
          </a:prstGeom>
          <a:noFill/>
        </p:spPr>
        <p:txBody>
          <a:bodyPr wrap="square" rtlCol="0">
            <a:spAutoFit/>
          </a:bodyPr>
          <a:lstStyle/>
          <a:p>
            <a:pPr algn="ctr"/>
            <a:r>
              <a:rPr lang="en-US" dirty="0"/>
              <a:t>Eye</a:t>
            </a:r>
          </a:p>
        </p:txBody>
      </p:sp>
      <p:sp>
        <p:nvSpPr>
          <p:cNvPr id="43" name="TextBox 42"/>
          <p:cNvSpPr txBox="1"/>
          <p:nvPr/>
        </p:nvSpPr>
        <p:spPr>
          <a:xfrm>
            <a:off x="1625600" y="428617"/>
            <a:ext cx="6019800" cy="400110"/>
          </a:xfrm>
          <a:prstGeom prst="rect">
            <a:avLst/>
          </a:prstGeom>
          <a:noFill/>
        </p:spPr>
        <p:txBody>
          <a:bodyPr wrap="square" rtlCol="0">
            <a:spAutoFit/>
          </a:bodyPr>
          <a:lstStyle/>
          <a:p>
            <a:r>
              <a:rPr lang="en-US" sz="2000" b="1" dirty="0"/>
              <a:t>What happens if we change the viewpoint of our eye?  </a:t>
            </a:r>
          </a:p>
        </p:txBody>
      </p:sp>
      <p:sp>
        <p:nvSpPr>
          <p:cNvPr id="46" name="Rectangle 7"/>
          <p:cNvSpPr/>
          <p:nvPr/>
        </p:nvSpPr>
        <p:spPr>
          <a:xfrm>
            <a:off x="457204" y="4495800"/>
            <a:ext cx="1936373" cy="13716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7696200" y="5093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pic>
        <p:nvPicPr>
          <p:cNvPr id="50" name="Picture 10" descr="Picture 10">
            <a:extLst>
              <a:ext uri="{FF2B5EF4-FFF2-40B4-BE49-F238E27FC236}">
                <a16:creationId xmlns:a16="http://schemas.microsoft.com/office/drawing/2014/main" id="{00D3F6ED-7B5D-1729-52D3-5D6CFCB3D5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2" name="Oval 51">
            <a:extLst>
              <a:ext uri="{FF2B5EF4-FFF2-40B4-BE49-F238E27FC236}">
                <a16:creationId xmlns:a16="http://schemas.microsoft.com/office/drawing/2014/main" id="{4DDDAAAD-A97D-587D-F4DC-B961F0BF510C}"/>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3" name="Slide Number Placeholder 52">
            <a:extLst>
              <a:ext uri="{FF2B5EF4-FFF2-40B4-BE49-F238E27FC236}">
                <a16:creationId xmlns:a16="http://schemas.microsoft.com/office/drawing/2014/main" id="{89F4D81E-3190-977B-FEBF-2F6C71785B39}"/>
              </a:ext>
            </a:extLst>
          </p:cNvPr>
          <p:cNvSpPr>
            <a:spLocks noGrp="1"/>
          </p:cNvSpPr>
          <p:nvPr>
            <p:ph type="sldNum" sz="quarter" idx="12"/>
          </p:nvPr>
        </p:nvSpPr>
        <p:spPr>
          <a:xfrm>
            <a:off x="6772372" y="6466677"/>
            <a:ext cx="2133600" cy="365125"/>
          </a:xfrm>
        </p:spPr>
        <p:txBody>
          <a:bodyPr/>
          <a:lstStyle/>
          <a:p>
            <a:fld id="{23E00BF6-6337-4BA4-A033-88BB584A9638}" type="slidenum">
              <a:rPr lang="en-US" smtClean="0"/>
              <a:t>18</a:t>
            </a:fld>
            <a:endParaRPr lang="en-US" dirty="0"/>
          </a:p>
        </p:txBody>
      </p:sp>
      <p:sp>
        <p:nvSpPr>
          <p:cNvPr id="58" name="TextBox 57">
            <a:extLst>
              <a:ext uri="{FF2B5EF4-FFF2-40B4-BE49-F238E27FC236}">
                <a16:creationId xmlns:a16="http://schemas.microsoft.com/office/drawing/2014/main" id="{2B5E57DD-7302-9354-DE68-F3BDA8472ADD}"/>
              </a:ext>
            </a:extLst>
          </p:cNvPr>
          <p:cNvSpPr txBox="1"/>
          <p:nvPr/>
        </p:nvSpPr>
        <p:spPr>
          <a:xfrm>
            <a:off x="4550439" y="4083361"/>
            <a:ext cx="1541245"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your eye</a:t>
            </a:r>
          </a:p>
        </p:txBody>
      </p:sp>
      <p:sp>
        <p:nvSpPr>
          <p:cNvPr id="59" name="TextBox 58">
            <a:extLst>
              <a:ext uri="{FF2B5EF4-FFF2-40B4-BE49-F238E27FC236}">
                <a16:creationId xmlns:a16="http://schemas.microsoft.com/office/drawing/2014/main" id="{BF4EF600-09A1-965D-9B2A-B6310B075FEE}"/>
              </a:ext>
            </a:extLst>
          </p:cNvPr>
          <p:cNvSpPr txBox="1"/>
          <p:nvPr/>
        </p:nvSpPr>
        <p:spPr>
          <a:xfrm>
            <a:off x="7487295" y="4017952"/>
            <a:ext cx="1436955" cy="738664"/>
          </a:xfrm>
          <a:prstGeom prst="rect">
            <a:avLst/>
          </a:prstGeom>
          <a:noFill/>
        </p:spPr>
        <p:txBody>
          <a:bodyPr wrap="square" rtlCol="0">
            <a:spAutoFit/>
          </a:bodyPr>
          <a:lstStyle/>
          <a:p>
            <a:pPr algn="ctr"/>
            <a:r>
              <a:rPr lang="en-US" sz="1400" dirty="0"/>
              <a:t>Head moved </a:t>
            </a:r>
            <a:r>
              <a:rPr lang="en-US" sz="1400" dirty="0">
                <a:highlight>
                  <a:srgbClr val="FFFF00"/>
                </a:highlight>
              </a:rPr>
              <a:t>DOWN</a:t>
            </a:r>
            <a:r>
              <a:rPr lang="en-US" sz="1400" dirty="0"/>
              <a:t> to look through the hole </a:t>
            </a:r>
          </a:p>
        </p:txBody>
      </p:sp>
      <p:cxnSp>
        <p:nvCxnSpPr>
          <p:cNvPr id="61" name="Straight Connector 60">
            <a:extLst>
              <a:ext uri="{FF2B5EF4-FFF2-40B4-BE49-F238E27FC236}">
                <a16:creationId xmlns:a16="http://schemas.microsoft.com/office/drawing/2014/main" id="{F15C7C13-CDD5-C7CD-F918-E90DCA227E30}"/>
              </a:ext>
            </a:extLst>
          </p:cNvPr>
          <p:cNvCxnSpPr/>
          <p:nvPr/>
        </p:nvCxnSpPr>
        <p:spPr>
          <a:xfrm flipH="1">
            <a:off x="8141149" y="1402154"/>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FCA846B-1CAB-3CC1-FA0C-99B443BE6BD8}"/>
              </a:ext>
            </a:extLst>
          </p:cNvPr>
          <p:cNvGrpSpPr>
            <a:grpSpLocks noChangeAspect="1"/>
          </p:cNvGrpSpPr>
          <p:nvPr/>
        </p:nvGrpSpPr>
        <p:grpSpPr>
          <a:xfrm>
            <a:off x="8156321" y="2174169"/>
            <a:ext cx="301885" cy="457200"/>
            <a:chOff x="2362200" y="2304288"/>
            <a:chExt cx="1384640" cy="2097024"/>
          </a:xfrm>
        </p:grpSpPr>
        <p:grpSp>
          <p:nvGrpSpPr>
            <p:cNvPr id="63" name="Group 62">
              <a:extLst>
                <a:ext uri="{FF2B5EF4-FFF2-40B4-BE49-F238E27FC236}">
                  <a16:creationId xmlns:a16="http://schemas.microsoft.com/office/drawing/2014/main" id="{BC79D587-E9FC-D540-1849-F3346E306659}"/>
                </a:ext>
              </a:extLst>
            </p:cNvPr>
            <p:cNvGrpSpPr/>
            <p:nvPr/>
          </p:nvGrpSpPr>
          <p:grpSpPr>
            <a:xfrm>
              <a:off x="2362200" y="2819400"/>
              <a:ext cx="703081" cy="1143000"/>
              <a:chOff x="2362200" y="2819400"/>
              <a:chExt cx="703081" cy="1143000"/>
            </a:xfrm>
          </p:grpSpPr>
          <p:sp>
            <p:nvSpPr>
              <p:cNvPr id="72" name="Moon 71">
                <a:extLst>
                  <a:ext uri="{FF2B5EF4-FFF2-40B4-BE49-F238E27FC236}">
                    <a16:creationId xmlns:a16="http://schemas.microsoft.com/office/drawing/2014/main" id="{BF830E34-615B-C90F-0047-DC90106D7971}"/>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3" name="Moon 72">
                <a:extLst>
                  <a:ext uri="{FF2B5EF4-FFF2-40B4-BE49-F238E27FC236}">
                    <a16:creationId xmlns:a16="http://schemas.microsoft.com/office/drawing/2014/main" id="{943299E8-A05D-40C4-2D2C-CFFAED53A994}"/>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64" name="Group 63">
              <a:extLst>
                <a:ext uri="{FF2B5EF4-FFF2-40B4-BE49-F238E27FC236}">
                  <a16:creationId xmlns:a16="http://schemas.microsoft.com/office/drawing/2014/main" id="{F2CE2BD0-E485-25CF-B204-1BFAE59250F2}"/>
                </a:ext>
              </a:extLst>
            </p:cNvPr>
            <p:cNvGrpSpPr/>
            <p:nvPr/>
          </p:nvGrpSpPr>
          <p:grpSpPr>
            <a:xfrm>
              <a:off x="2400290" y="3081528"/>
              <a:ext cx="327670" cy="663702"/>
              <a:chOff x="2400290" y="3081528"/>
              <a:chExt cx="327670" cy="663702"/>
            </a:xfrm>
          </p:grpSpPr>
          <p:sp>
            <p:nvSpPr>
              <p:cNvPr id="70" name="Moon 69">
                <a:extLst>
                  <a:ext uri="{FF2B5EF4-FFF2-40B4-BE49-F238E27FC236}">
                    <a16:creationId xmlns:a16="http://schemas.microsoft.com/office/drawing/2014/main" id="{18822EB3-4351-F0C1-37F9-53564F601CE8}"/>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1" name="Moon 70">
                <a:extLst>
                  <a:ext uri="{FF2B5EF4-FFF2-40B4-BE49-F238E27FC236}">
                    <a16:creationId xmlns:a16="http://schemas.microsoft.com/office/drawing/2014/main" id="{88903864-D3BA-1228-7299-D98B477A31F2}"/>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65" name="Group 64">
              <a:extLst>
                <a:ext uri="{FF2B5EF4-FFF2-40B4-BE49-F238E27FC236}">
                  <a16:creationId xmlns:a16="http://schemas.microsoft.com/office/drawing/2014/main" id="{ED4FD90C-C6E2-CABE-DE9B-EF2A850727D1}"/>
                </a:ext>
              </a:extLst>
            </p:cNvPr>
            <p:cNvGrpSpPr/>
            <p:nvPr/>
          </p:nvGrpSpPr>
          <p:grpSpPr>
            <a:xfrm>
              <a:off x="2505456" y="2304288"/>
              <a:ext cx="1241384" cy="2097024"/>
              <a:chOff x="2505456" y="2304288"/>
              <a:chExt cx="1241384" cy="2097024"/>
            </a:xfrm>
          </p:grpSpPr>
          <p:cxnSp>
            <p:nvCxnSpPr>
              <p:cNvPr id="66" name="Straight Connector 65">
                <a:extLst>
                  <a:ext uri="{FF2B5EF4-FFF2-40B4-BE49-F238E27FC236}">
                    <a16:creationId xmlns:a16="http://schemas.microsoft.com/office/drawing/2014/main" id="{0D666FDF-25D2-2AE3-B0B0-98D6DB17EE5B}"/>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88A23FB-6CBE-5251-5F53-1E1A98EFE07A}"/>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341D5C-70CC-4E4B-4A64-361A9506D0AC}"/>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5A574D5-EA56-8029-4204-91E027660CCE}"/>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4" name="Rectangle 73">
            <a:extLst>
              <a:ext uri="{FF2B5EF4-FFF2-40B4-BE49-F238E27FC236}">
                <a16:creationId xmlns:a16="http://schemas.microsoft.com/office/drawing/2014/main" id="{C379C1E6-D25A-9EDC-C80C-2320744C306B}"/>
              </a:ext>
            </a:extLst>
          </p:cNvPr>
          <p:cNvSpPr/>
          <p:nvPr/>
        </p:nvSpPr>
        <p:spPr>
          <a:xfrm rot="120000">
            <a:off x="2746951" y="1941497"/>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5" name="Rectangle 74">
            <a:extLst>
              <a:ext uri="{FF2B5EF4-FFF2-40B4-BE49-F238E27FC236}">
                <a16:creationId xmlns:a16="http://schemas.microsoft.com/office/drawing/2014/main" id="{3ED0A813-829D-5049-4136-7B9D51D34987}"/>
              </a:ext>
            </a:extLst>
          </p:cNvPr>
          <p:cNvSpPr/>
          <p:nvPr/>
        </p:nvSpPr>
        <p:spPr>
          <a:xfrm rot="-120000">
            <a:off x="2945074" y="2709672"/>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76" name="Straight Connector 75">
            <a:extLst>
              <a:ext uri="{FF2B5EF4-FFF2-40B4-BE49-F238E27FC236}">
                <a16:creationId xmlns:a16="http://schemas.microsoft.com/office/drawing/2014/main" id="{7416FABC-E231-2AE6-8D35-C2E82E8A8FAC}"/>
              </a:ext>
            </a:extLst>
          </p:cNvPr>
          <p:cNvCxnSpPr/>
          <p:nvPr/>
        </p:nvCxnSpPr>
        <p:spPr>
          <a:xfrm>
            <a:off x="6096000" y="13716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9197FE-5440-44CB-618A-5BD8FBB40E87}"/>
              </a:ext>
            </a:extLst>
          </p:cNvPr>
          <p:cNvCxnSpPr/>
          <p:nvPr/>
        </p:nvCxnSpPr>
        <p:spPr>
          <a:xfrm>
            <a:off x="6096000" y="2590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B29029-427E-79C5-BDF4-722E53B33230}"/>
              </a:ext>
            </a:extLst>
          </p:cNvPr>
          <p:cNvSpPr txBox="1"/>
          <p:nvPr/>
        </p:nvSpPr>
        <p:spPr>
          <a:xfrm>
            <a:off x="5529033" y="3440625"/>
            <a:ext cx="1155660" cy="584775"/>
          </a:xfrm>
          <a:prstGeom prst="rect">
            <a:avLst/>
          </a:prstGeom>
          <a:noFill/>
        </p:spPr>
        <p:txBody>
          <a:bodyPr wrap="square" rtlCol="0">
            <a:spAutoFit/>
          </a:bodyPr>
          <a:lstStyle/>
          <a:p>
            <a:pPr algn="ctr">
              <a:defRPr/>
            </a:pPr>
            <a:r>
              <a:rPr lang="en-US" sz="1600" dirty="0">
                <a:solidFill>
                  <a:prstClr val="black"/>
                </a:solidFill>
                <a:latin typeface="Calibri"/>
              </a:rPr>
              <a:t>Card with hole</a:t>
            </a:r>
          </a:p>
        </p:txBody>
      </p:sp>
      <p:grpSp>
        <p:nvGrpSpPr>
          <p:cNvPr id="79" name="Group 78">
            <a:extLst>
              <a:ext uri="{FF2B5EF4-FFF2-40B4-BE49-F238E27FC236}">
                <a16:creationId xmlns:a16="http://schemas.microsoft.com/office/drawing/2014/main" id="{7C19A3BB-0D04-A563-5AC4-D02ACC1548D1}"/>
              </a:ext>
            </a:extLst>
          </p:cNvPr>
          <p:cNvGrpSpPr>
            <a:grpSpLocks noChangeAspect="1"/>
          </p:cNvGrpSpPr>
          <p:nvPr/>
        </p:nvGrpSpPr>
        <p:grpSpPr>
          <a:xfrm>
            <a:off x="457206" y="1831848"/>
            <a:ext cx="1936377" cy="1371600"/>
            <a:chOff x="1828800" y="1447800"/>
            <a:chExt cx="5486400" cy="3886200"/>
          </a:xfrm>
        </p:grpSpPr>
        <p:pic>
          <p:nvPicPr>
            <p:cNvPr id="80" name="Picture 79">
              <a:extLst>
                <a:ext uri="{FF2B5EF4-FFF2-40B4-BE49-F238E27FC236}">
                  <a16:creationId xmlns:a16="http://schemas.microsoft.com/office/drawing/2014/main" id="{BC237F9B-022F-932D-94B7-CF00A1108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81" name="Rectangle 7">
              <a:extLst>
                <a:ext uri="{FF2B5EF4-FFF2-40B4-BE49-F238E27FC236}">
                  <a16:creationId xmlns:a16="http://schemas.microsoft.com/office/drawing/2014/main" id="{29A0E649-0FF5-95A7-98FC-543D99916F0D}"/>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cxnSp>
        <p:nvCxnSpPr>
          <p:cNvPr id="82" name="Straight Connector 81">
            <a:extLst>
              <a:ext uri="{FF2B5EF4-FFF2-40B4-BE49-F238E27FC236}">
                <a16:creationId xmlns:a16="http://schemas.microsoft.com/office/drawing/2014/main" id="{4A88302A-40AA-7D23-7CE4-05A92F6E0F4D}"/>
              </a:ext>
            </a:extLst>
          </p:cNvPr>
          <p:cNvCxnSpPr/>
          <p:nvPr/>
        </p:nvCxnSpPr>
        <p:spPr>
          <a:xfrm>
            <a:off x="7696200" y="2426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D1C91EE-51DA-8646-1BBE-4458B0A88D52}"/>
              </a:ext>
            </a:extLst>
          </p:cNvPr>
          <p:cNvCxnSpPr>
            <a:cxnSpLocks/>
          </p:cNvCxnSpPr>
          <p:nvPr/>
        </p:nvCxnSpPr>
        <p:spPr>
          <a:xfrm>
            <a:off x="6096000" y="1600200"/>
            <a:ext cx="20661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843DF35-8495-1079-D96A-0372C8733BA2}"/>
              </a:ext>
            </a:extLst>
          </p:cNvPr>
          <p:cNvSpPr txBox="1"/>
          <p:nvPr/>
        </p:nvSpPr>
        <p:spPr>
          <a:xfrm>
            <a:off x="4484247" y="1415965"/>
            <a:ext cx="1671414"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your eye</a:t>
            </a:r>
          </a:p>
        </p:txBody>
      </p:sp>
      <p:pic>
        <p:nvPicPr>
          <p:cNvPr id="85" name="Picture 84">
            <a:extLst>
              <a:ext uri="{FF2B5EF4-FFF2-40B4-BE49-F238E27FC236}">
                <a16:creationId xmlns:a16="http://schemas.microsoft.com/office/drawing/2014/main" id="{A5022858-C140-E09E-0017-767B856D2A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36651" y="2184012"/>
            <a:ext cx="539597" cy="550323"/>
          </a:xfrm>
          <a:prstGeom prst="rect">
            <a:avLst/>
          </a:prstGeom>
          <a:ln>
            <a:solidFill>
              <a:schemeClr val="bg1"/>
            </a:solidFill>
          </a:ln>
        </p:spPr>
      </p:pic>
      <p:cxnSp>
        <p:nvCxnSpPr>
          <p:cNvPr id="86" name="Straight Connector 85">
            <a:extLst>
              <a:ext uri="{FF2B5EF4-FFF2-40B4-BE49-F238E27FC236}">
                <a16:creationId xmlns:a16="http://schemas.microsoft.com/office/drawing/2014/main" id="{23B4146B-8F0E-533D-7496-96FAD5F380DE}"/>
              </a:ext>
            </a:extLst>
          </p:cNvPr>
          <p:cNvCxnSpPr/>
          <p:nvPr/>
        </p:nvCxnSpPr>
        <p:spPr>
          <a:xfrm flipH="1" flipV="1">
            <a:off x="2941320" y="2174175"/>
            <a:ext cx="5212080" cy="1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FB14990-FEA5-91FE-6DA9-7B37BE11ADBA}"/>
              </a:ext>
            </a:extLst>
          </p:cNvPr>
          <p:cNvCxnSpPr>
            <a:cxnSpLocks/>
          </p:cNvCxnSpPr>
          <p:nvPr/>
        </p:nvCxnSpPr>
        <p:spPr>
          <a:xfrm flipH="1">
            <a:off x="3048001" y="2514600"/>
            <a:ext cx="5105399"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C3D0AFB-0A9D-643A-2FA4-D195FF4462D6}"/>
              </a:ext>
            </a:extLst>
          </p:cNvPr>
          <p:cNvSpPr txBox="1"/>
          <p:nvPr/>
        </p:nvSpPr>
        <p:spPr>
          <a:xfrm>
            <a:off x="8482277" y="2228810"/>
            <a:ext cx="768404" cy="369332"/>
          </a:xfrm>
          <a:prstGeom prst="rect">
            <a:avLst/>
          </a:prstGeom>
          <a:noFill/>
        </p:spPr>
        <p:txBody>
          <a:bodyPr wrap="square" rtlCol="0">
            <a:spAutoFit/>
          </a:bodyPr>
          <a:lstStyle/>
          <a:p>
            <a:pPr algn="ctr"/>
            <a:r>
              <a:rPr lang="en-US" dirty="0"/>
              <a:t>Eye</a:t>
            </a:r>
          </a:p>
        </p:txBody>
      </p:sp>
      <p:sp>
        <p:nvSpPr>
          <p:cNvPr id="3" name="TextBox 2">
            <a:extLst>
              <a:ext uri="{FF2B5EF4-FFF2-40B4-BE49-F238E27FC236}">
                <a16:creationId xmlns:a16="http://schemas.microsoft.com/office/drawing/2014/main" id="{F6ECFCA3-181D-C75F-B8E0-9C002A0A5010}"/>
              </a:ext>
            </a:extLst>
          </p:cNvPr>
          <p:cNvSpPr txBox="1"/>
          <p:nvPr/>
        </p:nvSpPr>
        <p:spPr>
          <a:xfrm>
            <a:off x="1201469" y="4981545"/>
            <a:ext cx="421910" cy="400110"/>
          </a:xfrm>
          <a:prstGeom prst="rect">
            <a:avLst/>
          </a:prstGeom>
          <a:noFill/>
        </p:spPr>
        <p:txBody>
          <a:bodyPr wrap="none" rtlCol="0">
            <a:spAutoFit/>
          </a:bodyPr>
          <a:lstStyle/>
          <a:p>
            <a:r>
              <a:rPr lang="en-US" sz="2000" b="1" dirty="0"/>
              <a:t>??</a:t>
            </a:r>
          </a:p>
        </p:txBody>
      </p:sp>
      <p:sp>
        <p:nvSpPr>
          <p:cNvPr id="4" name="TextBox 3">
            <a:extLst>
              <a:ext uri="{FF2B5EF4-FFF2-40B4-BE49-F238E27FC236}">
                <a16:creationId xmlns:a16="http://schemas.microsoft.com/office/drawing/2014/main" id="{B5E5764E-9B78-1643-C28D-1E2613E49D17}"/>
              </a:ext>
            </a:extLst>
          </p:cNvPr>
          <p:cNvSpPr txBox="1"/>
          <p:nvPr/>
        </p:nvSpPr>
        <p:spPr>
          <a:xfrm>
            <a:off x="2886486" y="4705290"/>
            <a:ext cx="421910" cy="400110"/>
          </a:xfrm>
          <a:prstGeom prst="rect">
            <a:avLst/>
          </a:prstGeom>
          <a:noFill/>
        </p:spPr>
        <p:txBody>
          <a:bodyPr wrap="none" rtlCol="0">
            <a:spAutoFit/>
          </a:bodyPr>
          <a:lstStyle/>
          <a:p>
            <a:r>
              <a:rPr lang="en-US" sz="2000" b="1" dirty="0"/>
              <a:t>??</a:t>
            </a:r>
          </a:p>
        </p:txBody>
      </p:sp>
      <p:sp>
        <p:nvSpPr>
          <p:cNvPr id="2" name="TextBox 1">
            <a:extLst>
              <a:ext uri="{FF2B5EF4-FFF2-40B4-BE49-F238E27FC236}">
                <a16:creationId xmlns:a16="http://schemas.microsoft.com/office/drawing/2014/main" id="{B2064DD1-A349-0316-0BD9-3CE9E36829C2}"/>
              </a:ext>
            </a:extLst>
          </p:cNvPr>
          <p:cNvSpPr txBox="1"/>
          <p:nvPr/>
        </p:nvSpPr>
        <p:spPr>
          <a:xfrm>
            <a:off x="7600120" y="6154497"/>
            <a:ext cx="1082058" cy="584775"/>
          </a:xfrm>
          <a:prstGeom prst="rect">
            <a:avLst/>
          </a:prstGeom>
          <a:noFill/>
        </p:spPr>
        <p:txBody>
          <a:bodyPr wrap="square" rtlCol="0">
            <a:spAutoFit/>
          </a:bodyPr>
          <a:lstStyle/>
          <a:p>
            <a:pPr algn="ctr"/>
            <a:r>
              <a:rPr lang="en-US" sz="1600" dirty="0"/>
              <a:t>Projection surface</a:t>
            </a:r>
          </a:p>
        </p:txBody>
      </p:sp>
      <p:sp>
        <p:nvSpPr>
          <p:cNvPr id="5" name="TextBox 4">
            <a:extLst>
              <a:ext uri="{FF2B5EF4-FFF2-40B4-BE49-F238E27FC236}">
                <a16:creationId xmlns:a16="http://schemas.microsoft.com/office/drawing/2014/main" id="{2774FDB8-CC45-BE1F-3F26-AB6D3B7C4578}"/>
              </a:ext>
            </a:extLst>
          </p:cNvPr>
          <p:cNvSpPr txBox="1"/>
          <p:nvPr/>
        </p:nvSpPr>
        <p:spPr>
          <a:xfrm>
            <a:off x="7600120" y="3370513"/>
            <a:ext cx="1082058" cy="584775"/>
          </a:xfrm>
          <a:prstGeom prst="rect">
            <a:avLst/>
          </a:prstGeom>
          <a:noFill/>
        </p:spPr>
        <p:txBody>
          <a:bodyPr wrap="square" rtlCol="0">
            <a:spAutoFit/>
          </a:bodyPr>
          <a:lstStyle/>
          <a:p>
            <a:pPr algn="ctr"/>
            <a:r>
              <a:rPr lang="en-US" sz="1600" dirty="0"/>
              <a:t>Projection surface</a:t>
            </a:r>
          </a:p>
        </p:txBody>
      </p:sp>
    </p:spTree>
    <p:extLst>
      <p:ext uri="{BB962C8B-B14F-4D97-AF65-F5344CB8AC3E}">
        <p14:creationId xmlns:p14="http://schemas.microsoft.com/office/powerpoint/2010/main" val="241353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59280" y="22860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6B263C2-EF0A-62D3-36BC-2ECF4614C2BD}"/>
              </a:ext>
            </a:extLst>
          </p:cNvPr>
          <p:cNvGrpSpPr/>
          <p:nvPr/>
        </p:nvGrpSpPr>
        <p:grpSpPr>
          <a:xfrm>
            <a:off x="-5080" y="119157"/>
            <a:ext cx="1263184" cy="2809693"/>
            <a:chOff x="110611" y="113946"/>
            <a:chExt cx="1263184" cy="2809693"/>
          </a:xfrm>
        </p:grpSpPr>
        <p:pic>
          <p:nvPicPr>
            <p:cNvPr id="7" name="Picture 10" descr="Picture 10">
              <a:extLst>
                <a:ext uri="{FF2B5EF4-FFF2-40B4-BE49-F238E27FC236}">
                  <a16:creationId xmlns:a16="http://schemas.microsoft.com/office/drawing/2014/main" id="{5857C09C-BAFC-C18B-D514-D12DB2645C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9" name="TextBox 8">
              <a:extLst>
                <a:ext uri="{FF2B5EF4-FFF2-40B4-BE49-F238E27FC236}">
                  <a16:creationId xmlns:a16="http://schemas.microsoft.com/office/drawing/2014/main" id="{8B22E1DF-FB98-5118-6580-4888842BBD93}"/>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40FD6D3F-3B46-A1CD-7FBA-E945077AC8A1}"/>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p:cNvSpPr txBox="1"/>
          <p:nvPr/>
        </p:nvSpPr>
        <p:spPr>
          <a:xfrm>
            <a:off x="5047979" y="3657600"/>
            <a:ext cx="2572021" cy="707886"/>
          </a:xfrm>
          <a:prstGeom prst="rect">
            <a:avLst/>
          </a:prstGeom>
          <a:noFill/>
        </p:spPr>
        <p:txBody>
          <a:bodyPr wrap="square" rtlCol="0">
            <a:spAutoFit/>
          </a:bodyPr>
          <a:lstStyle/>
          <a:p>
            <a:r>
              <a:rPr lang="en-US" sz="2000" dirty="0"/>
              <a:t>Which part of the object can you see?</a:t>
            </a:r>
          </a:p>
        </p:txBody>
      </p:sp>
      <p:sp>
        <p:nvSpPr>
          <p:cNvPr id="3" name="Slide Number Placeholder 2">
            <a:extLst>
              <a:ext uri="{FF2B5EF4-FFF2-40B4-BE49-F238E27FC236}">
                <a16:creationId xmlns:a16="http://schemas.microsoft.com/office/drawing/2014/main" id="{BA312278-E98E-005B-742B-859E29DD2ED9}"/>
              </a:ext>
            </a:extLst>
          </p:cNvPr>
          <p:cNvSpPr>
            <a:spLocks noGrp="1"/>
          </p:cNvSpPr>
          <p:nvPr>
            <p:ph type="sldNum" sz="quarter" idx="12"/>
          </p:nvPr>
        </p:nvSpPr>
        <p:spPr/>
        <p:txBody>
          <a:bodyPr/>
          <a:lstStyle/>
          <a:p>
            <a:fld id="{23E00BF6-6337-4BA4-A033-88BB584A9638}" type="slidenum">
              <a:rPr lang="en-US" smtClean="0"/>
              <a:t>19</a:t>
            </a:fld>
            <a:endParaRPr lang="en-US" dirty="0"/>
          </a:p>
        </p:txBody>
      </p:sp>
      <p:sp>
        <p:nvSpPr>
          <p:cNvPr id="4" name="TextBox 3">
            <a:extLst>
              <a:ext uri="{FF2B5EF4-FFF2-40B4-BE49-F238E27FC236}">
                <a16:creationId xmlns:a16="http://schemas.microsoft.com/office/drawing/2014/main" id="{037D4F1D-3312-19C4-8A99-5C2FAB759E57}"/>
              </a:ext>
            </a:extLst>
          </p:cNvPr>
          <p:cNvSpPr txBox="1"/>
          <p:nvPr/>
        </p:nvSpPr>
        <p:spPr>
          <a:xfrm>
            <a:off x="1544549" y="314134"/>
            <a:ext cx="6054902" cy="400110"/>
          </a:xfrm>
          <a:prstGeom prst="rect">
            <a:avLst/>
          </a:prstGeom>
          <a:noFill/>
        </p:spPr>
        <p:txBody>
          <a:bodyPr wrap="square" rtlCol="0">
            <a:spAutoFit/>
          </a:bodyPr>
          <a:lstStyle/>
          <a:p>
            <a:pPr algn="just"/>
            <a:r>
              <a:rPr lang="en-US" sz="2000" b="1" dirty="0"/>
              <a:t>To change the viewpoint of your eye through the hole…</a:t>
            </a:r>
            <a:endParaRPr lang="en-US" dirty="0"/>
          </a:p>
        </p:txBody>
      </p:sp>
      <p:sp>
        <p:nvSpPr>
          <p:cNvPr id="6" name="TextBox 5">
            <a:extLst>
              <a:ext uri="{FF2B5EF4-FFF2-40B4-BE49-F238E27FC236}">
                <a16:creationId xmlns:a16="http://schemas.microsoft.com/office/drawing/2014/main" id="{F9E78254-A866-06F8-D96C-3CA7EB37F105}"/>
              </a:ext>
            </a:extLst>
          </p:cNvPr>
          <p:cNvSpPr txBox="1"/>
          <p:nvPr/>
        </p:nvSpPr>
        <p:spPr>
          <a:xfrm>
            <a:off x="4268434" y="3882172"/>
            <a:ext cx="518091" cy="523220"/>
          </a:xfrm>
          <a:prstGeom prst="rect">
            <a:avLst/>
          </a:prstGeom>
          <a:noFill/>
        </p:spPr>
        <p:txBody>
          <a:bodyPr wrap="none" rtlCol="0">
            <a:spAutoFit/>
          </a:bodyPr>
          <a:lstStyle/>
          <a:p>
            <a:r>
              <a:rPr lang="en-US" sz="2800" b="1" dirty="0"/>
              <a:t>??</a:t>
            </a:r>
          </a:p>
        </p:txBody>
      </p:sp>
      <p:sp>
        <p:nvSpPr>
          <p:cNvPr id="11" name="TextBox 10">
            <a:extLst>
              <a:ext uri="{FF2B5EF4-FFF2-40B4-BE49-F238E27FC236}">
                <a16:creationId xmlns:a16="http://schemas.microsoft.com/office/drawing/2014/main" id="{6CB43DDC-6887-B6B4-73F8-ECF8E9DDB205}"/>
              </a:ext>
            </a:extLst>
          </p:cNvPr>
          <p:cNvSpPr txBox="1"/>
          <p:nvPr/>
        </p:nvSpPr>
        <p:spPr>
          <a:xfrm>
            <a:off x="1799485" y="709576"/>
            <a:ext cx="5515715" cy="1277273"/>
          </a:xfrm>
          <a:prstGeom prst="rect">
            <a:avLst/>
          </a:prstGeom>
          <a:noFill/>
        </p:spPr>
        <p:txBody>
          <a:bodyPr wrap="square" rtlCol="0">
            <a:spAutoFit/>
          </a:bodyPr>
          <a:lstStyle/>
          <a:p>
            <a:pPr marL="342900" indent="-342900" algn="just">
              <a:spcAft>
                <a:spcPts val="600"/>
              </a:spcAft>
              <a:buAutoNum type="arabicPeriod"/>
            </a:pPr>
            <a:r>
              <a:rPr lang="en-US" dirty="0"/>
              <a:t>Hold the card steady at a distance where you cannot see the whole object, but only the middle parts. </a:t>
            </a:r>
          </a:p>
          <a:p>
            <a:pPr marL="342900" indent="-342900" algn="just">
              <a:buAutoNum type="arabicPeriod" startAt="2"/>
            </a:pPr>
            <a:r>
              <a:rPr lang="en-US" dirty="0"/>
              <a:t>Move your head DOWN just a little bit while still looking at the object through the hole. </a:t>
            </a:r>
          </a:p>
        </p:txBody>
      </p:sp>
    </p:spTree>
    <p:extLst>
      <p:ext uri="{BB962C8B-B14F-4D97-AF65-F5344CB8AC3E}">
        <p14:creationId xmlns:p14="http://schemas.microsoft.com/office/powerpoint/2010/main" val="196659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511" y="201259"/>
            <a:ext cx="7772400" cy="1470025"/>
          </a:xfrm>
        </p:spPr>
        <p:txBody>
          <a:bodyPr/>
          <a:lstStyle/>
          <a:p>
            <a:r>
              <a:rPr lang="en-US" dirty="0"/>
              <a:t>[</a:t>
            </a:r>
            <a:r>
              <a:rPr lang="en-US" i="1" dirty="0"/>
              <a:t>Really</a:t>
            </a:r>
            <a:r>
              <a:rPr lang="en-US" dirty="0"/>
              <a:t>] Understanding </a:t>
            </a:r>
            <a:br>
              <a:rPr lang="en-US" dirty="0"/>
            </a:br>
            <a:r>
              <a:rPr lang="en-US"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1644" y="1429792"/>
            <a:ext cx="958202" cy="925721"/>
          </a:xfrm>
          <a:prstGeom prst="rect">
            <a:avLst/>
          </a:prstGeom>
        </p:spPr>
      </p:pic>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22806" y="1608476"/>
            <a:ext cx="6543813" cy="426484"/>
          </a:xfrm>
        </p:spPr>
        <p:txBody>
          <a:bodyPr>
            <a:noAutofit/>
          </a:bodyPr>
          <a:lstStyle/>
          <a:p>
            <a:r>
              <a:rPr lang="en-US" sz="2400" dirty="0">
                <a:solidFill>
                  <a:schemeClr val="tx1"/>
                </a:solidFill>
              </a:rPr>
              <a:t>Follow along with our playful learning adventure! </a:t>
            </a:r>
          </a:p>
        </p:txBody>
      </p:sp>
      <p:sp>
        <p:nvSpPr>
          <p:cNvPr id="14" name="Rectangle 7">
            <a:extLst>
              <a:ext uri="{FF2B5EF4-FFF2-40B4-BE49-F238E27FC236}">
                <a16:creationId xmlns:a16="http://schemas.microsoft.com/office/drawing/2014/main" id="{360DB341-F989-B554-00F6-80C961D83C18}"/>
              </a:ext>
            </a:extLst>
          </p:cNvPr>
          <p:cNvSpPr>
            <a:spLocks noChangeArrowheads="1"/>
          </p:cNvSpPr>
          <p:nvPr/>
        </p:nvSpPr>
        <p:spPr bwMode="auto">
          <a:xfrm>
            <a:off x="3320892" y="5114000"/>
            <a:ext cx="29092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hlinkClick r:id="rId5"/>
              </a:rPr>
              <a:t>​https://tinyurl.com/PinholeFeedback </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Qr code&#10;&#10;Description automatically generated">
            <a:extLst>
              <a:ext uri="{FF2B5EF4-FFF2-40B4-BE49-F238E27FC236}">
                <a16:creationId xmlns:a16="http://schemas.microsoft.com/office/drawing/2014/main" id="{E3EB2410-D489-D8CE-EE9B-EE8346B875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7" y="3842717"/>
            <a:ext cx="1338885" cy="1338885"/>
          </a:xfrm>
          <a:prstGeom prst="rect">
            <a:avLst/>
          </a:prstGeom>
        </p:spPr>
      </p:pic>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DDC2D5C6-5A82-F4AE-88AD-47DF20157184}"/>
              </a:ext>
            </a:extLst>
          </p:cNvPr>
          <p:cNvGrpSpPr/>
          <p:nvPr/>
        </p:nvGrpSpPr>
        <p:grpSpPr>
          <a:xfrm>
            <a:off x="808679" y="2273320"/>
            <a:ext cx="2743439" cy="4032278"/>
            <a:chOff x="1055737" y="2621200"/>
            <a:chExt cx="2743439" cy="4032278"/>
          </a:xfrm>
        </p:grpSpPr>
        <p:sp>
          <p:nvSpPr>
            <p:cNvPr id="23" name="Title 1">
              <a:extLst>
                <a:ext uri="{FF2B5EF4-FFF2-40B4-BE49-F238E27FC236}">
                  <a16:creationId xmlns:a16="http://schemas.microsoft.com/office/drawing/2014/main" id="{C7947E97-26CB-14E1-B863-0EAF24BBD260}"/>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FRONT</a:t>
              </a:r>
            </a:p>
          </p:txBody>
        </p:sp>
        <p:pic>
          <p:nvPicPr>
            <p:cNvPr id="24" name="Picture 23">
              <a:extLst>
                <a:ext uri="{FF2B5EF4-FFF2-40B4-BE49-F238E27FC236}">
                  <a16:creationId xmlns:a16="http://schemas.microsoft.com/office/drawing/2014/main" id="{D683E7E2-AF90-A55B-DA03-71ABC56DB8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F3BF60BA-0E4E-8E21-8D1D-C5E5462E25FC}"/>
              </a:ext>
            </a:extLst>
          </p:cNvPr>
          <p:cNvSpPr txBox="1">
            <a:spLocks/>
          </p:cNvSpPr>
          <p:nvPr/>
        </p:nvSpPr>
        <p:spPr>
          <a:xfrm>
            <a:off x="3487558" y="2157262"/>
            <a:ext cx="2552453"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And </a:t>
            </a:r>
            <a:r>
              <a:rPr kumimoji="0" lang="en-US" sz="1600" b="1" i="0" u="none" strike="noStrike" kern="1200" cap="none" spc="0" normalizeH="0" baseline="0" noProof="0" dirty="0">
                <a:ln>
                  <a:noFill/>
                </a:ln>
                <a:solidFill>
                  <a:prstClr val="black"/>
                </a:solidFill>
                <a:effectLst/>
                <a:uLnTx/>
                <a:uFillTx/>
                <a:latin typeface="Calibri"/>
                <a:ea typeface="+mn-ea"/>
                <a:cs typeface="+mn-cs"/>
              </a:rPr>
              <a:t>PLEASE</a:t>
            </a:r>
            <a:r>
              <a:rPr kumimoji="0" lang="en-US" sz="1600" b="0" i="0" u="none" strike="noStrike" kern="1200" cap="none" spc="0" normalizeH="0" baseline="0" noProof="0" dirty="0">
                <a:ln>
                  <a:noFill/>
                </a:ln>
                <a:solidFill>
                  <a:prstClr val="black"/>
                </a:solidFill>
                <a:effectLst/>
                <a:uLnTx/>
                <a:uFillTx/>
                <a:latin typeface="Calibri"/>
                <a:ea typeface="+mn-ea"/>
                <a:cs typeface="+mn-cs"/>
              </a:rPr>
              <a:t> give us feedback on these questions at the link below:</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Insights gained?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Remaining questions?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Ideas for improvements?</a:t>
            </a:r>
          </a:p>
        </p:txBody>
      </p:sp>
      <p:grpSp>
        <p:nvGrpSpPr>
          <p:cNvPr id="40" name="Group 39">
            <a:extLst>
              <a:ext uri="{FF2B5EF4-FFF2-40B4-BE49-F238E27FC236}">
                <a16:creationId xmlns:a16="http://schemas.microsoft.com/office/drawing/2014/main" id="{877279C5-6AA9-BD4B-9521-0F6E180A9442}"/>
              </a:ext>
            </a:extLst>
          </p:cNvPr>
          <p:cNvGrpSpPr/>
          <p:nvPr/>
        </p:nvGrpSpPr>
        <p:grpSpPr>
          <a:xfrm>
            <a:off x="5925371" y="2355513"/>
            <a:ext cx="2837629" cy="3975774"/>
            <a:chOff x="5791200" y="2355511"/>
            <a:chExt cx="2837629" cy="4045287"/>
          </a:xfrm>
        </p:grpSpPr>
        <p:sp>
          <p:nvSpPr>
            <p:cNvPr id="17" name="Title 1">
              <a:extLst>
                <a:ext uri="{FF2B5EF4-FFF2-40B4-BE49-F238E27FC236}">
                  <a16:creationId xmlns:a16="http://schemas.microsoft.com/office/drawing/2014/main" id="{41B8E0C8-49D1-96D4-2902-2FF6EDB7402B}"/>
                </a:ext>
              </a:extLst>
            </p:cNvPr>
            <p:cNvSpPr txBox="1">
              <a:spLocks/>
            </p:cNvSpPr>
            <p:nvPr/>
          </p:nvSpPr>
          <p:spPr>
            <a:xfrm>
              <a:off x="6723829" y="610367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BACK</a:t>
              </a:r>
            </a:p>
          </p:txBody>
        </p:sp>
        <p:pic>
          <p:nvPicPr>
            <p:cNvPr id="38" name="Picture 37">
              <a:extLst>
                <a:ext uri="{FF2B5EF4-FFF2-40B4-BE49-F238E27FC236}">
                  <a16:creationId xmlns:a16="http://schemas.microsoft.com/office/drawing/2014/main" id="{65BCBA1B-B2F1-C58B-F220-74C1E8D40F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91200" y="2355511"/>
              <a:ext cx="2837629" cy="3708374"/>
            </a:xfrm>
            <a:prstGeom prst="rect">
              <a:avLst/>
            </a:prstGeom>
          </p:spPr>
        </p:pic>
      </p:grpSp>
      <p:sp>
        <p:nvSpPr>
          <p:cNvPr id="4" name="TextBox 3">
            <a:extLst>
              <a:ext uri="{FF2B5EF4-FFF2-40B4-BE49-F238E27FC236}">
                <a16:creationId xmlns:a16="http://schemas.microsoft.com/office/drawing/2014/main" id="{3B4AE76F-9C9F-57D0-B362-0F458E4EA03D}"/>
              </a:ext>
            </a:extLst>
          </p:cNvPr>
          <p:cNvSpPr txBox="1"/>
          <p:nvPr/>
        </p:nvSpPr>
        <p:spPr>
          <a:xfrm>
            <a:off x="3380793" y="5562600"/>
            <a:ext cx="2492286" cy="1107996"/>
          </a:xfrm>
          <a:prstGeom prst="rect">
            <a:avLst/>
          </a:prstGeom>
          <a:solidFill>
            <a:srgbClr val="D9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MARK 3 Version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Final Release for use up to and including the Annular Eclipse on 14 Oct 2023</a:t>
            </a:r>
          </a:p>
        </p:txBody>
      </p:sp>
    </p:spTree>
    <p:extLst>
      <p:ext uri="{BB962C8B-B14F-4D97-AF65-F5344CB8AC3E}">
        <p14:creationId xmlns:p14="http://schemas.microsoft.com/office/powerpoint/2010/main" val="3490832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0" y="3550920"/>
            <a:ext cx="1798320" cy="1737360"/>
          </a:xfrm>
          <a:prstGeom prst="rect">
            <a:avLst/>
          </a:prstGeom>
        </p:spPr>
      </p:pic>
      <p:sp>
        <p:nvSpPr>
          <p:cNvPr id="8" name="Rectangle 7"/>
          <p:cNvSpPr/>
          <p:nvPr/>
        </p:nvSpPr>
        <p:spPr>
          <a:xfrm>
            <a:off x="1828800" y="20574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6B263C2-EF0A-62D3-36BC-2ECF4614C2BD}"/>
              </a:ext>
            </a:extLst>
          </p:cNvPr>
          <p:cNvGrpSpPr/>
          <p:nvPr/>
        </p:nvGrpSpPr>
        <p:grpSpPr>
          <a:xfrm>
            <a:off x="-5080" y="119157"/>
            <a:ext cx="1263184" cy="2809693"/>
            <a:chOff x="110611" y="113946"/>
            <a:chExt cx="1263184" cy="2809693"/>
          </a:xfrm>
        </p:grpSpPr>
        <p:pic>
          <p:nvPicPr>
            <p:cNvPr id="7" name="Picture 10" descr="Picture 10">
              <a:extLst>
                <a:ext uri="{FF2B5EF4-FFF2-40B4-BE49-F238E27FC236}">
                  <a16:creationId xmlns:a16="http://schemas.microsoft.com/office/drawing/2014/main" id="{5857C09C-BAFC-C18B-D514-D12DB2645C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9" name="TextBox 8">
              <a:extLst>
                <a:ext uri="{FF2B5EF4-FFF2-40B4-BE49-F238E27FC236}">
                  <a16:creationId xmlns:a16="http://schemas.microsoft.com/office/drawing/2014/main" id="{8B22E1DF-FB98-5118-6580-4888842BBD93}"/>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40FD6D3F-3B46-A1CD-7FBA-E945077AC8A1}"/>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p:cNvSpPr txBox="1"/>
          <p:nvPr/>
        </p:nvSpPr>
        <p:spPr>
          <a:xfrm>
            <a:off x="5022337" y="3429000"/>
            <a:ext cx="2572021" cy="707886"/>
          </a:xfrm>
          <a:prstGeom prst="rect">
            <a:avLst/>
          </a:prstGeom>
          <a:noFill/>
        </p:spPr>
        <p:txBody>
          <a:bodyPr wrap="square" rtlCol="0">
            <a:spAutoFit/>
          </a:bodyPr>
          <a:lstStyle/>
          <a:p>
            <a:r>
              <a:rPr lang="en-US" sz="2000" dirty="0"/>
              <a:t>Which part of the object can you see?</a:t>
            </a:r>
          </a:p>
        </p:txBody>
      </p:sp>
      <p:sp>
        <p:nvSpPr>
          <p:cNvPr id="11" name="TextBox 10"/>
          <p:cNvSpPr txBox="1"/>
          <p:nvPr/>
        </p:nvSpPr>
        <p:spPr>
          <a:xfrm>
            <a:off x="5022337" y="4095214"/>
            <a:ext cx="2187778" cy="369332"/>
          </a:xfrm>
          <a:prstGeom prst="rect">
            <a:avLst/>
          </a:prstGeom>
          <a:noFill/>
        </p:spPr>
        <p:txBody>
          <a:bodyPr wrap="none" rtlCol="0">
            <a:spAutoFit/>
          </a:bodyPr>
          <a:lstStyle/>
          <a:p>
            <a:r>
              <a:rPr lang="en-US" b="1" dirty="0"/>
              <a:t>The top of the object</a:t>
            </a:r>
          </a:p>
        </p:txBody>
      </p:sp>
      <p:sp>
        <p:nvSpPr>
          <p:cNvPr id="12" name="TextBox 11">
            <a:extLst>
              <a:ext uri="{FF2B5EF4-FFF2-40B4-BE49-F238E27FC236}">
                <a16:creationId xmlns:a16="http://schemas.microsoft.com/office/drawing/2014/main" id="{01708D4B-DADA-63E2-B0F3-27CE4C018BB4}"/>
              </a:ext>
            </a:extLst>
          </p:cNvPr>
          <p:cNvSpPr txBox="1"/>
          <p:nvPr/>
        </p:nvSpPr>
        <p:spPr>
          <a:xfrm>
            <a:off x="1600200" y="561607"/>
            <a:ext cx="5994158" cy="1015663"/>
          </a:xfrm>
          <a:prstGeom prst="rect">
            <a:avLst/>
          </a:prstGeom>
          <a:noFill/>
        </p:spPr>
        <p:txBody>
          <a:bodyPr wrap="square" rtlCol="0">
            <a:spAutoFit/>
          </a:bodyPr>
          <a:lstStyle/>
          <a:p>
            <a:pPr algn="just"/>
            <a:r>
              <a:rPr lang="en-US" sz="2000" b="1" dirty="0"/>
              <a:t>When you move your head </a:t>
            </a:r>
            <a:r>
              <a:rPr lang="en-US" sz="2000" b="1" dirty="0">
                <a:highlight>
                  <a:srgbClr val="FFFF00"/>
                </a:highlight>
              </a:rPr>
              <a:t>DOWN</a:t>
            </a:r>
            <a:r>
              <a:rPr lang="en-US" sz="2000" b="1" dirty="0"/>
              <a:t> while holding the card steady, you should be able to see the </a:t>
            </a:r>
            <a:r>
              <a:rPr lang="en-US" sz="2000" b="1" dirty="0">
                <a:highlight>
                  <a:srgbClr val="FFFF00"/>
                </a:highlight>
              </a:rPr>
              <a:t>upper</a:t>
            </a:r>
            <a:r>
              <a:rPr lang="en-US" sz="2000" b="1" dirty="0"/>
              <a:t> parts of the object.</a:t>
            </a:r>
          </a:p>
        </p:txBody>
      </p:sp>
      <p:sp>
        <p:nvSpPr>
          <p:cNvPr id="3" name="Slide Number Placeholder 2">
            <a:extLst>
              <a:ext uri="{FF2B5EF4-FFF2-40B4-BE49-F238E27FC236}">
                <a16:creationId xmlns:a16="http://schemas.microsoft.com/office/drawing/2014/main" id="{8FE7DF6A-C002-E226-91EE-E8DFDE7831B3}"/>
              </a:ext>
            </a:extLst>
          </p:cNvPr>
          <p:cNvSpPr>
            <a:spLocks noGrp="1"/>
          </p:cNvSpPr>
          <p:nvPr>
            <p:ph type="sldNum" sz="quarter" idx="12"/>
          </p:nvPr>
        </p:nvSpPr>
        <p:spPr/>
        <p:txBody>
          <a:bodyPr/>
          <a:lstStyle/>
          <a:p>
            <a:fld id="{23E00BF6-6337-4BA4-A033-88BB584A9638}" type="slidenum">
              <a:rPr lang="en-US" smtClean="0"/>
              <a:t>20</a:t>
            </a:fld>
            <a:endParaRPr lang="en-US" dirty="0"/>
          </a:p>
        </p:txBody>
      </p:sp>
    </p:spTree>
    <p:extLst>
      <p:ext uri="{BB962C8B-B14F-4D97-AF65-F5344CB8AC3E}">
        <p14:creationId xmlns:p14="http://schemas.microsoft.com/office/powerpoint/2010/main" val="30273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28800" y="1853012"/>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6B263C2-EF0A-62D3-36BC-2ECF4614C2BD}"/>
              </a:ext>
            </a:extLst>
          </p:cNvPr>
          <p:cNvGrpSpPr/>
          <p:nvPr/>
        </p:nvGrpSpPr>
        <p:grpSpPr>
          <a:xfrm>
            <a:off x="-5080" y="119157"/>
            <a:ext cx="1263184" cy="2809693"/>
            <a:chOff x="110611" y="113946"/>
            <a:chExt cx="1263184" cy="2809693"/>
          </a:xfrm>
        </p:grpSpPr>
        <p:pic>
          <p:nvPicPr>
            <p:cNvPr id="7" name="Picture 10" descr="Picture 10">
              <a:extLst>
                <a:ext uri="{FF2B5EF4-FFF2-40B4-BE49-F238E27FC236}">
                  <a16:creationId xmlns:a16="http://schemas.microsoft.com/office/drawing/2014/main" id="{5857C09C-BAFC-C18B-D514-D12DB2645C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9" name="TextBox 8">
              <a:extLst>
                <a:ext uri="{FF2B5EF4-FFF2-40B4-BE49-F238E27FC236}">
                  <a16:creationId xmlns:a16="http://schemas.microsoft.com/office/drawing/2014/main" id="{8B22E1DF-FB98-5118-6580-4888842BBD93}"/>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40FD6D3F-3B46-A1CD-7FBA-E945077AC8A1}"/>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p:cNvSpPr txBox="1"/>
          <p:nvPr/>
        </p:nvSpPr>
        <p:spPr>
          <a:xfrm>
            <a:off x="5017499" y="3224612"/>
            <a:ext cx="2572021" cy="707886"/>
          </a:xfrm>
          <a:prstGeom prst="rect">
            <a:avLst/>
          </a:prstGeom>
          <a:noFill/>
        </p:spPr>
        <p:txBody>
          <a:bodyPr wrap="square" rtlCol="0">
            <a:spAutoFit/>
          </a:bodyPr>
          <a:lstStyle/>
          <a:p>
            <a:r>
              <a:rPr lang="en-US" sz="2000" dirty="0"/>
              <a:t>Which part of the object can you see?</a:t>
            </a:r>
          </a:p>
        </p:txBody>
      </p:sp>
      <p:sp>
        <p:nvSpPr>
          <p:cNvPr id="3" name="Slide Number Placeholder 2">
            <a:extLst>
              <a:ext uri="{FF2B5EF4-FFF2-40B4-BE49-F238E27FC236}">
                <a16:creationId xmlns:a16="http://schemas.microsoft.com/office/drawing/2014/main" id="{BA312278-E98E-005B-742B-859E29DD2ED9}"/>
              </a:ext>
            </a:extLst>
          </p:cNvPr>
          <p:cNvSpPr>
            <a:spLocks noGrp="1"/>
          </p:cNvSpPr>
          <p:nvPr>
            <p:ph type="sldNum" sz="quarter" idx="12"/>
          </p:nvPr>
        </p:nvSpPr>
        <p:spPr/>
        <p:txBody>
          <a:bodyPr/>
          <a:lstStyle/>
          <a:p>
            <a:fld id="{23E00BF6-6337-4BA4-A033-88BB584A9638}" type="slidenum">
              <a:rPr lang="en-US" smtClean="0"/>
              <a:t>21</a:t>
            </a:fld>
            <a:endParaRPr lang="en-US" dirty="0"/>
          </a:p>
        </p:txBody>
      </p:sp>
      <p:sp>
        <p:nvSpPr>
          <p:cNvPr id="4" name="TextBox 3">
            <a:extLst>
              <a:ext uri="{FF2B5EF4-FFF2-40B4-BE49-F238E27FC236}">
                <a16:creationId xmlns:a16="http://schemas.microsoft.com/office/drawing/2014/main" id="{037D4F1D-3312-19C4-8A99-5C2FAB759E57}"/>
              </a:ext>
            </a:extLst>
          </p:cNvPr>
          <p:cNvSpPr txBox="1"/>
          <p:nvPr/>
        </p:nvSpPr>
        <p:spPr>
          <a:xfrm>
            <a:off x="1550204" y="506889"/>
            <a:ext cx="6054902" cy="707886"/>
          </a:xfrm>
          <a:prstGeom prst="rect">
            <a:avLst/>
          </a:prstGeom>
          <a:noFill/>
        </p:spPr>
        <p:txBody>
          <a:bodyPr wrap="square" rtlCol="0">
            <a:spAutoFit/>
          </a:bodyPr>
          <a:lstStyle/>
          <a:p>
            <a:pPr algn="just"/>
            <a:r>
              <a:rPr lang="en-US" sz="2000" b="1" dirty="0"/>
              <a:t>Keeping your card steady, now move your head </a:t>
            </a:r>
            <a:r>
              <a:rPr lang="en-US" sz="2000" b="1" dirty="0">
                <a:highlight>
                  <a:srgbClr val="FFFF00"/>
                </a:highlight>
              </a:rPr>
              <a:t>UP</a:t>
            </a:r>
            <a:r>
              <a:rPr lang="en-US" sz="2000" b="1" dirty="0"/>
              <a:t> just a bit while still looking at the object through the hole.</a:t>
            </a:r>
            <a:endParaRPr lang="en-US" dirty="0"/>
          </a:p>
        </p:txBody>
      </p:sp>
      <p:sp>
        <p:nvSpPr>
          <p:cNvPr id="6" name="TextBox 5">
            <a:extLst>
              <a:ext uri="{FF2B5EF4-FFF2-40B4-BE49-F238E27FC236}">
                <a16:creationId xmlns:a16="http://schemas.microsoft.com/office/drawing/2014/main" id="{F9E78254-A866-06F8-D96C-3CA7EB37F105}"/>
              </a:ext>
            </a:extLst>
          </p:cNvPr>
          <p:cNvSpPr txBox="1"/>
          <p:nvPr/>
        </p:nvSpPr>
        <p:spPr>
          <a:xfrm>
            <a:off x="4237954" y="3449184"/>
            <a:ext cx="518091" cy="523220"/>
          </a:xfrm>
          <a:prstGeom prst="rect">
            <a:avLst/>
          </a:prstGeom>
          <a:noFill/>
        </p:spPr>
        <p:txBody>
          <a:bodyPr wrap="none" rtlCol="0">
            <a:spAutoFit/>
          </a:bodyPr>
          <a:lstStyle/>
          <a:p>
            <a:r>
              <a:rPr lang="en-US" sz="2800" b="1" dirty="0"/>
              <a:t>??</a:t>
            </a:r>
          </a:p>
        </p:txBody>
      </p:sp>
    </p:spTree>
    <p:extLst>
      <p:ext uri="{BB962C8B-B14F-4D97-AF65-F5344CB8AC3E}">
        <p14:creationId xmlns:p14="http://schemas.microsoft.com/office/powerpoint/2010/main" val="67069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64280" y="2712720"/>
            <a:ext cx="1798320" cy="1737360"/>
          </a:xfrm>
          <a:prstGeom prst="rect">
            <a:avLst/>
          </a:prstGeom>
        </p:spPr>
      </p:pic>
      <p:sp>
        <p:nvSpPr>
          <p:cNvPr id="6" name="Rectangle 7"/>
          <p:cNvSpPr/>
          <p:nvPr/>
        </p:nvSpPr>
        <p:spPr>
          <a:xfrm>
            <a:off x="1828800" y="20574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6A3C07EA-EF02-6E04-BF08-12C1D975F9AD}"/>
              </a:ext>
            </a:extLst>
          </p:cNvPr>
          <p:cNvGrpSpPr/>
          <p:nvPr/>
        </p:nvGrpSpPr>
        <p:grpSpPr>
          <a:xfrm>
            <a:off x="-5080" y="119157"/>
            <a:ext cx="1263184" cy="2809693"/>
            <a:chOff x="110611" y="113946"/>
            <a:chExt cx="1263184" cy="2809693"/>
          </a:xfrm>
        </p:grpSpPr>
        <p:pic>
          <p:nvPicPr>
            <p:cNvPr id="31" name="Picture 10" descr="Picture 10">
              <a:extLst>
                <a:ext uri="{FF2B5EF4-FFF2-40B4-BE49-F238E27FC236}">
                  <a16:creationId xmlns:a16="http://schemas.microsoft.com/office/drawing/2014/main" id="{00D3F6ED-7B5D-1729-52D3-5D6CFCB3D5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32" name="TextBox 31">
              <a:extLst>
                <a:ext uri="{FF2B5EF4-FFF2-40B4-BE49-F238E27FC236}">
                  <a16:creationId xmlns:a16="http://schemas.microsoft.com/office/drawing/2014/main" id="{BA79A190-B681-EA06-1618-0670BFDB7B2E}"/>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33" name="Oval 32">
            <a:extLst>
              <a:ext uri="{FF2B5EF4-FFF2-40B4-BE49-F238E27FC236}">
                <a16:creationId xmlns:a16="http://schemas.microsoft.com/office/drawing/2014/main" id="{4DDDAAAD-A97D-587D-F4DC-B961F0BF510C}"/>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4" name="TextBox 33">
            <a:extLst>
              <a:ext uri="{FF2B5EF4-FFF2-40B4-BE49-F238E27FC236}">
                <a16:creationId xmlns:a16="http://schemas.microsoft.com/office/drawing/2014/main" id="{48A40C63-77E1-EC96-D12A-EF8A20AF7832}"/>
              </a:ext>
            </a:extLst>
          </p:cNvPr>
          <p:cNvSpPr txBox="1"/>
          <p:nvPr/>
        </p:nvSpPr>
        <p:spPr>
          <a:xfrm>
            <a:off x="4961135" y="3391504"/>
            <a:ext cx="2572021" cy="707886"/>
          </a:xfrm>
          <a:prstGeom prst="rect">
            <a:avLst/>
          </a:prstGeom>
          <a:noFill/>
        </p:spPr>
        <p:txBody>
          <a:bodyPr wrap="square" rtlCol="0">
            <a:spAutoFit/>
          </a:bodyPr>
          <a:lstStyle/>
          <a:p>
            <a:r>
              <a:rPr lang="en-US" sz="2000" dirty="0"/>
              <a:t>Which part of the object can you see?</a:t>
            </a:r>
          </a:p>
        </p:txBody>
      </p:sp>
      <p:sp>
        <p:nvSpPr>
          <p:cNvPr id="3" name="Slide Number Placeholder 2">
            <a:extLst>
              <a:ext uri="{FF2B5EF4-FFF2-40B4-BE49-F238E27FC236}">
                <a16:creationId xmlns:a16="http://schemas.microsoft.com/office/drawing/2014/main" id="{412E32F3-F527-FB04-5482-C15DE5B030C6}"/>
              </a:ext>
            </a:extLst>
          </p:cNvPr>
          <p:cNvSpPr>
            <a:spLocks noGrp="1"/>
          </p:cNvSpPr>
          <p:nvPr>
            <p:ph type="sldNum" sz="quarter" idx="12"/>
          </p:nvPr>
        </p:nvSpPr>
        <p:spPr/>
        <p:txBody>
          <a:bodyPr/>
          <a:lstStyle/>
          <a:p>
            <a:fld id="{23E00BF6-6337-4BA4-A033-88BB584A9638}" type="slidenum">
              <a:rPr lang="en-US" smtClean="0"/>
              <a:t>22</a:t>
            </a:fld>
            <a:endParaRPr lang="en-US" dirty="0"/>
          </a:p>
        </p:txBody>
      </p:sp>
      <p:sp>
        <p:nvSpPr>
          <p:cNvPr id="5" name="TextBox 4">
            <a:extLst>
              <a:ext uri="{FF2B5EF4-FFF2-40B4-BE49-F238E27FC236}">
                <a16:creationId xmlns:a16="http://schemas.microsoft.com/office/drawing/2014/main" id="{B9AFC41B-2B9E-6452-E32A-ABA5A6ED2989}"/>
              </a:ext>
            </a:extLst>
          </p:cNvPr>
          <p:cNvSpPr txBox="1"/>
          <p:nvPr/>
        </p:nvSpPr>
        <p:spPr>
          <a:xfrm>
            <a:off x="1600200" y="561607"/>
            <a:ext cx="5994158" cy="1015663"/>
          </a:xfrm>
          <a:prstGeom prst="rect">
            <a:avLst/>
          </a:prstGeom>
          <a:noFill/>
        </p:spPr>
        <p:txBody>
          <a:bodyPr wrap="square" rtlCol="0">
            <a:spAutoFit/>
          </a:bodyPr>
          <a:lstStyle/>
          <a:p>
            <a:pPr algn="just"/>
            <a:r>
              <a:rPr lang="en-US" sz="2000" b="1" dirty="0"/>
              <a:t>When you move your head</a:t>
            </a:r>
            <a:r>
              <a:rPr lang="en-US" sz="2000" b="1" dirty="0">
                <a:highlight>
                  <a:srgbClr val="FFFF00"/>
                </a:highlight>
              </a:rPr>
              <a:t> UP </a:t>
            </a:r>
            <a:r>
              <a:rPr lang="en-US" sz="2000" b="1" dirty="0"/>
              <a:t>while holding the card steady, you should be able to see the </a:t>
            </a:r>
            <a:r>
              <a:rPr lang="en-US" sz="2000" b="1" dirty="0">
                <a:highlight>
                  <a:srgbClr val="FFFF00"/>
                </a:highlight>
              </a:rPr>
              <a:t>lower</a:t>
            </a:r>
            <a:r>
              <a:rPr lang="en-US" sz="2000" b="1" dirty="0"/>
              <a:t> parts of the object.</a:t>
            </a:r>
          </a:p>
        </p:txBody>
      </p:sp>
      <p:sp>
        <p:nvSpPr>
          <p:cNvPr id="7" name="TextBox 6">
            <a:extLst>
              <a:ext uri="{FF2B5EF4-FFF2-40B4-BE49-F238E27FC236}">
                <a16:creationId xmlns:a16="http://schemas.microsoft.com/office/drawing/2014/main" id="{86E4AC20-2142-559B-C64E-D4754D7EF0B6}"/>
              </a:ext>
            </a:extLst>
          </p:cNvPr>
          <p:cNvSpPr txBox="1"/>
          <p:nvPr/>
        </p:nvSpPr>
        <p:spPr>
          <a:xfrm>
            <a:off x="4976375" y="4035890"/>
            <a:ext cx="1303434" cy="369332"/>
          </a:xfrm>
          <a:prstGeom prst="rect">
            <a:avLst/>
          </a:prstGeom>
          <a:noFill/>
        </p:spPr>
        <p:txBody>
          <a:bodyPr wrap="none" rtlCol="0">
            <a:spAutoFit/>
          </a:bodyPr>
          <a:lstStyle/>
          <a:p>
            <a:r>
              <a:rPr lang="en-US" b="1" dirty="0"/>
              <a:t>The bottom</a:t>
            </a:r>
          </a:p>
        </p:txBody>
      </p:sp>
    </p:spTree>
    <p:extLst>
      <p:ext uri="{BB962C8B-B14F-4D97-AF65-F5344CB8AC3E}">
        <p14:creationId xmlns:p14="http://schemas.microsoft.com/office/powerpoint/2010/main" val="102524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Picture 10">
            <a:extLst>
              <a:ext uri="{FF2B5EF4-FFF2-40B4-BE49-F238E27FC236}">
                <a16:creationId xmlns:a16="http://schemas.microsoft.com/office/drawing/2014/main" id="{00D3F6ED-7B5D-1729-52D3-5D6CFCB3D5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3" name="Oval 52">
            <a:extLst>
              <a:ext uri="{FF2B5EF4-FFF2-40B4-BE49-F238E27FC236}">
                <a16:creationId xmlns:a16="http://schemas.microsoft.com/office/drawing/2014/main" id="{4DDDAAAD-A97D-587D-F4DC-B961F0BF510C}"/>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4" name="Slide Number Placeholder 53">
            <a:extLst>
              <a:ext uri="{FF2B5EF4-FFF2-40B4-BE49-F238E27FC236}">
                <a16:creationId xmlns:a16="http://schemas.microsoft.com/office/drawing/2014/main" id="{887BDAF8-0824-D97B-FAAF-64DC84F38E83}"/>
              </a:ext>
            </a:extLst>
          </p:cNvPr>
          <p:cNvSpPr>
            <a:spLocks noGrp="1"/>
          </p:cNvSpPr>
          <p:nvPr>
            <p:ph type="sldNum" sz="quarter" idx="12"/>
          </p:nvPr>
        </p:nvSpPr>
        <p:spPr/>
        <p:txBody>
          <a:bodyPr/>
          <a:lstStyle/>
          <a:p>
            <a:fld id="{23E00BF6-6337-4BA4-A033-88BB584A9638}" type="slidenum">
              <a:rPr lang="en-US" smtClean="0"/>
              <a:t>23</a:t>
            </a:fld>
            <a:endParaRPr lang="en-US" dirty="0"/>
          </a:p>
        </p:txBody>
      </p:sp>
      <p:sp>
        <p:nvSpPr>
          <p:cNvPr id="56" name="TextBox 55">
            <a:extLst>
              <a:ext uri="{FF2B5EF4-FFF2-40B4-BE49-F238E27FC236}">
                <a16:creationId xmlns:a16="http://schemas.microsoft.com/office/drawing/2014/main" id="{18FC7678-2678-6824-AF3B-AECA913F4B1C}"/>
              </a:ext>
            </a:extLst>
          </p:cNvPr>
          <p:cNvSpPr txBox="1"/>
          <p:nvPr/>
        </p:nvSpPr>
        <p:spPr>
          <a:xfrm>
            <a:off x="1562363" y="233770"/>
            <a:ext cx="5979783" cy="1015663"/>
          </a:xfrm>
          <a:prstGeom prst="rect">
            <a:avLst/>
          </a:prstGeom>
          <a:noFill/>
        </p:spPr>
        <p:txBody>
          <a:bodyPr wrap="square" rtlCol="0">
            <a:spAutoFit/>
          </a:bodyPr>
          <a:lstStyle/>
          <a:p>
            <a:r>
              <a:rPr lang="en-US" sz="2000" b="1" dirty="0"/>
              <a:t>When the card is farther away from your eye and you move your head </a:t>
            </a:r>
            <a:r>
              <a:rPr lang="en-US" sz="2000" b="1" dirty="0">
                <a:highlight>
                  <a:srgbClr val="FFFF00"/>
                </a:highlight>
              </a:rPr>
              <a:t>UP</a:t>
            </a:r>
            <a:r>
              <a:rPr lang="en-US" sz="2000" b="1" dirty="0"/>
              <a:t>, you can see the lower parts of the object (including Bhanu’s feet) through the hole.</a:t>
            </a:r>
          </a:p>
        </p:txBody>
      </p:sp>
      <p:sp>
        <p:nvSpPr>
          <p:cNvPr id="86" name="Rectangle 85">
            <a:extLst>
              <a:ext uri="{FF2B5EF4-FFF2-40B4-BE49-F238E27FC236}">
                <a16:creationId xmlns:a16="http://schemas.microsoft.com/office/drawing/2014/main" id="{DDCED16C-73E5-948C-6747-42CA193CBE87}"/>
              </a:ext>
            </a:extLst>
          </p:cNvPr>
          <p:cNvSpPr/>
          <p:nvPr/>
        </p:nvSpPr>
        <p:spPr>
          <a:xfrm rot="180000">
            <a:off x="2682971" y="4843893"/>
            <a:ext cx="1144720" cy="64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a:extLst>
              <a:ext uri="{FF2B5EF4-FFF2-40B4-BE49-F238E27FC236}">
                <a16:creationId xmlns:a16="http://schemas.microsoft.com/office/drawing/2014/main" id="{755C3E96-D30F-0D65-5F8F-28B347B0567A}"/>
              </a:ext>
            </a:extLst>
          </p:cNvPr>
          <p:cNvCxnSpPr/>
          <p:nvPr/>
        </p:nvCxnSpPr>
        <p:spPr>
          <a:xfrm flipH="1">
            <a:off x="8134745" y="3850228"/>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D1F5614-C151-BB77-28FB-F5FCF1696C52}"/>
              </a:ext>
            </a:extLst>
          </p:cNvPr>
          <p:cNvCxnSpPr/>
          <p:nvPr/>
        </p:nvCxnSpPr>
        <p:spPr>
          <a:xfrm>
            <a:off x="6089596" y="38100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F23A45C-304B-C43B-5AA4-5EF929B250FC}"/>
              </a:ext>
            </a:extLst>
          </p:cNvPr>
          <p:cNvCxnSpPr/>
          <p:nvPr/>
        </p:nvCxnSpPr>
        <p:spPr>
          <a:xfrm>
            <a:off x="6089596" y="4986124"/>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F92D8F9-8D3E-10BC-7D24-2C42C23C1256}"/>
              </a:ext>
            </a:extLst>
          </p:cNvPr>
          <p:cNvGrpSpPr>
            <a:grpSpLocks noChangeAspect="1"/>
          </p:cNvGrpSpPr>
          <p:nvPr/>
        </p:nvGrpSpPr>
        <p:grpSpPr>
          <a:xfrm rot="21266799">
            <a:off x="8128501" y="4446907"/>
            <a:ext cx="301885" cy="457200"/>
            <a:chOff x="2362200" y="2304288"/>
            <a:chExt cx="1384640" cy="2097024"/>
          </a:xfrm>
        </p:grpSpPr>
        <p:grpSp>
          <p:nvGrpSpPr>
            <p:cNvPr id="91" name="Group 90">
              <a:extLst>
                <a:ext uri="{FF2B5EF4-FFF2-40B4-BE49-F238E27FC236}">
                  <a16:creationId xmlns:a16="http://schemas.microsoft.com/office/drawing/2014/main" id="{90D1D557-3BD3-83BF-48A1-A98606EAB11F}"/>
                </a:ext>
              </a:extLst>
            </p:cNvPr>
            <p:cNvGrpSpPr/>
            <p:nvPr/>
          </p:nvGrpSpPr>
          <p:grpSpPr>
            <a:xfrm>
              <a:off x="2362200" y="2819400"/>
              <a:ext cx="703081" cy="1143000"/>
              <a:chOff x="2362200" y="2819400"/>
              <a:chExt cx="703081" cy="1143000"/>
            </a:xfrm>
          </p:grpSpPr>
          <p:sp>
            <p:nvSpPr>
              <p:cNvPr id="100" name="Moon 99">
                <a:extLst>
                  <a:ext uri="{FF2B5EF4-FFF2-40B4-BE49-F238E27FC236}">
                    <a16:creationId xmlns:a16="http://schemas.microsoft.com/office/drawing/2014/main" id="{62469FEF-2936-2AE9-E431-47F55C5848DB}"/>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Moon 100">
                <a:extLst>
                  <a:ext uri="{FF2B5EF4-FFF2-40B4-BE49-F238E27FC236}">
                    <a16:creationId xmlns:a16="http://schemas.microsoft.com/office/drawing/2014/main" id="{4534F082-0F33-B59B-73AF-B28D9DF632CE}"/>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a:extLst>
                <a:ext uri="{FF2B5EF4-FFF2-40B4-BE49-F238E27FC236}">
                  <a16:creationId xmlns:a16="http://schemas.microsoft.com/office/drawing/2014/main" id="{146EB1BD-9BC1-F0DF-74A1-F40D82B8E744}"/>
                </a:ext>
              </a:extLst>
            </p:cNvPr>
            <p:cNvGrpSpPr/>
            <p:nvPr/>
          </p:nvGrpSpPr>
          <p:grpSpPr>
            <a:xfrm>
              <a:off x="2400290" y="3081528"/>
              <a:ext cx="327670" cy="663702"/>
              <a:chOff x="2400290" y="3081528"/>
              <a:chExt cx="327670" cy="663702"/>
            </a:xfrm>
          </p:grpSpPr>
          <p:sp>
            <p:nvSpPr>
              <p:cNvPr id="98" name="Moon 97">
                <a:extLst>
                  <a:ext uri="{FF2B5EF4-FFF2-40B4-BE49-F238E27FC236}">
                    <a16:creationId xmlns:a16="http://schemas.microsoft.com/office/drawing/2014/main" id="{EA7EB650-F4FC-D65E-463C-2058197BF7FF}"/>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Moon 98">
                <a:extLst>
                  <a:ext uri="{FF2B5EF4-FFF2-40B4-BE49-F238E27FC236}">
                    <a16:creationId xmlns:a16="http://schemas.microsoft.com/office/drawing/2014/main" id="{34E46AB0-C5C2-E6A0-4EE5-555DC4A69577}"/>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7DB93E4E-0369-FC90-B905-0C77E61D94B9}"/>
                </a:ext>
              </a:extLst>
            </p:cNvPr>
            <p:cNvGrpSpPr/>
            <p:nvPr/>
          </p:nvGrpSpPr>
          <p:grpSpPr>
            <a:xfrm>
              <a:off x="2505456" y="2304288"/>
              <a:ext cx="1241384" cy="2097024"/>
              <a:chOff x="2505456" y="2304288"/>
              <a:chExt cx="1241384" cy="2097024"/>
            </a:xfrm>
          </p:grpSpPr>
          <p:cxnSp>
            <p:nvCxnSpPr>
              <p:cNvPr id="94" name="Straight Connector 93">
                <a:extLst>
                  <a:ext uri="{FF2B5EF4-FFF2-40B4-BE49-F238E27FC236}">
                    <a16:creationId xmlns:a16="http://schemas.microsoft.com/office/drawing/2014/main" id="{8E0CEEA2-B581-DC8A-43AB-2092680843CB}"/>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DE124DB-FF33-393F-653A-E64C1E2981A8}"/>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363CA7E-A0A8-9AC4-5C9C-C4D2EF4EF89D}"/>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D7027FE-AEB1-6337-95D6-19E68CD2B5BE}"/>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2" name="TextBox 101">
            <a:extLst>
              <a:ext uri="{FF2B5EF4-FFF2-40B4-BE49-F238E27FC236}">
                <a16:creationId xmlns:a16="http://schemas.microsoft.com/office/drawing/2014/main" id="{ACC7BF90-9600-0B49-50C7-E6B2FC6518CC}"/>
              </a:ext>
            </a:extLst>
          </p:cNvPr>
          <p:cNvSpPr txBox="1"/>
          <p:nvPr/>
        </p:nvSpPr>
        <p:spPr>
          <a:xfrm>
            <a:off x="5580003" y="5900524"/>
            <a:ext cx="1082059" cy="584775"/>
          </a:xfrm>
          <a:prstGeom prst="rect">
            <a:avLst/>
          </a:prstGeom>
          <a:noFill/>
        </p:spPr>
        <p:txBody>
          <a:bodyPr wrap="square" rtlCol="0">
            <a:spAutoFit/>
          </a:bodyPr>
          <a:lstStyle/>
          <a:p>
            <a:pPr algn="ctr"/>
            <a:r>
              <a:rPr lang="en-US" sz="1600" dirty="0"/>
              <a:t>Card with hole</a:t>
            </a:r>
          </a:p>
        </p:txBody>
      </p:sp>
      <p:cxnSp>
        <p:nvCxnSpPr>
          <p:cNvPr id="103" name="Straight Connector 102">
            <a:extLst>
              <a:ext uri="{FF2B5EF4-FFF2-40B4-BE49-F238E27FC236}">
                <a16:creationId xmlns:a16="http://schemas.microsoft.com/office/drawing/2014/main" id="{5C9EB61C-213B-1A30-9EA2-6AEB16CE027C}"/>
              </a:ext>
            </a:extLst>
          </p:cNvPr>
          <p:cNvCxnSpPr/>
          <p:nvPr/>
        </p:nvCxnSpPr>
        <p:spPr>
          <a:xfrm>
            <a:off x="7689796" y="4874442"/>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862BA658-5917-19F0-12CF-2EDACA999621}"/>
              </a:ext>
            </a:extLst>
          </p:cNvPr>
          <p:cNvGrpSpPr>
            <a:grpSpLocks noChangeAspect="1"/>
          </p:cNvGrpSpPr>
          <p:nvPr/>
        </p:nvGrpSpPr>
        <p:grpSpPr>
          <a:xfrm>
            <a:off x="417368" y="4276876"/>
            <a:ext cx="1929842" cy="1366973"/>
            <a:chOff x="1771379" y="990600"/>
            <a:chExt cx="5486400" cy="3886200"/>
          </a:xfrm>
        </p:grpSpPr>
        <p:pic>
          <p:nvPicPr>
            <p:cNvPr id="105" name="Picture 104">
              <a:extLst>
                <a:ext uri="{FF2B5EF4-FFF2-40B4-BE49-F238E27FC236}">
                  <a16:creationId xmlns:a16="http://schemas.microsoft.com/office/drawing/2014/main" id="{525508F6-16D6-1A01-7A3E-491FC22192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06859" y="1645920"/>
              <a:ext cx="1798320" cy="1737360"/>
            </a:xfrm>
            <a:prstGeom prst="rect">
              <a:avLst/>
            </a:prstGeom>
            <a:ln w="12700">
              <a:solidFill>
                <a:schemeClr val="tx1"/>
              </a:solidFill>
            </a:ln>
          </p:spPr>
        </p:pic>
        <p:sp>
          <p:nvSpPr>
            <p:cNvPr id="106" name="Rectangle 7">
              <a:extLst>
                <a:ext uri="{FF2B5EF4-FFF2-40B4-BE49-F238E27FC236}">
                  <a16:creationId xmlns:a16="http://schemas.microsoft.com/office/drawing/2014/main" id="{94141983-CFF3-1D6E-6096-F007E9FDBA0B}"/>
                </a:ext>
              </a:extLst>
            </p:cNvPr>
            <p:cNvSpPr/>
            <p:nvPr/>
          </p:nvSpPr>
          <p:spPr>
            <a:xfrm>
              <a:off x="1771379" y="9906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06">
            <a:extLst>
              <a:ext uri="{FF2B5EF4-FFF2-40B4-BE49-F238E27FC236}">
                <a16:creationId xmlns:a16="http://schemas.microsoft.com/office/drawing/2014/main" id="{DE61DC62-1A7A-828E-711E-EC85A562B3B3}"/>
              </a:ext>
            </a:extLst>
          </p:cNvPr>
          <p:cNvGrpSpPr/>
          <p:nvPr/>
        </p:nvGrpSpPr>
        <p:grpSpPr>
          <a:xfrm>
            <a:off x="2413527" y="4284712"/>
            <a:ext cx="1405600" cy="1550715"/>
            <a:chOff x="2413527" y="4757168"/>
            <a:chExt cx="1405600" cy="1550715"/>
          </a:xfrm>
        </p:grpSpPr>
        <p:pic>
          <p:nvPicPr>
            <p:cNvPr id="108" name="Picture 107">
              <a:extLst>
                <a:ext uri="{FF2B5EF4-FFF2-40B4-BE49-F238E27FC236}">
                  <a16:creationId xmlns:a16="http://schemas.microsoft.com/office/drawing/2014/main" id="{052C3E8D-3619-B21A-7D74-ADAFF44FF3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36800" y="4897088"/>
              <a:ext cx="946485" cy="914400"/>
            </a:xfrm>
            <a:prstGeom prst="rect">
              <a:avLst/>
            </a:prstGeom>
          </p:spPr>
        </p:pic>
        <p:sp>
          <p:nvSpPr>
            <p:cNvPr id="109" name="Rectangle 108">
              <a:extLst>
                <a:ext uri="{FF2B5EF4-FFF2-40B4-BE49-F238E27FC236}">
                  <a16:creationId xmlns:a16="http://schemas.microsoft.com/office/drawing/2014/main" id="{922EAA18-1E1C-1AA0-BB13-5FAAA74682BE}"/>
                </a:ext>
              </a:extLst>
            </p:cNvPr>
            <p:cNvSpPr/>
            <p:nvPr/>
          </p:nvSpPr>
          <p:spPr>
            <a:xfrm rot="21392225">
              <a:off x="2571990" y="4757168"/>
              <a:ext cx="1122919" cy="54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001F827C-B9F7-DAFA-13AC-0F6655FDE6A8}"/>
                </a:ext>
              </a:extLst>
            </p:cNvPr>
            <p:cNvSpPr/>
            <p:nvPr/>
          </p:nvSpPr>
          <p:spPr>
            <a:xfrm rot="-240000">
              <a:off x="2892623" y="5760165"/>
              <a:ext cx="612823" cy="54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1AFDA72-7D80-F25F-2FBE-2A99D8E8394C}"/>
                </a:ext>
              </a:extLst>
            </p:cNvPr>
            <p:cNvSpPr/>
            <p:nvPr/>
          </p:nvSpPr>
          <p:spPr>
            <a:xfrm rot="21392225">
              <a:off x="3351481" y="5199068"/>
              <a:ext cx="467646" cy="434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93ED80EB-3CF1-EA9C-0194-DE995F616BD8}"/>
                </a:ext>
              </a:extLst>
            </p:cNvPr>
            <p:cNvSpPr/>
            <p:nvPr/>
          </p:nvSpPr>
          <p:spPr>
            <a:xfrm rot="21306172">
              <a:off x="2413527" y="5259782"/>
              <a:ext cx="467646" cy="434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3" name="Straight Connector 112">
            <a:extLst>
              <a:ext uri="{FF2B5EF4-FFF2-40B4-BE49-F238E27FC236}">
                <a16:creationId xmlns:a16="http://schemas.microsoft.com/office/drawing/2014/main" id="{61AF29D0-D865-296C-15F9-A76718BFA158}"/>
              </a:ext>
            </a:extLst>
          </p:cNvPr>
          <p:cNvCxnSpPr>
            <a:cxnSpLocks/>
            <a:stCxn id="99" idx="0"/>
          </p:cNvCxnSpPr>
          <p:nvPr/>
        </p:nvCxnSpPr>
        <p:spPr>
          <a:xfrm flipH="1">
            <a:off x="3045455" y="4771119"/>
            <a:ext cx="5133026" cy="545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161E33F-9B00-6EED-BC62-1587ACBC73EB}"/>
              </a:ext>
            </a:extLst>
          </p:cNvPr>
          <p:cNvCxnSpPr>
            <a:cxnSpLocks/>
            <a:stCxn id="99" idx="2"/>
          </p:cNvCxnSpPr>
          <p:nvPr/>
        </p:nvCxnSpPr>
        <p:spPr>
          <a:xfrm flipH="1">
            <a:off x="2971800" y="4627261"/>
            <a:ext cx="5192694" cy="221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08CF2A4-FF92-8BA0-9585-B283BD23B46E}"/>
              </a:ext>
            </a:extLst>
          </p:cNvPr>
          <p:cNvSpPr txBox="1"/>
          <p:nvPr/>
        </p:nvSpPr>
        <p:spPr>
          <a:xfrm>
            <a:off x="4554755" y="4064041"/>
            <a:ext cx="1541245"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your eye</a:t>
            </a:r>
          </a:p>
        </p:txBody>
      </p:sp>
      <p:sp>
        <p:nvSpPr>
          <p:cNvPr id="24" name="TextBox 23">
            <a:extLst>
              <a:ext uri="{FF2B5EF4-FFF2-40B4-BE49-F238E27FC236}">
                <a16:creationId xmlns:a16="http://schemas.microsoft.com/office/drawing/2014/main" id="{4316DC06-CC13-0461-50DD-C7144BE3639F}"/>
              </a:ext>
            </a:extLst>
          </p:cNvPr>
          <p:cNvSpPr txBox="1"/>
          <p:nvPr/>
        </p:nvSpPr>
        <p:spPr>
          <a:xfrm>
            <a:off x="7447545" y="3659010"/>
            <a:ext cx="1477359" cy="738664"/>
          </a:xfrm>
          <a:prstGeom prst="rect">
            <a:avLst/>
          </a:prstGeom>
          <a:noFill/>
        </p:spPr>
        <p:txBody>
          <a:bodyPr wrap="square" rtlCol="0">
            <a:spAutoFit/>
          </a:bodyPr>
          <a:lstStyle/>
          <a:p>
            <a:pPr algn="ctr"/>
            <a:r>
              <a:rPr lang="en-US" sz="1400" dirty="0"/>
              <a:t>Head moved </a:t>
            </a:r>
            <a:r>
              <a:rPr lang="en-US" sz="1400" dirty="0">
                <a:highlight>
                  <a:srgbClr val="FFFF00"/>
                </a:highlight>
              </a:rPr>
              <a:t>UP</a:t>
            </a:r>
            <a:r>
              <a:rPr lang="en-US" sz="1400" dirty="0"/>
              <a:t> to look through the hole </a:t>
            </a:r>
          </a:p>
        </p:txBody>
      </p:sp>
      <p:sp>
        <p:nvSpPr>
          <p:cNvPr id="25" name="TextBox 24">
            <a:extLst>
              <a:ext uri="{FF2B5EF4-FFF2-40B4-BE49-F238E27FC236}">
                <a16:creationId xmlns:a16="http://schemas.microsoft.com/office/drawing/2014/main" id="{5C9C2C42-E283-3886-1A07-DCFB627E923A}"/>
              </a:ext>
            </a:extLst>
          </p:cNvPr>
          <p:cNvSpPr txBox="1"/>
          <p:nvPr/>
        </p:nvSpPr>
        <p:spPr>
          <a:xfrm>
            <a:off x="2365920" y="5466970"/>
            <a:ext cx="1666228" cy="738664"/>
          </a:xfrm>
          <a:prstGeom prst="rect">
            <a:avLst/>
          </a:prstGeom>
          <a:noFill/>
        </p:spPr>
        <p:txBody>
          <a:bodyPr wrap="square" rtlCol="0">
            <a:spAutoFit/>
          </a:bodyPr>
          <a:lstStyle/>
          <a:p>
            <a:pPr algn="ctr"/>
            <a:r>
              <a:rPr lang="en-US" sz="1400" dirty="0"/>
              <a:t>Only light from Bhanu’s lower parts can reach the eye</a:t>
            </a:r>
          </a:p>
        </p:txBody>
      </p:sp>
      <p:cxnSp>
        <p:nvCxnSpPr>
          <p:cNvPr id="26" name="Straight Connector 25">
            <a:extLst>
              <a:ext uri="{FF2B5EF4-FFF2-40B4-BE49-F238E27FC236}">
                <a16:creationId xmlns:a16="http://schemas.microsoft.com/office/drawing/2014/main" id="{0098BFA0-D0DA-9B68-6D09-83B4582A3388}"/>
              </a:ext>
            </a:extLst>
          </p:cNvPr>
          <p:cNvCxnSpPr/>
          <p:nvPr/>
        </p:nvCxnSpPr>
        <p:spPr>
          <a:xfrm flipH="1">
            <a:off x="8141149" y="1402154"/>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84B6054A-8619-4619-1DCB-1DF8EFEA00DF}"/>
              </a:ext>
            </a:extLst>
          </p:cNvPr>
          <p:cNvGrpSpPr>
            <a:grpSpLocks noChangeAspect="1"/>
          </p:cNvGrpSpPr>
          <p:nvPr/>
        </p:nvGrpSpPr>
        <p:grpSpPr>
          <a:xfrm>
            <a:off x="8156321" y="2174169"/>
            <a:ext cx="301885" cy="457200"/>
            <a:chOff x="2362200" y="2304288"/>
            <a:chExt cx="1384640" cy="2097024"/>
          </a:xfrm>
        </p:grpSpPr>
        <p:grpSp>
          <p:nvGrpSpPr>
            <p:cNvPr id="28" name="Group 27">
              <a:extLst>
                <a:ext uri="{FF2B5EF4-FFF2-40B4-BE49-F238E27FC236}">
                  <a16:creationId xmlns:a16="http://schemas.microsoft.com/office/drawing/2014/main" id="{1AA0ADAC-E07D-831A-65F3-903973C1B276}"/>
                </a:ext>
              </a:extLst>
            </p:cNvPr>
            <p:cNvGrpSpPr/>
            <p:nvPr/>
          </p:nvGrpSpPr>
          <p:grpSpPr>
            <a:xfrm>
              <a:off x="2362200" y="2819400"/>
              <a:ext cx="703081" cy="1143000"/>
              <a:chOff x="2362200" y="2819400"/>
              <a:chExt cx="703081" cy="1143000"/>
            </a:xfrm>
          </p:grpSpPr>
          <p:sp>
            <p:nvSpPr>
              <p:cNvPr id="37" name="Moon 36">
                <a:extLst>
                  <a:ext uri="{FF2B5EF4-FFF2-40B4-BE49-F238E27FC236}">
                    <a16:creationId xmlns:a16="http://schemas.microsoft.com/office/drawing/2014/main" id="{D690086F-286C-4B1A-E449-D4C1A49FB9E9}"/>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8" name="Moon 37">
                <a:extLst>
                  <a:ext uri="{FF2B5EF4-FFF2-40B4-BE49-F238E27FC236}">
                    <a16:creationId xmlns:a16="http://schemas.microsoft.com/office/drawing/2014/main" id="{C1CEBBFB-C282-BD4E-E068-12840DFBE902}"/>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29" name="Group 28">
              <a:extLst>
                <a:ext uri="{FF2B5EF4-FFF2-40B4-BE49-F238E27FC236}">
                  <a16:creationId xmlns:a16="http://schemas.microsoft.com/office/drawing/2014/main" id="{6093D789-BE72-F99F-315F-8B926DEF3F83}"/>
                </a:ext>
              </a:extLst>
            </p:cNvPr>
            <p:cNvGrpSpPr/>
            <p:nvPr/>
          </p:nvGrpSpPr>
          <p:grpSpPr>
            <a:xfrm>
              <a:off x="2400290" y="3081528"/>
              <a:ext cx="327670" cy="663702"/>
              <a:chOff x="2400290" y="3081528"/>
              <a:chExt cx="327670" cy="663702"/>
            </a:xfrm>
          </p:grpSpPr>
          <p:sp>
            <p:nvSpPr>
              <p:cNvPr id="35" name="Moon 34">
                <a:extLst>
                  <a:ext uri="{FF2B5EF4-FFF2-40B4-BE49-F238E27FC236}">
                    <a16:creationId xmlns:a16="http://schemas.microsoft.com/office/drawing/2014/main" id="{E2291CBA-6E13-85D3-7EE1-04B1994AA78E}"/>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6" name="Moon 35">
                <a:extLst>
                  <a:ext uri="{FF2B5EF4-FFF2-40B4-BE49-F238E27FC236}">
                    <a16:creationId xmlns:a16="http://schemas.microsoft.com/office/drawing/2014/main" id="{26C44A21-02FC-9F72-7D5F-52119695505F}"/>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30" name="Group 29">
              <a:extLst>
                <a:ext uri="{FF2B5EF4-FFF2-40B4-BE49-F238E27FC236}">
                  <a16:creationId xmlns:a16="http://schemas.microsoft.com/office/drawing/2014/main" id="{6C25FFAE-A32B-2320-1063-F238C6F26BE8}"/>
                </a:ext>
              </a:extLst>
            </p:cNvPr>
            <p:cNvGrpSpPr/>
            <p:nvPr/>
          </p:nvGrpSpPr>
          <p:grpSpPr>
            <a:xfrm>
              <a:off x="2505456" y="2304288"/>
              <a:ext cx="1241384" cy="2097024"/>
              <a:chOff x="2505456" y="2304288"/>
              <a:chExt cx="1241384" cy="2097024"/>
            </a:xfrm>
          </p:grpSpPr>
          <p:cxnSp>
            <p:nvCxnSpPr>
              <p:cNvPr id="31" name="Straight Connector 30">
                <a:extLst>
                  <a:ext uri="{FF2B5EF4-FFF2-40B4-BE49-F238E27FC236}">
                    <a16:creationId xmlns:a16="http://schemas.microsoft.com/office/drawing/2014/main" id="{CAAC718D-D589-DBE4-2BD2-9CC6B1C5A3E5}"/>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39F85C-3B67-248D-B9A3-81C599732D9B}"/>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09F05B-3061-371E-22D9-04E62CAA4DF2}"/>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24FB778-B084-0716-5733-67DB6659FBAB}"/>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0" name="Rectangle 39">
            <a:extLst>
              <a:ext uri="{FF2B5EF4-FFF2-40B4-BE49-F238E27FC236}">
                <a16:creationId xmlns:a16="http://schemas.microsoft.com/office/drawing/2014/main" id="{932B8A00-9E35-635A-0CBB-73501B6F4448}"/>
              </a:ext>
            </a:extLst>
          </p:cNvPr>
          <p:cNvSpPr/>
          <p:nvPr/>
        </p:nvSpPr>
        <p:spPr>
          <a:xfrm rot="120000">
            <a:off x="2746951" y="1941497"/>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2" name="Rectangle 41">
            <a:extLst>
              <a:ext uri="{FF2B5EF4-FFF2-40B4-BE49-F238E27FC236}">
                <a16:creationId xmlns:a16="http://schemas.microsoft.com/office/drawing/2014/main" id="{2E6D8D49-6E99-F3C0-1B8E-FC794A0CD7D3}"/>
              </a:ext>
            </a:extLst>
          </p:cNvPr>
          <p:cNvSpPr/>
          <p:nvPr/>
        </p:nvSpPr>
        <p:spPr>
          <a:xfrm rot="-120000">
            <a:off x="2945074" y="2709672"/>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43" name="Straight Connector 42">
            <a:extLst>
              <a:ext uri="{FF2B5EF4-FFF2-40B4-BE49-F238E27FC236}">
                <a16:creationId xmlns:a16="http://schemas.microsoft.com/office/drawing/2014/main" id="{83FE5EE2-AA02-6E8C-36B6-98FF1EE7380B}"/>
              </a:ext>
            </a:extLst>
          </p:cNvPr>
          <p:cNvCxnSpPr/>
          <p:nvPr/>
        </p:nvCxnSpPr>
        <p:spPr>
          <a:xfrm>
            <a:off x="6096000" y="13716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AC654E-EC9D-118D-C800-17D536756BDA}"/>
              </a:ext>
            </a:extLst>
          </p:cNvPr>
          <p:cNvCxnSpPr/>
          <p:nvPr/>
        </p:nvCxnSpPr>
        <p:spPr>
          <a:xfrm>
            <a:off x="6096000" y="2590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9D32824-0ADE-4B34-11C6-30B345B073ED}"/>
              </a:ext>
            </a:extLst>
          </p:cNvPr>
          <p:cNvSpPr txBox="1"/>
          <p:nvPr/>
        </p:nvSpPr>
        <p:spPr>
          <a:xfrm>
            <a:off x="5397539" y="3452605"/>
            <a:ext cx="1396921" cy="338554"/>
          </a:xfrm>
          <a:prstGeom prst="rect">
            <a:avLst/>
          </a:prstGeom>
          <a:noFill/>
        </p:spPr>
        <p:txBody>
          <a:bodyPr wrap="none" rtlCol="0">
            <a:spAutoFit/>
          </a:bodyPr>
          <a:lstStyle/>
          <a:p>
            <a:pPr>
              <a:defRPr/>
            </a:pPr>
            <a:r>
              <a:rPr lang="en-US" sz="1600" dirty="0">
                <a:solidFill>
                  <a:prstClr val="black"/>
                </a:solidFill>
                <a:latin typeface="Calibri"/>
              </a:rPr>
              <a:t>Card with hole</a:t>
            </a:r>
          </a:p>
        </p:txBody>
      </p:sp>
      <p:grpSp>
        <p:nvGrpSpPr>
          <p:cNvPr id="46" name="Group 45">
            <a:extLst>
              <a:ext uri="{FF2B5EF4-FFF2-40B4-BE49-F238E27FC236}">
                <a16:creationId xmlns:a16="http://schemas.microsoft.com/office/drawing/2014/main" id="{46076DCA-6FD4-82DA-7747-C382C6191DFA}"/>
              </a:ext>
            </a:extLst>
          </p:cNvPr>
          <p:cNvGrpSpPr>
            <a:grpSpLocks noChangeAspect="1"/>
          </p:cNvGrpSpPr>
          <p:nvPr/>
        </p:nvGrpSpPr>
        <p:grpSpPr>
          <a:xfrm>
            <a:off x="457206" y="1831848"/>
            <a:ext cx="1936377" cy="1371600"/>
            <a:chOff x="1828800" y="1447800"/>
            <a:chExt cx="5486400" cy="3886200"/>
          </a:xfrm>
        </p:grpSpPr>
        <p:pic>
          <p:nvPicPr>
            <p:cNvPr id="47" name="Picture 46">
              <a:extLst>
                <a:ext uri="{FF2B5EF4-FFF2-40B4-BE49-F238E27FC236}">
                  <a16:creationId xmlns:a16="http://schemas.microsoft.com/office/drawing/2014/main" id="{F4747EC9-A15F-4611-C1B4-E6FE96E4E3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49" name="Rectangle 7">
              <a:extLst>
                <a:ext uri="{FF2B5EF4-FFF2-40B4-BE49-F238E27FC236}">
                  <a16:creationId xmlns:a16="http://schemas.microsoft.com/office/drawing/2014/main" id="{2D1CCEAA-86B6-1601-9DCF-3F99CB1E0F7F}"/>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cxnSp>
        <p:nvCxnSpPr>
          <p:cNvPr id="55" name="Straight Connector 54">
            <a:extLst>
              <a:ext uri="{FF2B5EF4-FFF2-40B4-BE49-F238E27FC236}">
                <a16:creationId xmlns:a16="http://schemas.microsoft.com/office/drawing/2014/main" id="{19FF04FA-E841-6CA3-2337-6C5ECD70CF2C}"/>
              </a:ext>
            </a:extLst>
          </p:cNvPr>
          <p:cNvCxnSpPr/>
          <p:nvPr/>
        </p:nvCxnSpPr>
        <p:spPr>
          <a:xfrm>
            <a:off x="7696200" y="2426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A3C1EAB-6A9A-F209-B817-65848F02A518}"/>
              </a:ext>
            </a:extLst>
          </p:cNvPr>
          <p:cNvCxnSpPr>
            <a:cxnSpLocks/>
          </p:cNvCxnSpPr>
          <p:nvPr/>
        </p:nvCxnSpPr>
        <p:spPr>
          <a:xfrm>
            <a:off x="6096000" y="1600200"/>
            <a:ext cx="20661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D8277D0-1C2A-2DC7-E321-0A764DA94507}"/>
              </a:ext>
            </a:extLst>
          </p:cNvPr>
          <p:cNvSpPr txBox="1"/>
          <p:nvPr/>
        </p:nvSpPr>
        <p:spPr>
          <a:xfrm>
            <a:off x="4487675" y="1402022"/>
            <a:ext cx="1671414"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your eye</a:t>
            </a:r>
          </a:p>
        </p:txBody>
      </p:sp>
      <p:pic>
        <p:nvPicPr>
          <p:cNvPr id="59" name="Picture 58">
            <a:extLst>
              <a:ext uri="{FF2B5EF4-FFF2-40B4-BE49-F238E27FC236}">
                <a16:creationId xmlns:a16="http://schemas.microsoft.com/office/drawing/2014/main" id="{0F358CA3-D90E-4BE3-8C67-EF6F6DFC71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36651" y="2184012"/>
            <a:ext cx="539597" cy="550323"/>
          </a:xfrm>
          <a:prstGeom prst="rect">
            <a:avLst/>
          </a:prstGeom>
          <a:ln>
            <a:solidFill>
              <a:schemeClr val="bg1"/>
            </a:solidFill>
          </a:ln>
        </p:spPr>
      </p:pic>
      <p:cxnSp>
        <p:nvCxnSpPr>
          <p:cNvPr id="60" name="Straight Connector 59">
            <a:extLst>
              <a:ext uri="{FF2B5EF4-FFF2-40B4-BE49-F238E27FC236}">
                <a16:creationId xmlns:a16="http://schemas.microsoft.com/office/drawing/2014/main" id="{63D1285D-7F32-9C52-2B16-02C0192689EE}"/>
              </a:ext>
            </a:extLst>
          </p:cNvPr>
          <p:cNvCxnSpPr/>
          <p:nvPr/>
        </p:nvCxnSpPr>
        <p:spPr>
          <a:xfrm flipH="1" flipV="1">
            <a:off x="2941320" y="2174175"/>
            <a:ext cx="5212080" cy="1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7AAF85-9B32-0E0A-F4FE-C68234733946}"/>
              </a:ext>
            </a:extLst>
          </p:cNvPr>
          <p:cNvCxnSpPr>
            <a:cxnSpLocks/>
          </p:cNvCxnSpPr>
          <p:nvPr/>
        </p:nvCxnSpPr>
        <p:spPr>
          <a:xfrm flipH="1">
            <a:off x="3048001" y="2514600"/>
            <a:ext cx="5105399"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EE66C49C-5755-EC2C-099F-00DBD9D04628}"/>
              </a:ext>
            </a:extLst>
          </p:cNvPr>
          <p:cNvSpPr txBox="1"/>
          <p:nvPr/>
        </p:nvSpPr>
        <p:spPr>
          <a:xfrm>
            <a:off x="8469508" y="4438865"/>
            <a:ext cx="768404" cy="369332"/>
          </a:xfrm>
          <a:prstGeom prst="rect">
            <a:avLst/>
          </a:prstGeom>
          <a:noFill/>
        </p:spPr>
        <p:txBody>
          <a:bodyPr wrap="square" rtlCol="0">
            <a:spAutoFit/>
          </a:bodyPr>
          <a:lstStyle/>
          <a:p>
            <a:pPr algn="ctr"/>
            <a:r>
              <a:rPr lang="en-US" dirty="0"/>
              <a:t>Eye</a:t>
            </a:r>
          </a:p>
        </p:txBody>
      </p:sp>
      <p:sp>
        <p:nvSpPr>
          <p:cNvPr id="119" name="TextBox 118">
            <a:extLst>
              <a:ext uri="{FF2B5EF4-FFF2-40B4-BE49-F238E27FC236}">
                <a16:creationId xmlns:a16="http://schemas.microsoft.com/office/drawing/2014/main" id="{66579932-76B0-E944-12D1-62876860C757}"/>
              </a:ext>
            </a:extLst>
          </p:cNvPr>
          <p:cNvSpPr txBox="1"/>
          <p:nvPr/>
        </p:nvSpPr>
        <p:spPr>
          <a:xfrm>
            <a:off x="8482277" y="2228810"/>
            <a:ext cx="768404" cy="369332"/>
          </a:xfrm>
          <a:prstGeom prst="rect">
            <a:avLst/>
          </a:prstGeom>
          <a:noFill/>
        </p:spPr>
        <p:txBody>
          <a:bodyPr wrap="square" rtlCol="0">
            <a:spAutoFit/>
          </a:bodyPr>
          <a:lstStyle/>
          <a:p>
            <a:pPr algn="ctr"/>
            <a:r>
              <a:rPr lang="en-US" dirty="0"/>
              <a:t>Eye</a:t>
            </a:r>
          </a:p>
        </p:txBody>
      </p:sp>
      <p:sp>
        <p:nvSpPr>
          <p:cNvPr id="2" name="TextBox 1">
            <a:extLst>
              <a:ext uri="{FF2B5EF4-FFF2-40B4-BE49-F238E27FC236}">
                <a16:creationId xmlns:a16="http://schemas.microsoft.com/office/drawing/2014/main" id="{45C3696C-2706-0A60-01BC-8A2FF4E39678}"/>
              </a:ext>
            </a:extLst>
          </p:cNvPr>
          <p:cNvSpPr txBox="1"/>
          <p:nvPr/>
        </p:nvSpPr>
        <p:spPr>
          <a:xfrm>
            <a:off x="7652173" y="5904028"/>
            <a:ext cx="1082058" cy="584775"/>
          </a:xfrm>
          <a:prstGeom prst="rect">
            <a:avLst/>
          </a:prstGeom>
          <a:noFill/>
        </p:spPr>
        <p:txBody>
          <a:bodyPr wrap="square" rtlCol="0">
            <a:spAutoFit/>
          </a:bodyPr>
          <a:lstStyle/>
          <a:p>
            <a:pPr algn="ctr"/>
            <a:r>
              <a:rPr lang="en-US" sz="1600" dirty="0"/>
              <a:t>Projection surface</a:t>
            </a:r>
          </a:p>
        </p:txBody>
      </p:sp>
    </p:spTree>
    <p:extLst>
      <p:ext uri="{BB962C8B-B14F-4D97-AF65-F5344CB8AC3E}">
        <p14:creationId xmlns:p14="http://schemas.microsoft.com/office/powerpoint/2010/main" val="416568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8141149" y="4069152"/>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180000">
            <a:off x="2682975" y="5134921"/>
            <a:ext cx="1144720" cy="64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68A6B644-59C8-4940-92FA-2CF9BF578591}"/>
              </a:ext>
            </a:extLst>
          </p:cNvPr>
          <p:cNvCxnSpPr/>
          <p:nvPr/>
        </p:nvCxnSpPr>
        <p:spPr>
          <a:xfrm>
            <a:off x="6096000" y="401828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12BB71-DF95-4793-9B7E-DE820C0EC1BA}"/>
              </a:ext>
            </a:extLst>
          </p:cNvPr>
          <p:cNvCxnSpPr/>
          <p:nvPr/>
        </p:nvCxnSpPr>
        <p:spPr>
          <a:xfrm>
            <a:off x="6096000" y="5257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a:grpSpLocks noChangeAspect="1"/>
          </p:cNvGrpSpPr>
          <p:nvPr/>
        </p:nvGrpSpPr>
        <p:grpSpPr>
          <a:xfrm rot="189860">
            <a:off x="8150459" y="5037184"/>
            <a:ext cx="301885" cy="457200"/>
            <a:chOff x="2362200" y="2304288"/>
            <a:chExt cx="1384640" cy="2097024"/>
          </a:xfrm>
        </p:grpSpPr>
        <p:grpSp>
          <p:nvGrpSpPr>
            <p:cNvPr id="28" name="Group 27"/>
            <p:cNvGrpSpPr/>
            <p:nvPr/>
          </p:nvGrpSpPr>
          <p:grpSpPr>
            <a:xfrm>
              <a:off x="2362200" y="2819400"/>
              <a:ext cx="703081" cy="1143000"/>
              <a:chOff x="2362200" y="2819400"/>
              <a:chExt cx="703081" cy="1143000"/>
            </a:xfrm>
          </p:grpSpPr>
          <p:sp>
            <p:nvSpPr>
              <p:cNvPr id="37" name="Moon 36"/>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Moon 37"/>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a:off x="2400290" y="3081528"/>
              <a:ext cx="327670" cy="663702"/>
              <a:chOff x="2400290" y="3081528"/>
              <a:chExt cx="327670" cy="663702"/>
            </a:xfrm>
          </p:grpSpPr>
          <p:sp>
            <p:nvSpPr>
              <p:cNvPr id="35" name="Moon 34"/>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Moon 35"/>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2505456" y="2304288"/>
              <a:ext cx="1241384" cy="2097024"/>
              <a:chOff x="2505456" y="2304288"/>
              <a:chExt cx="1241384" cy="2097024"/>
            </a:xfrm>
          </p:grpSpPr>
          <p:cxnSp>
            <p:nvCxnSpPr>
              <p:cNvPr id="31" name="Straight Connector 30"/>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0" name="TextBox 39"/>
          <p:cNvSpPr txBox="1"/>
          <p:nvPr/>
        </p:nvSpPr>
        <p:spPr>
          <a:xfrm>
            <a:off x="5586681" y="6090662"/>
            <a:ext cx="1004645" cy="584775"/>
          </a:xfrm>
          <a:prstGeom prst="rect">
            <a:avLst/>
          </a:prstGeom>
          <a:noFill/>
        </p:spPr>
        <p:txBody>
          <a:bodyPr wrap="square" rtlCol="0">
            <a:spAutoFit/>
          </a:bodyPr>
          <a:lstStyle/>
          <a:p>
            <a:pPr algn="ctr"/>
            <a:r>
              <a:rPr lang="en-US" sz="1600" dirty="0"/>
              <a:t>Card with hole</a:t>
            </a:r>
          </a:p>
        </p:txBody>
      </p:sp>
      <p:sp>
        <p:nvSpPr>
          <p:cNvPr id="42" name="TextBox 41"/>
          <p:cNvSpPr txBox="1"/>
          <p:nvPr/>
        </p:nvSpPr>
        <p:spPr>
          <a:xfrm>
            <a:off x="8477540" y="5094943"/>
            <a:ext cx="768404" cy="369332"/>
          </a:xfrm>
          <a:prstGeom prst="rect">
            <a:avLst/>
          </a:prstGeom>
          <a:noFill/>
        </p:spPr>
        <p:txBody>
          <a:bodyPr wrap="square" rtlCol="0">
            <a:spAutoFit/>
          </a:bodyPr>
          <a:lstStyle/>
          <a:p>
            <a:pPr algn="ctr"/>
            <a:r>
              <a:rPr lang="en-US" dirty="0"/>
              <a:t>Eye</a:t>
            </a:r>
          </a:p>
        </p:txBody>
      </p:sp>
      <p:sp>
        <p:nvSpPr>
          <p:cNvPr id="43" name="TextBox 42"/>
          <p:cNvSpPr txBox="1"/>
          <p:nvPr/>
        </p:nvSpPr>
        <p:spPr>
          <a:xfrm>
            <a:off x="1600200" y="234728"/>
            <a:ext cx="6228431" cy="1015663"/>
          </a:xfrm>
          <a:prstGeom prst="rect">
            <a:avLst/>
          </a:prstGeom>
          <a:noFill/>
        </p:spPr>
        <p:txBody>
          <a:bodyPr wrap="square" rtlCol="0">
            <a:spAutoFit/>
          </a:bodyPr>
          <a:lstStyle/>
          <a:p>
            <a:r>
              <a:rPr lang="en-US" sz="2000" b="1" dirty="0"/>
              <a:t>When the card is farther away from your eye and you move your head </a:t>
            </a:r>
            <a:r>
              <a:rPr lang="en-US" sz="2000" b="1" dirty="0">
                <a:highlight>
                  <a:srgbClr val="FFFF00"/>
                </a:highlight>
              </a:rPr>
              <a:t>DOWN</a:t>
            </a:r>
            <a:r>
              <a:rPr lang="en-US" sz="2000" b="1" dirty="0"/>
              <a:t>, you can see the upper parts of the object (including Bhanu’s head) through the hole.</a:t>
            </a:r>
          </a:p>
        </p:txBody>
      </p:sp>
      <p:grpSp>
        <p:nvGrpSpPr>
          <p:cNvPr id="44" name="Group 43"/>
          <p:cNvGrpSpPr>
            <a:grpSpLocks noChangeAspect="1"/>
          </p:cNvGrpSpPr>
          <p:nvPr/>
        </p:nvGrpSpPr>
        <p:grpSpPr>
          <a:xfrm>
            <a:off x="457204" y="4495800"/>
            <a:ext cx="1936373" cy="1371600"/>
            <a:chOff x="1828800" y="1066800"/>
            <a:chExt cx="5486400" cy="3886200"/>
          </a:xfrm>
        </p:grpSpPr>
        <p:pic>
          <p:nvPicPr>
            <p:cNvPr id="45" name="Picture 4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46" name="Rectangle 7"/>
            <p:cNvSpPr/>
            <p:nvPr/>
          </p:nvSpPr>
          <p:spPr>
            <a:xfrm>
              <a:off x="1828800" y="1066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8" name="Straight Connector 47"/>
          <p:cNvCxnSpPr/>
          <p:nvPr/>
        </p:nvCxnSpPr>
        <p:spPr>
          <a:xfrm>
            <a:off x="7696200" y="5093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pic>
        <p:nvPicPr>
          <p:cNvPr id="50" name="Picture 10" descr="Picture 10">
            <a:extLst>
              <a:ext uri="{FF2B5EF4-FFF2-40B4-BE49-F238E27FC236}">
                <a16:creationId xmlns:a16="http://schemas.microsoft.com/office/drawing/2014/main" id="{00D3F6ED-7B5D-1729-52D3-5D6CFCB3D5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2" name="Oval 51">
            <a:extLst>
              <a:ext uri="{FF2B5EF4-FFF2-40B4-BE49-F238E27FC236}">
                <a16:creationId xmlns:a16="http://schemas.microsoft.com/office/drawing/2014/main" id="{4DDDAAAD-A97D-587D-F4DC-B961F0BF510C}"/>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3" name="Slide Number Placeholder 52">
            <a:extLst>
              <a:ext uri="{FF2B5EF4-FFF2-40B4-BE49-F238E27FC236}">
                <a16:creationId xmlns:a16="http://schemas.microsoft.com/office/drawing/2014/main" id="{89F4D81E-3190-977B-FEBF-2F6C71785B39}"/>
              </a:ext>
            </a:extLst>
          </p:cNvPr>
          <p:cNvSpPr>
            <a:spLocks noGrp="1"/>
          </p:cNvSpPr>
          <p:nvPr>
            <p:ph type="sldNum" sz="quarter" idx="12"/>
          </p:nvPr>
        </p:nvSpPr>
        <p:spPr>
          <a:xfrm>
            <a:off x="6761831" y="6492875"/>
            <a:ext cx="2133600" cy="365125"/>
          </a:xfrm>
        </p:spPr>
        <p:txBody>
          <a:bodyPr/>
          <a:lstStyle/>
          <a:p>
            <a:fld id="{23E00BF6-6337-4BA4-A033-88BB584A9638}" type="slidenum">
              <a:rPr lang="en-US" smtClean="0"/>
              <a:t>24</a:t>
            </a:fld>
            <a:endParaRPr lang="en-US" dirty="0"/>
          </a:p>
        </p:txBody>
      </p:sp>
      <p:sp>
        <p:nvSpPr>
          <p:cNvPr id="58" name="TextBox 57">
            <a:extLst>
              <a:ext uri="{FF2B5EF4-FFF2-40B4-BE49-F238E27FC236}">
                <a16:creationId xmlns:a16="http://schemas.microsoft.com/office/drawing/2014/main" id="{2B5E57DD-7302-9354-DE68-F3BDA8472ADD}"/>
              </a:ext>
            </a:extLst>
          </p:cNvPr>
          <p:cNvSpPr txBox="1"/>
          <p:nvPr/>
        </p:nvSpPr>
        <p:spPr>
          <a:xfrm>
            <a:off x="4550439" y="4083361"/>
            <a:ext cx="1541245"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your eye</a:t>
            </a:r>
          </a:p>
        </p:txBody>
      </p:sp>
      <p:sp>
        <p:nvSpPr>
          <p:cNvPr id="59" name="TextBox 58">
            <a:extLst>
              <a:ext uri="{FF2B5EF4-FFF2-40B4-BE49-F238E27FC236}">
                <a16:creationId xmlns:a16="http://schemas.microsoft.com/office/drawing/2014/main" id="{BF4EF600-09A1-965D-9B2A-B6310B075FEE}"/>
              </a:ext>
            </a:extLst>
          </p:cNvPr>
          <p:cNvSpPr txBox="1"/>
          <p:nvPr/>
        </p:nvSpPr>
        <p:spPr>
          <a:xfrm>
            <a:off x="7487295" y="4017952"/>
            <a:ext cx="1436955" cy="738664"/>
          </a:xfrm>
          <a:prstGeom prst="rect">
            <a:avLst/>
          </a:prstGeom>
          <a:noFill/>
        </p:spPr>
        <p:txBody>
          <a:bodyPr wrap="square" rtlCol="0">
            <a:spAutoFit/>
          </a:bodyPr>
          <a:lstStyle/>
          <a:p>
            <a:pPr algn="ctr"/>
            <a:r>
              <a:rPr lang="en-US" sz="1400" dirty="0"/>
              <a:t>Head moved </a:t>
            </a:r>
            <a:r>
              <a:rPr lang="en-US" sz="1400" dirty="0">
                <a:highlight>
                  <a:srgbClr val="FFFF00"/>
                </a:highlight>
              </a:rPr>
              <a:t>DOWN</a:t>
            </a:r>
            <a:r>
              <a:rPr lang="en-US" sz="1400" dirty="0"/>
              <a:t> to look through the hole </a:t>
            </a:r>
          </a:p>
        </p:txBody>
      </p:sp>
      <p:sp>
        <p:nvSpPr>
          <p:cNvPr id="60" name="TextBox 59">
            <a:extLst>
              <a:ext uri="{FF2B5EF4-FFF2-40B4-BE49-F238E27FC236}">
                <a16:creationId xmlns:a16="http://schemas.microsoft.com/office/drawing/2014/main" id="{E6E16CB2-AD63-7D07-8C93-99EC6C202999}"/>
              </a:ext>
            </a:extLst>
          </p:cNvPr>
          <p:cNvSpPr txBox="1"/>
          <p:nvPr/>
        </p:nvSpPr>
        <p:spPr>
          <a:xfrm>
            <a:off x="2475484" y="5310326"/>
            <a:ext cx="1639314" cy="738664"/>
          </a:xfrm>
          <a:prstGeom prst="rect">
            <a:avLst/>
          </a:prstGeom>
          <a:noFill/>
        </p:spPr>
        <p:txBody>
          <a:bodyPr wrap="square" rtlCol="0">
            <a:spAutoFit/>
          </a:bodyPr>
          <a:lstStyle/>
          <a:p>
            <a:pPr algn="ctr"/>
            <a:r>
              <a:rPr lang="en-US" sz="1400" dirty="0"/>
              <a:t>Only light from Bhanu’s upper parts can reach the eye</a:t>
            </a:r>
          </a:p>
        </p:txBody>
      </p:sp>
      <p:cxnSp>
        <p:nvCxnSpPr>
          <p:cNvPr id="61" name="Straight Connector 60">
            <a:extLst>
              <a:ext uri="{FF2B5EF4-FFF2-40B4-BE49-F238E27FC236}">
                <a16:creationId xmlns:a16="http://schemas.microsoft.com/office/drawing/2014/main" id="{F15C7C13-CDD5-C7CD-F918-E90DCA227E30}"/>
              </a:ext>
            </a:extLst>
          </p:cNvPr>
          <p:cNvCxnSpPr/>
          <p:nvPr/>
        </p:nvCxnSpPr>
        <p:spPr>
          <a:xfrm flipH="1">
            <a:off x="8141149" y="1402154"/>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FCA846B-1CAB-3CC1-FA0C-99B443BE6BD8}"/>
              </a:ext>
            </a:extLst>
          </p:cNvPr>
          <p:cNvGrpSpPr>
            <a:grpSpLocks noChangeAspect="1"/>
          </p:cNvGrpSpPr>
          <p:nvPr/>
        </p:nvGrpSpPr>
        <p:grpSpPr>
          <a:xfrm>
            <a:off x="8156321" y="2174169"/>
            <a:ext cx="301885" cy="457200"/>
            <a:chOff x="2362200" y="2304288"/>
            <a:chExt cx="1384640" cy="2097024"/>
          </a:xfrm>
        </p:grpSpPr>
        <p:grpSp>
          <p:nvGrpSpPr>
            <p:cNvPr id="63" name="Group 62">
              <a:extLst>
                <a:ext uri="{FF2B5EF4-FFF2-40B4-BE49-F238E27FC236}">
                  <a16:creationId xmlns:a16="http://schemas.microsoft.com/office/drawing/2014/main" id="{BC79D587-E9FC-D540-1849-F3346E306659}"/>
                </a:ext>
              </a:extLst>
            </p:cNvPr>
            <p:cNvGrpSpPr/>
            <p:nvPr/>
          </p:nvGrpSpPr>
          <p:grpSpPr>
            <a:xfrm>
              <a:off x="2362200" y="2819400"/>
              <a:ext cx="703081" cy="1143000"/>
              <a:chOff x="2362200" y="2819400"/>
              <a:chExt cx="703081" cy="1143000"/>
            </a:xfrm>
          </p:grpSpPr>
          <p:sp>
            <p:nvSpPr>
              <p:cNvPr id="72" name="Moon 71">
                <a:extLst>
                  <a:ext uri="{FF2B5EF4-FFF2-40B4-BE49-F238E27FC236}">
                    <a16:creationId xmlns:a16="http://schemas.microsoft.com/office/drawing/2014/main" id="{BF830E34-615B-C90F-0047-DC90106D7971}"/>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3" name="Moon 72">
                <a:extLst>
                  <a:ext uri="{FF2B5EF4-FFF2-40B4-BE49-F238E27FC236}">
                    <a16:creationId xmlns:a16="http://schemas.microsoft.com/office/drawing/2014/main" id="{943299E8-A05D-40C4-2D2C-CFFAED53A994}"/>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64" name="Group 63">
              <a:extLst>
                <a:ext uri="{FF2B5EF4-FFF2-40B4-BE49-F238E27FC236}">
                  <a16:creationId xmlns:a16="http://schemas.microsoft.com/office/drawing/2014/main" id="{F2CE2BD0-E485-25CF-B204-1BFAE59250F2}"/>
                </a:ext>
              </a:extLst>
            </p:cNvPr>
            <p:cNvGrpSpPr/>
            <p:nvPr/>
          </p:nvGrpSpPr>
          <p:grpSpPr>
            <a:xfrm>
              <a:off x="2400290" y="3081528"/>
              <a:ext cx="327670" cy="663702"/>
              <a:chOff x="2400290" y="3081528"/>
              <a:chExt cx="327670" cy="663702"/>
            </a:xfrm>
          </p:grpSpPr>
          <p:sp>
            <p:nvSpPr>
              <p:cNvPr id="70" name="Moon 69">
                <a:extLst>
                  <a:ext uri="{FF2B5EF4-FFF2-40B4-BE49-F238E27FC236}">
                    <a16:creationId xmlns:a16="http://schemas.microsoft.com/office/drawing/2014/main" id="{18822EB3-4351-F0C1-37F9-53564F601CE8}"/>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1" name="Moon 70">
                <a:extLst>
                  <a:ext uri="{FF2B5EF4-FFF2-40B4-BE49-F238E27FC236}">
                    <a16:creationId xmlns:a16="http://schemas.microsoft.com/office/drawing/2014/main" id="{88903864-D3BA-1228-7299-D98B477A31F2}"/>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65" name="Group 64">
              <a:extLst>
                <a:ext uri="{FF2B5EF4-FFF2-40B4-BE49-F238E27FC236}">
                  <a16:creationId xmlns:a16="http://schemas.microsoft.com/office/drawing/2014/main" id="{ED4FD90C-C6E2-CABE-DE9B-EF2A850727D1}"/>
                </a:ext>
              </a:extLst>
            </p:cNvPr>
            <p:cNvGrpSpPr/>
            <p:nvPr/>
          </p:nvGrpSpPr>
          <p:grpSpPr>
            <a:xfrm>
              <a:off x="2505456" y="2304288"/>
              <a:ext cx="1241384" cy="2097024"/>
              <a:chOff x="2505456" y="2304288"/>
              <a:chExt cx="1241384" cy="2097024"/>
            </a:xfrm>
          </p:grpSpPr>
          <p:cxnSp>
            <p:nvCxnSpPr>
              <p:cNvPr id="66" name="Straight Connector 65">
                <a:extLst>
                  <a:ext uri="{FF2B5EF4-FFF2-40B4-BE49-F238E27FC236}">
                    <a16:creationId xmlns:a16="http://schemas.microsoft.com/office/drawing/2014/main" id="{0D666FDF-25D2-2AE3-B0B0-98D6DB17EE5B}"/>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88A23FB-6CBE-5251-5F53-1E1A98EFE07A}"/>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4341D5C-70CC-4E4B-4A64-361A9506D0AC}"/>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5A574D5-EA56-8029-4204-91E027660CCE}"/>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4" name="Rectangle 73">
            <a:extLst>
              <a:ext uri="{FF2B5EF4-FFF2-40B4-BE49-F238E27FC236}">
                <a16:creationId xmlns:a16="http://schemas.microsoft.com/office/drawing/2014/main" id="{C379C1E6-D25A-9EDC-C80C-2320744C306B}"/>
              </a:ext>
            </a:extLst>
          </p:cNvPr>
          <p:cNvSpPr/>
          <p:nvPr/>
        </p:nvSpPr>
        <p:spPr>
          <a:xfrm rot="120000">
            <a:off x="2746951" y="1941497"/>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5" name="Rectangle 74">
            <a:extLst>
              <a:ext uri="{FF2B5EF4-FFF2-40B4-BE49-F238E27FC236}">
                <a16:creationId xmlns:a16="http://schemas.microsoft.com/office/drawing/2014/main" id="{3ED0A813-829D-5049-4136-7B9D51D34987}"/>
              </a:ext>
            </a:extLst>
          </p:cNvPr>
          <p:cNvSpPr/>
          <p:nvPr/>
        </p:nvSpPr>
        <p:spPr>
          <a:xfrm rot="-120000">
            <a:off x="2945074" y="2709672"/>
            <a:ext cx="7940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76" name="Straight Connector 75">
            <a:extLst>
              <a:ext uri="{FF2B5EF4-FFF2-40B4-BE49-F238E27FC236}">
                <a16:creationId xmlns:a16="http://schemas.microsoft.com/office/drawing/2014/main" id="{7416FABC-E231-2AE6-8D35-C2E82E8A8FAC}"/>
              </a:ext>
            </a:extLst>
          </p:cNvPr>
          <p:cNvCxnSpPr/>
          <p:nvPr/>
        </p:nvCxnSpPr>
        <p:spPr>
          <a:xfrm>
            <a:off x="6096000" y="13716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9197FE-5440-44CB-618A-5BD8FBB40E87}"/>
              </a:ext>
            </a:extLst>
          </p:cNvPr>
          <p:cNvCxnSpPr/>
          <p:nvPr/>
        </p:nvCxnSpPr>
        <p:spPr>
          <a:xfrm>
            <a:off x="6096000" y="2590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5B29029-427E-79C5-BDF4-722E53B33230}"/>
              </a:ext>
            </a:extLst>
          </p:cNvPr>
          <p:cNvSpPr txBox="1"/>
          <p:nvPr/>
        </p:nvSpPr>
        <p:spPr>
          <a:xfrm>
            <a:off x="5397539" y="3452605"/>
            <a:ext cx="1396921" cy="338554"/>
          </a:xfrm>
          <a:prstGeom prst="rect">
            <a:avLst/>
          </a:prstGeom>
          <a:noFill/>
        </p:spPr>
        <p:txBody>
          <a:bodyPr wrap="none" rtlCol="0">
            <a:spAutoFit/>
          </a:bodyPr>
          <a:lstStyle/>
          <a:p>
            <a:pPr>
              <a:defRPr/>
            </a:pPr>
            <a:r>
              <a:rPr lang="en-US" sz="1600" dirty="0">
                <a:solidFill>
                  <a:prstClr val="black"/>
                </a:solidFill>
                <a:latin typeface="Calibri"/>
              </a:rPr>
              <a:t>Card with hole</a:t>
            </a:r>
          </a:p>
        </p:txBody>
      </p:sp>
      <p:grpSp>
        <p:nvGrpSpPr>
          <p:cNvPr id="79" name="Group 78">
            <a:extLst>
              <a:ext uri="{FF2B5EF4-FFF2-40B4-BE49-F238E27FC236}">
                <a16:creationId xmlns:a16="http://schemas.microsoft.com/office/drawing/2014/main" id="{7C19A3BB-0D04-A563-5AC4-D02ACC1548D1}"/>
              </a:ext>
            </a:extLst>
          </p:cNvPr>
          <p:cNvGrpSpPr>
            <a:grpSpLocks noChangeAspect="1"/>
          </p:cNvGrpSpPr>
          <p:nvPr/>
        </p:nvGrpSpPr>
        <p:grpSpPr>
          <a:xfrm>
            <a:off x="457206" y="1831848"/>
            <a:ext cx="1936377" cy="1371600"/>
            <a:chOff x="1828800" y="1447800"/>
            <a:chExt cx="5486400" cy="3886200"/>
          </a:xfrm>
        </p:grpSpPr>
        <p:pic>
          <p:nvPicPr>
            <p:cNvPr id="80" name="Picture 79">
              <a:extLst>
                <a:ext uri="{FF2B5EF4-FFF2-40B4-BE49-F238E27FC236}">
                  <a16:creationId xmlns:a16="http://schemas.microsoft.com/office/drawing/2014/main" id="{BC237F9B-022F-932D-94B7-CF00A11084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81" name="Rectangle 7">
              <a:extLst>
                <a:ext uri="{FF2B5EF4-FFF2-40B4-BE49-F238E27FC236}">
                  <a16:creationId xmlns:a16="http://schemas.microsoft.com/office/drawing/2014/main" id="{29A0E649-0FF5-95A7-98FC-543D99916F0D}"/>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cxnSp>
        <p:nvCxnSpPr>
          <p:cNvPr id="82" name="Straight Connector 81">
            <a:extLst>
              <a:ext uri="{FF2B5EF4-FFF2-40B4-BE49-F238E27FC236}">
                <a16:creationId xmlns:a16="http://schemas.microsoft.com/office/drawing/2014/main" id="{4A88302A-40AA-7D23-7CE4-05A92F6E0F4D}"/>
              </a:ext>
            </a:extLst>
          </p:cNvPr>
          <p:cNvCxnSpPr/>
          <p:nvPr/>
        </p:nvCxnSpPr>
        <p:spPr>
          <a:xfrm>
            <a:off x="7696200" y="2426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D1C91EE-51DA-8646-1BBE-4458B0A88D52}"/>
              </a:ext>
            </a:extLst>
          </p:cNvPr>
          <p:cNvCxnSpPr>
            <a:cxnSpLocks/>
          </p:cNvCxnSpPr>
          <p:nvPr/>
        </p:nvCxnSpPr>
        <p:spPr>
          <a:xfrm>
            <a:off x="6096000" y="1600200"/>
            <a:ext cx="20661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843DF35-8495-1079-D96A-0372C8733BA2}"/>
              </a:ext>
            </a:extLst>
          </p:cNvPr>
          <p:cNvSpPr txBox="1"/>
          <p:nvPr/>
        </p:nvSpPr>
        <p:spPr>
          <a:xfrm>
            <a:off x="4484247" y="1415965"/>
            <a:ext cx="1671414"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your eye</a:t>
            </a:r>
          </a:p>
        </p:txBody>
      </p:sp>
      <p:pic>
        <p:nvPicPr>
          <p:cNvPr id="85" name="Picture 84">
            <a:extLst>
              <a:ext uri="{FF2B5EF4-FFF2-40B4-BE49-F238E27FC236}">
                <a16:creationId xmlns:a16="http://schemas.microsoft.com/office/drawing/2014/main" id="{A5022858-C140-E09E-0017-767B856D2A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96011" y="2184012"/>
            <a:ext cx="539597" cy="550323"/>
          </a:xfrm>
          <a:prstGeom prst="rect">
            <a:avLst/>
          </a:prstGeom>
          <a:ln>
            <a:solidFill>
              <a:schemeClr val="bg1"/>
            </a:solidFill>
          </a:ln>
        </p:spPr>
      </p:pic>
      <p:cxnSp>
        <p:nvCxnSpPr>
          <p:cNvPr id="86" name="Straight Connector 85">
            <a:extLst>
              <a:ext uri="{FF2B5EF4-FFF2-40B4-BE49-F238E27FC236}">
                <a16:creationId xmlns:a16="http://schemas.microsoft.com/office/drawing/2014/main" id="{23B4146B-8F0E-533D-7496-96FAD5F380DE}"/>
              </a:ext>
            </a:extLst>
          </p:cNvPr>
          <p:cNvCxnSpPr/>
          <p:nvPr/>
        </p:nvCxnSpPr>
        <p:spPr>
          <a:xfrm flipH="1" flipV="1">
            <a:off x="2941320" y="2174175"/>
            <a:ext cx="5212080" cy="1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FB14990-FEA5-91FE-6DA9-7B37BE11ADBA}"/>
              </a:ext>
            </a:extLst>
          </p:cNvPr>
          <p:cNvCxnSpPr>
            <a:cxnSpLocks/>
          </p:cNvCxnSpPr>
          <p:nvPr/>
        </p:nvCxnSpPr>
        <p:spPr>
          <a:xfrm flipH="1">
            <a:off x="3048001" y="2514600"/>
            <a:ext cx="5105399"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C3D0AFB-0A9D-643A-2FA4-D195FF4462D6}"/>
              </a:ext>
            </a:extLst>
          </p:cNvPr>
          <p:cNvSpPr txBox="1"/>
          <p:nvPr/>
        </p:nvSpPr>
        <p:spPr>
          <a:xfrm>
            <a:off x="8482277" y="2228810"/>
            <a:ext cx="768404" cy="369332"/>
          </a:xfrm>
          <a:prstGeom prst="rect">
            <a:avLst/>
          </a:prstGeom>
          <a:noFill/>
        </p:spPr>
        <p:txBody>
          <a:bodyPr wrap="square" rtlCol="0">
            <a:spAutoFit/>
          </a:bodyPr>
          <a:lstStyle/>
          <a:p>
            <a:pPr algn="ctr"/>
            <a:r>
              <a:rPr lang="en-US" dirty="0"/>
              <a:t>Eye</a:t>
            </a:r>
          </a:p>
        </p:txBody>
      </p:sp>
      <p:pic>
        <p:nvPicPr>
          <p:cNvPr id="90" name="Picture 89">
            <a:extLst>
              <a:ext uri="{FF2B5EF4-FFF2-40B4-BE49-F238E27FC236}">
                <a16:creationId xmlns:a16="http://schemas.microsoft.com/office/drawing/2014/main" id="{ED3C894F-03BC-1316-7113-ECD672638B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66115" y="4539000"/>
            <a:ext cx="560019" cy="550323"/>
          </a:xfrm>
          <a:prstGeom prst="rect">
            <a:avLst/>
          </a:prstGeom>
        </p:spPr>
      </p:pic>
      <p:cxnSp>
        <p:nvCxnSpPr>
          <p:cNvPr id="22" name="Straight Connector 21"/>
          <p:cNvCxnSpPr>
            <a:cxnSpLocks/>
          </p:cNvCxnSpPr>
          <p:nvPr/>
        </p:nvCxnSpPr>
        <p:spPr>
          <a:xfrm flipH="1" flipV="1">
            <a:off x="2874340" y="4514434"/>
            <a:ext cx="5320752" cy="7065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a:stCxn id="36" idx="0"/>
          </p:cNvCxnSpPr>
          <p:nvPr/>
        </p:nvCxnSpPr>
        <p:spPr>
          <a:xfrm flipH="1" flipV="1">
            <a:off x="2819404" y="5100918"/>
            <a:ext cx="5367709" cy="244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58CEE7F-526D-9FA8-4B74-C3DF3E9F79B1}"/>
              </a:ext>
            </a:extLst>
          </p:cNvPr>
          <p:cNvSpPr txBox="1"/>
          <p:nvPr/>
        </p:nvSpPr>
        <p:spPr>
          <a:xfrm>
            <a:off x="7642868" y="6054527"/>
            <a:ext cx="1082058" cy="584775"/>
          </a:xfrm>
          <a:prstGeom prst="rect">
            <a:avLst/>
          </a:prstGeom>
          <a:noFill/>
        </p:spPr>
        <p:txBody>
          <a:bodyPr wrap="square" rtlCol="0">
            <a:spAutoFit/>
          </a:bodyPr>
          <a:lstStyle/>
          <a:p>
            <a:pPr algn="ctr"/>
            <a:r>
              <a:rPr lang="en-US" sz="1600" dirty="0"/>
              <a:t>Projection surface</a:t>
            </a:r>
          </a:p>
        </p:txBody>
      </p:sp>
    </p:spTree>
    <p:extLst>
      <p:ext uri="{BB962C8B-B14F-4D97-AF65-F5344CB8AC3E}">
        <p14:creationId xmlns:p14="http://schemas.microsoft.com/office/powerpoint/2010/main" val="2314353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961404"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Rectangle 1"/>
          <p:cNvSpPr/>
          <p:nvPr/>
        </p:nvSpPr>
        <p:spPr>
          <a:xfrm>
            <a:off x="1164065" y="295870"/>
            <a:ext cx="6796023" cy="923330"/>
          </a:xfrm>
          <a:prstGeom prst="rect">
            <a:avLst/>
          </a:prstGeom>
          <a:solidFill>
            <a:srgbClr val="DBEEF4"/>
          </a:solid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sng" strike="noStrike" kern="1200" cap="none" spc="0" normalizeH="0" baseline="0" noProof="0" dirty="0">
                <a:ln>
                  <a:noFill/>
                </a:ln>
                <a:solidFill>
                  <a:prstClr val="black"/>
                </a:solidFill>
                <a:effectLst/>
                <a:highlight>
                  <a:srgbClr val="FFFF00"/>
                </a:highlight>
                <a:uLnTx/>
                <a:uFillTx/>
                <a:latin typeface="Calibri"/>
                <a:ea typeface="+mn-ea"/>
                <a:cs typeface="+mn-cs"/>
              </a:rPr>
              <a:t>NEVER EVER look at the Sun through the holes!</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We are using Bhanu (your object) to represent the Sun. Bhanu is helping us to SAFELY learn how sunlight passes through the hole to reach the projection surface.</a:t>
            </a:r>
          </a:p>
        </p:txBody>
      </p:sp>
      <p:sp>
        <p:nvSpPr>
          <p:cNvPr id="29" name="Slide Number Placeholder 28">
            <a:extLst>
              <a:ext uri="{FF2B5EF4-FFF2-40B4-BE49-F238E27FC236}">
                <a16:creationId xmlns:a16="http://schemas.microsoft.com/office/drawing/2014/main" id="{6FD37422-EB50-5A18-5232-BE135136D9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CB0D22DE-9930-9F0F-CCD6-8A3123683E52}"/>
              </a:ext>
            </a:extLst>
          </p:cNvPr>
          <p:cNvGrpSpPr/>
          <p:nvPr/>
        </p:nvGrpSpPr>
        <p:grpSpPr>
          <a:xfrm flipH="1">
            <a:off x="1162664" y="1361478"/>
            <a:ext cx="7852040" cy="5421572"/>
            <a:chOff x="1162664" y="1361478"/>
            <a:chExt cx="7852040" cy="5421572"/>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1162664" y="1447800"/>
              <a:ext cx="7246719" cy="4975602"/>
            </a:xfrm>
            <a:prstGeom prst="rect">
              <a:avLst/>
            </a:prstGeom>
          </p:spPr>
        </p:pic>
        <p:sp>
          <p:nvSpPr>
            <p:cNvPr id="16" name="TextBox 15"/>
            <p:cNvSpPr txBox="1"/>
            <p:nvPr/>
          </p:nvSpPr>
          <p:spPr>
            <a:xfrm>
              <a:off x="1626512" y="3226879"/>
              <a:ext cx="13492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Smooth flat projection surface</a:t>
              </a:r>
            </a:p>
          </p:txBody>
        </p:sp>
        <p:grpSp>
          <p:nvGrpSpPr>
            <p:cNvPr id="12" name="Group 11"/>
            <p:cNvGrpSpPr>
              <a:grpSpLocks noChangeAspect="1"/>
            </p:cNvGrpSpPr>
            <p:nvPr/>
          </p:nvGrpSpPr>
          <p:grpSpPr>
            <a:xfrm rot="9788426">
              <a:off x="2344630" y="4232110"/>
              <a:ext cx="301885" cy="457200"/>
              <a:chOff x="2362200" y="2304288"/>
              <a:chExt cx="1384640" cy="2097024"/>
            </a:xfrm>
          </p:grpSpPr>
          <p:grpSp>
            <p:nvGrpSpPr>
              <p:cNvPr id="13" name="Group 12"/>
              <p:cNvGrpSpPr/>
              <p:nvPr/>
            </p:nvGrpSpPr>
            <p:grpSpPr>
              <a:xfrm>
                <a:off x="2362200" y="2819400"/>
                <a:ext cx="703081" cy="1143000"/>
                <a:chOff x="2362200" y="2819400"/>
                <a:chExt cx="703081" cy="1143000"/>
              </a:xfrm>
            </p:grpSpPr>
            <p:sp>
              <p:nvSpPr>
                <p:cNvPr id="23" name="Moon 22"/>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Moon 23"/>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4" name="Group 13"/>
              <p:cNvGrpSpPr/>
              <p:nvPr/>
            </p:nvGrpSpPr>
            <p:grpSpPr>
              <a:xfrm>
                <a:off x="2400290" y="3081528"/>
                <a:ext cx="327670" cy="663702"/>
                <a:chOff x="2400290" y="3081528"/>
                <a:chExt cx="327670" cy="663702"/>
              </a:xfrm>
            </p:grpSpPr>
            <p:sp>
              <p:nvSpPr>
                <p:cNvPr id="21" name="Moon 20"/>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Moon 21"/>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5" name="Group 14"/>
              <p:cNvGrpSpPr/>
              <p:nvPr/>
            </p:nvGrpSpPr>
            <p:grpSpPr>
              <a:xfrm>
                <a:off x="2505456" y="2304288"/>
                <a:ext cx="1241384" cy="2097024"/>
                <a:chOff x="2505456" y="2304288"/>
                <a:chExt cx="1241384" cy="2097024"/>
              </a:xfrm>
            </p:grpSpPr>
            <p:cxnSp>
              <p:nvCxnSpPr>
                <p:cNvPr id="17" name="Straight Connector 16"/>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5" name="Picture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954296" y="1361478"/>
              <a:ext cx="935126" cy="903427"/>
            </a:xfrm>
            <a:prstGeom prst="rect">
              <a:avLst/>
            </a:prstGeom>
          </p:spPr>
        </p:pic>
        <p:sp>
          <p:nvSpPr>
            <p:cNvPr id="3" name="Rectangle 2"/>
            <p:cNvSpPr/>
            <p:nvPr/>
          </p:nvSpPr>
          <p:spPr>
            <a:xfrm>
              <a:off x="7924800" y="2218848"/>
              <a:ext cx="1089904" cy="738664"/>
            </a:xfrm>
            <a:prstGeom prst="rect">
              <a:avLst/>
            </a:prstGeom>
            <a:solidFill>
              <a:schemeClr val="accent5">
                <a:lumMod val="20000"/>
                <a:lumOff val="80000"/>
              </a:schemeClr>
            </a:solidFill>
            <a:effectLst>
              <a:softEdge rad="3175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Your object </a:t>
              </a:r>
              <a:r>
                <a:rPr kumimoji="0" lang="en-US" sz="1400" b="1" i="1" u="none" strike="noStrike" kern="1200" cap="none" spc="0" normalizeH="0" baseline="0" noProof="0" dirty="0">
                  <a:ln>
                    <a:noFill/>
                  </a:ln>
                  <a:solidFill>
                    <a:prstClr val="black"/>
                  </a:solidFill>
                  <a:effectLst/>
                  <a:uLnTx/>
                  <a:uFillTx/>
                  <a:latin typeface="Calibri"/>
                  <a:ea typeface="+mn-ea"/>
                  <a:cs typeface="+mn-cs"/>
                </a:rPr>
                <a:t>represents</a:t>
              </a:r>
              <a:r>
                <a:rPr kumimoji="0" lang="en-US" sz="1400" b="1" i="0" u="none" strike="noStrike" kern="1200" cap="none" spc="0" normalizeH="0" baseline="0" noProof="0" dirty="0">
                  <a:ln>
                    <a:noFill/>
                  </a:ln>
                  <a:solidFill>
                    <a:prstClr val="black"/>
                  </a:solidFill>
                  <a:effectLst/>
                  <a:uLnTx/>
                  <a:uFillTx/>
                  <a:latin typeface="Calibri"/>
                  <a:ea typeface="+mn-ea"/>
                  <a:cs typeface="+mn-cs"/>
                </a:rPr>
                <a:t> the Sun</a:t>
              </a:r>
            </a:p>
          </p:txBody>
        </p:sp>
        <p:sp>
          <p:nvSpPr>
            <p:cNvPr id="11" name="Rectangle 10">
              <a:extLst>
                <a:ext uri="{FF2B5EF4-FFF2-40B4-BE49-F238E27FC236}">
                  <a16:creationId xmlns:a16="http://schemas.microsoft.com/office/drawing/2014/main" id="{A6A8ADCF-C0BA-6EE3-3429-560105DBC95A}"/>
                </a:ext>
              </a:extLst>
            </p:cNvPr>
            <p:cNvSpPr/>
            <p:nvPr/>
          </p:nvSpPr>
          <p:spPr>
            <a:xfrm>
              <a:off x="3094844" y="4078397"/>
              <a:ext cx="2163568" cy="2514600"/>
            </a:xfrm>
            <a:prstGeom prst="rect">
              <a:avLst/>
            </a:prstGeom>
            <a:solidFill>
              <a:srgbClr val="E7C1A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62D8C7C3-7684-24F7-22BF-D58588A2137D}"/>
                </a:ext>
              </a:extLst>
            </p:cNvPr>
            <p:cNvCxnSpPr>
              <a:cxnSpLocks/>
            </p:cNvCxnSpPr>
            <p:nvPr/>
          </p:nvCxnSpPr>
          <p:spPr>
            <a:xfrm flipV="1">
              <a:off x="4145804" y="3157149"/>
              <a:ext cx="1125211" cy="13127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0BDABDF-6BE8-E2B1-18A4-C1B16389B424}"/>
                </a:ext>
              </a:extLst>
            </p:cNvPr>
            <p:cNvSpPr/>
            <p:nvPr/>
          </p:nvSpPr>
          <p:spPr>
            <a:xfrm>
              <a:off x="5165685" y="4736352"/>
              <a:ext cx="1143001" cy="1169551"/>
            </a:xfrm>
            <a:prstGeom prst="rect">
              <a:avLst/>
            </a:prstGeom>
            <a:solidFill>
              <a:schemeClr val="accent5">
                <a:lumMod val="20000"/>
                <a:lumOff val="80000"/>
              </a:schemeClr>
            </a:solidFill>
            <a:effectLst>
              <a:softEdge rad="3175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JO is holding the 3-Hole PUNCH Pinhole Projector</a:t>
              </a:r>
            </a:p>
          </p:txBody>
        </p:sp>
        <p:cxnSp>
          <p:nvCxnSpPr>
            <p:cNvPr id="33" name="Straight Arrow Connector 32">
              <a:extLst>
                <a:ext uri="{FF2B5EF4-FFF2-40B4-BE49-F238E27FC236}">
                  <a16:creationId xmlns:a16="http://schemas.microsoft.com/office/drawing/2014/main" id="{E2644607-0719-FC0B-E29E-AED1E52DE598}"/>
                </a:ext>
              </a:extLst>
            </p:cNvPr>
            <p:cNvCxnSpPr>
              <a:cxnSpLocks/>
            </p:cNvCxnSpPr>
            <p:nvPr/>
          </p:nvCxnSpPr>
          <p:spPr>
            <a:xfrm flipH="1">
              <a:off x="2656114" y="1666460"/>
              <a:ext cx="5780534" cy="2712016"/>
            </a:xfrm>
            <a:prstGeom prst="straightConnector1">
              <a:avLst/>
            </a:prstGeom>
            <a:ln w="31750">
              <a:solidFill>
                <a:srgbClr val="00B0F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63626" y="4751725"/>
              <a:ext cx="1832754" cy="2031325"/>
            </a:xfrm>
            <a:prstGeom prst="rect">
              <a:avLst/>
            </a:prstGeom>
            <a:solidFill>
              <a:schemeClr val="accent5">
                <a:lumMod val="20000"/>
                <a:lumOff val="80000"/>
              </a:schemeClr>
            </a:solidFill>
            <a:effectLst>
              <a:softEdge rad="31750"/>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The </a:t>
              </a:r>
              <a:r>
                <a:rPr kumimoji="0" lang="en-US" sz="1400" b="1" i="1" u="none" strike="noStrike" kern="1200" cap="none" spc="0" normalizeH="0" baseline="0" noProof="0" dirty="0">
                  <a:ln>
                    <a:noFill/>
                  </a:ln>
                  <a:solidFill>
                    <a:prstClr val="black"/>
                  </a:solidFill>
                  <a:effectLst/>
                  <a:uLnTx/>
                  <a:uFillTx/>
                  <a:latin typeface="Calibri"/>
                  <a:ea typeface="+mn-ea"/>
                  <a:cs typeface="+mn-cs"/>
                </a:rPr>
                <a:t>position</a:t>
              </a:r>
              <a:r>
                <a:rPr kumimoji="0" lang="en-US" sz="1400" b="1" i="0" u="none" strike="noStrike" kern="1200" cap="none" spc="0" normalizeH="0" baseline="0" noProof="0" dirty="0">
                  <a:ln>
                    <a:noFill/>
                  </a:ln>
                  <a:solidFill>
                    <a:prstClr val="black"/>
                  </a:solidFill>
                  <a:effectLst/>
                  <a:uLnTx/>
                  <a:uFillTx/>
                  <a:latin typeface="Calibri"/>
                  <a:ea typeface="+mn-ea"/>
                  <a:cs typeface="+mn-cs"/>
                </a:rPr>
                <a:t> of our eye as we look at Bhanu is like a </a:t>
              </a:r>
              <a:r>
                <a:rPr kumimoji="0" lang="en-US" sz="1400" b="1" i="1" u="none" strike="noStrike" kern="1200" cap="none" spc="0" normalizeH="0" baseline="0" noProof="0" dirty="0">
                  <a:ln>
                    <a:noFill/>
                  </a:ln>
                  <a:solidFill>
                    <a:prstClr val="black"/>
                  </a:solidFill>
                  <a:effectLst/>
                  <a:uLnTx/>
                  <a:uFillTx/>
                  <a:latin typeface="Calibri"/>
                  <a:ea typeface="+mn-ea"/>
                  <a:cs typeface="+mn-cs"/>
                </a:rPr>
                <a:t>place</a:t>
              </a:r>
              <a:r>
                <a:rPr kumimoji="0" lang="en-US" sz="1400" b="1" i="0" u="none" strike="noStrike" kern="1200" cap="none" spc="0" normalizeH="0" baseline="0" noProof="0" dirty="0">
                  <a:ln>
                    <a:noFill/>
                  </a:ln>
                  <a:solidFill>
                    <a:prstClr val="black"/>
                  </a:solidFill>
                  <a:effectLst/>
                  <a:uLnTx/>
                  <a:uFillTx/>
                  <a:latin typeface="Calibri"/>
                  <a:ea typeface="+mn-ea"/>
                  <a:cs typeface="+mn-cs"/>
                </a:rPr>
                <a:t> on this projection surface. </a:t>
              </a:r>
              <a:r>
                <a:rPr kumimoji="0" lang="en-US" sz="1400" b="1" i="0" u="none" strike="noStrike" kern="1200" cap="none" spc="0" normalizeH="0" baseline="0" noProof="0" dirty="0">
                  <a:ln>
                    <a:noFill/>
                  </a:ln>
                  <a:solidFill>
                    <a:prstClr val="black"/>
                  </a:solidFill>
                  <a:effectLst/>
                  <a:highlight>
                    <a:srgbClr val="FFFF00"/>
                  </a:highlight>
                  <a:uLnTx/>
                  <a:uFillTx/>
                  <a:latin typeface="Calibri"/>
                  <a:ea typeface="+mn-ea"/>
                  <a:cs typeface="+mn-cs"/>
                </a:rPr>
                <a:t>We want to know: Which parts of the projection surface receive light from which parts of Bhanu?</a:t>
              </a:r>
            </a:p>
          </p:txBody>
        </p:sp>
        <p:sp>
          <p:nvSpPr>
            <p:cNvPr id="9" name="Rectangle 8">
              <a:extLst>
                <a:ext uri="{FF2B5EF4-FFF2-40B4-BE49-F238E27FC236}">
                  <a16:creationId xmlns:a16="http://schemas.microsoft.com/office/drawing/2014/main" id="{76755682-89B3-CAEC-A6CB-C84482AAB93C}"/>
                </a:ext>
              </a:extLst>
            </p:cNvPr>
            <p:cNvSpPr/>
            <p:nvPr/>
          </p:nvSpPr>
          <p:spPr>
            <a:xfrm>
              <a:off x="3371868" y="6407842"/>
              <a:ext cx="4665215" cy="369332"/>
            </a:xfrm>
            <a:prstGeom prst="rect">
              <a:avLst/>
            </a:prstGeom>
            <a:solidFill>
              <a:srgbClr val="DBEEF4"/>
            </a:solid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sng" strike="noStrike" kern="1200" cap="none" spc="0" normalizeH="0" baseline="0" noProof="0" dirty="0">
                  <a:ln>
                    <a:noFill/>
                  </a:ln>
                  <a:solidFill>
                    <a:prstClr val="black"/>
                  </a:solidFill>
                  <a:effectLst/>
                  <a:highlight>
                    <a:srgbClr val="FFFF00"/>
                  </a:highlight>
                  <a:uLnTx/>
                  <a:uFillTx/>
                  <a:latin typeface="Calibri"/>
                  <a:ea typeface="+mn-ea"/>
                  <a:cs typeface="+mn-cs"/>
                </a:rPr>
                <a:t>NEVER EVER look at the Sun through the holes!</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1" name="Rectangle: Rounded Corners 30">
            <a:extLst>
              <a:ext uri="{FF2B5EF4-FFF2-40B4-BE49-F238E27FC236}">
                <a16:creationId xmlns:a16="http://schemas.microsoft.com/office/drawing/2014/main" id="{9FF26E02-270A-9AF3-8E77-810DFE88CB79}"/>
              </a:ext>
            </a:extLst>
          </p:cNvPr>
          <p:cNvSpPr/>
          <p:nvPr/>
        </p:nvSpPr>
        <p:spPr>
          <a:xfrm rot="20729038">
            <a:off x="2886679" y="4892591"/>
            <a:ext cx="571061" cy="283976"/>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A0290740-5D1D-C150-7355-78FAB56404D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246" t="6286" r="8020" b="15936"/>
          <a:stretch/>
        </p:blipFill>
        <p:spPr>
          <a:xfrm>
            <a:off x="5274652" y="4436493"/>
            <a:ext cx="1400272" cy="1839335"/>
          </a:xfrm>
          <a:prstGeom prst="rect">
            <a:avLst/>
          </a:prstGeom>
        </p:spPr>
      </p:pic>
    </p:spTree>
    <p:extLst>
      <p:ext uri="{BB962C8B-B14F-4D97-AF65-F5344CB8AC3E}">
        <p14:creationId xmlns:p14="http://schemas.microsoft.com/office/powerpoint/2010/main" val="3799227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Slide Number Placeholder 10">
            <a:extLst>
              <a:ext uri="{FF2B5EF4-FFF2-40B4-BE49-F238E27FC236}">
                <a16:creationId xmlns:a16="http://schemas.microsoft.com/office/drawing/2014/main" id="{61346DE2-7614-CAD4-5850-5D2B548E0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1100CA0-0CAF-5A38-6917-C163EF169E4F}"/>
              </a:ext>
            </a:extLst>
          </p:cNvPr>
          <p:cNvSpPr txBox="1"/>
          <p:nvPr/>
        </p:nvSpPr>
        <p:spPr>
          <a:xfrm>
            <a:off x="1909689" y="285955"/>
            <a:ext cx="5207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Seeing your object (Bhanu)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from the different eye positions</a:t>
            </a:r>
          </a:p>
        </p:txBody>
      </p:sp>
      <p:grpSp>
        <p:nvGrpSpPr>
          <p:cNvPr id="15" name="Group 14"/>
          <p:cNvGrpSpPr>
            <a:grpSpLocks noChangeAspect="1"/>
          </p:cNvGrpSpPr>
          <p:nvPr/>
        </p:nvGrpSpPr>
        <p:grpSpPr>
          <a:xfrm rot="276089">
            <a:off x="5961773" y="3672140"/>
            <a:ext cx="301885" cy="457200"/>
            <a:chOff x="2362200" y="2304288"/>
            <a:chExt cx="1384640" cy="2097024"/>
          </a:xfrm>
        </p:grpSpPr>
        <p:grpSp>
          <p:nvGrpSpPr>
            <p:cNvPr id="16" name="Group 15"/>
            <p:cNvGrpSpPr/>
            <p:nvPr/>
          </p:nvGrpSpPr>
          <p:grpSpPr>
            <a:xfrm>
              <a:off x="2362200" y="2819400"/>
              <a:ext cx="703081" cy="1143000"/>
              <a:chOff x="2362200" y="2819400"/>
              <a:chExt cx="703081" cy="1143000"/>
            </a:xfrm>
          </p:grpSpPr>
          <p:sp>
            <p:nvSpPr>
              <p:cNvPr id="25" name="Moon 24"/>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Moon 25"/>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p:cNvGrpSpPr/>
            <p:nvPr/>
          </p:nvGrpSpPr>
          <p:grpSpPr>
            <a:xfrm>
              <a:off x="2400290" y="3081528"/>
              <a:ext cx="327670" cy="663702"/>
              <a:chOff x="2400290" y="3081528"/>
              <a:chExt cx="327670" cy="663702"/>
            </a:xfrm>
          </p:grpSpPr>
          <p:sp>
            <p:nvSpPr>
              <p:cNvPr id="23" name="Moon 22"/>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Moon 23"/>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 name="Group 17"/>
            <p:cNvGrpSpPr/>
            <p:nvPr/>
          </p:nvGrpSpPr>
          <p:grpSpPr>
            <a:xfrm>
              <a:off x="2505456" y="2304288"/>
              <a:ext cx="1241384" cy="2097024"/>
              <a:chOff x="2505456" y="2304288"/>
              <a:chExt cx="1241384" cy="2097024"/>
            </a:xfrm>
          </p:grpSpPr>
          <p:cxnSp>
            <p:nvCxnSpPr>
              <p:cNvPr id="19" name="Straight Connector 18"/>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p:cNvGrpSpPr>
            <a:grpSpLocks noChangeAspect="1"/>
          </p:cNvGrpSpPr>
          <p:nvPr/>
        </p:nvGrpSpPr>
        <p:grpSpPr>
          <a:xfrm rot="10436270" flipH="1">
            <a:off x="5950792" y="3154680"/>
            <a:ext cx="301885" cy="457200"/>
            <a:chOff x="2362200" y="2304288"/>
            <a:chExt cx="1384640" cy="2097024"/>
          </a:xfrm>
        </p:grpSpPr>
        <p:grpSp>
          <p:nvGrpSpPr>
            <p:cNvPr id="31" name="Group 30"/>
            <p:cNvGrpSpPr/>
            <p:nvPr/>
          </p:nvGrpSpPr>
          <p:grpSpPr>
            <a:xfrm>
              <a:off x="2362200" y="2819400"/>
              <a:ext cx="703081" cy="1143000"/>
              <a:chOff x="2362200" y="2819400"/>
              <a:chExt cx="703081" cy="1143000"/>
            </a:xfrm>
          </p:grpSpPr>
          <p:sp>
            <p:nvSpPr>
              <p:cNvPr id="40" name="Moon 39"/>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Moon 40"/>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2" name="Group 31"/>
            <p:cNvGrpSpPr/>
            <p:nvPr/>
          </p:nvGrpSpPr>
          <p:grpSpPr>
            <a:xfrm>
              <a:off x="2400290" y="3081528"/>
              <a:ext cx="327670" cy="663702"/>
              <a:chOff x="2400290" y="3081528"/>
              <a:chExt cx="327670" cy="663702"/>
            </a:xfrm>
          </p:grpSpPr>
          <p:sp>
            <p:nvSpPr>
              <p:cNvPr id="38" name="Moon 37"/>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Moon 38"/>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3" name="Group 32"/>
            <p:cNvGrpSpPr/>
            <p:nvPr/>
          </p:nvGrpSpPr>
          <p:grpSpPr>
            <a:xfrm>
              <a:off x="2505456" y="2304288"/>
              <a:ext cx="1241384" cy="2097024"/>
              <a:chOff x="2505456" y="2304288"/>
              <a:chExt cx="1241384" cy="2097024"/>
            </a:xfrm>
          </p:grpSpPr>
          <p:cxnSp>
            <p:nvCxnSpPr>
              <p:cNvPr id="34" name="Straight Connector 33"/>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p:cNvGrpSpPr>
            <a:grpSpLocks noChangeAspect="1"/>
          </p:cNvGrpSpPr>
          <p:nvPr/>
        </p:nvGrpSpPr>
        <p:grpSpPr>
          <a:xfrm rot="469909">
            <a:off x="5959817" y="4207797"/>
            <a:ext cx="301885" cy="457200"/>
            <a:chOff x="2362200" y="2304288"/>
            <a:chExt cx="1384640" cy="2097024"/>
          </a:xfrm>
        </p:grpSpPr>
        <p:grpSp>
          <p:nvGrpSpPr>
            <p:cNvPr id="43" name="Group 42"/>
            <p:cNvGrpSpPr/>
            <p:nvPr/>
          </p:nvGrpSpPr>
          <p:grpSpPr>
            <a:xfrm>
              <a:off x="2362200" y="2819400"/>
              <a:ext cx="703081" cy="1143000"/>
              <a:chOff x="2362200" y="2819400"/>
              <a:chExt cx="703081" cy="1143000"/>
            </a:xfrm>
          </p:grpSpPr>
          <p:sp>
            <p:nvSpPr>
              <p:cNvPr id="52" name="Moon 51"/>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Moon 52"/>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4" name="Group 43"/>
            <p:cNvGrpSpPr/>
            <p:nvPr/>
          </p:nvGrpSpPr>
          <p:grpSpPr>
            <a:xfrm>
              <a:off x="2400290" y="3081528"/>
              <a:ext cx="327670" cy="663702"/>
              <a:chOff x="2400290" y="3081528"/>
              <a:chExt cx="327670" cy="663702"/>
            </a:xfrm>
          </p:grpSpPr>
          <p:sp>
            <p:nvSpPr>
              <p:cNvPr id="50" name="Moon 49"/>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Moon 50"/>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5" name="Group 44"/>
            <p:cNvGrpSpPr/>
            <p:nvPr/>
          </p:nvGrpSpPr>
          <p:grpSpPr>
            <a:xfrm>
              <a:off x="2505456" y="2304288"/>
              <a:ext cx="1241384" cy="2097024"/>
              <a:chOff x="2505456" y="2304288"/>
              <a:chExt cx="1241384" cy="2097024"/>
            </a:xfrm>
          </p:grpSpPr>
          <p:cxnSp>
            <p:nvCxnSpPr>
              <p:cNvPr id="46" name="Straight Connector 45"/>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4" name="Straight Connector 53"/>
          <p:cNvCxnSpPr/>
          <p:nvPr/>
        </p:nvCxnSpPr>
        <p:spPr>
          <a:xfrm>
            <a:off x="6260491" y="2982237"/>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flipH="1">
            <a:off x="5305096" y="2330934"/>
            <a:ext cx="18955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Smooth flat projection surface</a:t>
            </a:r>
          </a:p>
        </p:txBody>
      </p:sp>
      <p:grpSp>
        <p:nvGrpSpPr>
          <p:cNvPr id="80" name="Group 79">
            <a:extLst>
              <a:ext uri="{FF2B5EF4-FFF2-40B4-BE49-F238E27FC236}">
                <a16:creationId xmlns:a16="http://schemas.microsoft.com/office/drawing/2014/main" id="{7FE8C2E7-9B1F-841D-9081-BDB4F6E1B7C1}"/>
              </a:ext>
            </a:extLst>
          </p:cNvPr>
          <p:cNvGrpSpPr/>
          <p:nvPr/>
        </p:nvGrpSpPr>
        <p:grpSpPr>
          <a:xfrm flipH="1">
            <a:off x="183746" y="2377855"/>
            <a:ext cx="2103120" cy="2096761"/>
            <a:chOff x="6144952" y="2312593"/>
            <a:chExt cx="2103120" cy="2096761"/>
          </a:xfrm>
        </p:grpSpPr>
        <p:pic>
          <p:nvPicPr>
            <p:cNvPr id="7" name="Picture 6">
              <a:extLst>
                <a:ext uri="{FF2B5EF4-FFF2-40B4-BE49-F238E27FC236}">
                  <a16:creationId xmlns:a16="http://schemas.microsoft.com/office/drawing/2014/main" id="{FB5D2706-8C47-F3DA-B3C8-2E99087B6C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777701" y="3194892"/>
              <a:ext cx="1257074" cy="1214462"/>
            </a:xfrm>
            <a:prstGeom prst="rect">
              <a:avLst/>
            </a:prstGeom>
          </p:spPr>
        </p:pic>
        <p:cxnSp>
          <p:nvCxnSpPr>
            <p:cNvPr id="65" name="Straight Arrow Connector 64">
              <a:extLst>
                <a:ext uri="{FF2B5EF4-FFF2-40B4-BE49-F238E27FC236}">
                  <a16:creationId xmlns:a16="http://schemas.microsoft.com/office/drawing/2014/main" id="{F8F5D57E-79CF-4013-CAFA-4F33DBB84B95}"/>
                </a:ext>
              </a:extLst>
            </p:cNvPr>
            <p:cNvCxnSpPr>
              <a:cxnSpLocks/>
            </p:cNvCxnSpPr>
            <p:nvPr/>
          </p:nvCxnSpPr>
          <p:spPr>
            <a:xfrm flipH="1">
              <a:off x="7371546" y="2526874"/>
              <a:ext cx="876526" cy="698515"/>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9692696-BCB0-12B1-B44C-0F9A7A1143DB}"/>
                </a:ext>
              </a:extLst>
            </p:cNvPr>
            <p:cNvCxnSpPr>
              <a:cxnSpLocks/>
            </p:cNvCxnSpPr>
            <p:nvPr/>
          </p:nvCxnSpPr>
          <p:spPr>
            <a:xfrm flipH="1">
              <a:off x="7410916" y="2312593"/>
              <a:ext cx="149065" cy="863948"/>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B017576-3646-C36A-99E8-70E3290FB333}"/>
                </a:ext>
              </a:extLst>
            </p:cNvPr>
            <p:cNvCxnSpPr>
              <a:cxnSpLocks/>
            </p:cNvCxnSpPr>
            <p:nvPr/>
          </p:nvCxnSpPr>
          <p:spPr>
            <a:xfrm>
              <a:off x="7117274" y="2492792"/>
              <a:ext cx="254272" cy="720034"/>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AB7AD60-6988-BFA2-1D30-FD6B5BAD64EF}"/>
                </a:ext>
              </a:extLst>
            </p:cNvPr>
            <p:cNvCxnSpPr>
              <a:cxnSpLocks/>
            </p:cNvCxnSpPr>
            <p:nvPr/>
          </p:nvCxnSpPr>
          <p:spPr>
            <a:xfrm>
              <a:off x="6144952" y="3202470"/>
              <a:ext cx="1260426" cy="61688"/>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D2097BD3-D761-D7F4-0D70-FAC0DF93630B}"/>
                </a:ext>
              </a:extLst>
            </p:cNvPr>
            <p:cNvCxnSpPr>
              <a:cxnSpLocks/>
            </p:cNvCxnSpPr>
            <p:nvPr/>
          </p:nvCxnSpPr>
          <p:spPr>
            <a:xfrm>
              <a:off x="6683455" y="2772135"/>
              <a:ext cx="684892" cy="488720"/>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94ECF024-B9B2-C1A9-B5FD-17538B153E33}"/>
              </a:ext>
            </a:extLst>
          </p:cNvPr>
          <p:cNvCxnSpPr/>
          <p:nvPr/>
        </p:nvCxnSpPr>
        <p:spPr>
          <a:xfrm flipH="1">
            <a:off x="3797382" y="2835035"/>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53ADB-FEEF-41A6-D544-3019D15EED22}"/>
              </a:ext>
            </a:extLst>
          </p:cNvPr>
          <p:cNvCxnSpPr/>
          <p:nvPr/>
        </p:nvCxnSpPr>
        <p:spPr>
          <a:xfrm flipH="1">
            <a:off x="3797382" y="400431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9C14393-FF4D-AEA2-C9DD-F5625F096693}"/>
              </a:ext>
            </a:extLst>
          </p:cNvPr>
          <p:cNvSpPr txBox="1"/>
          <p:nvPr/>
        </p:nvSpPr>
        <p:spPr>
          <a:xfrm flipH="1">
            <a:off x="3098922" y="2421353"/>
            <a:ext cx="13969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Card with hole</a:t>
            </a:r>
          </a:p>
        </p:txBody>
      </p:sp>
      <p:pic>
        <p:nvPicPr>
          <p:cNvPr id="126" name="Picture 125">
            <a:extLst>
              <a:ext uri="{FF2B5EF4-FFF2-40B4-BE49-F238E27FC236}">
                <a16:creationId xmlns:a16="http://schemas.microsoft.com/office/drawing/2014/main" id="{0664E8F4-ECFD-96DE-77C3-3B82506511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13192" y="3671981"/>
            <a:ext cx="539597" cy="550323"/>
          </a:xfrm>
          <a:prstGeom prst="rect">
            <a:avLst/>
          </a:prstGeom>
          <a:ln>
            <a:solidFill>
              <a:schemeClr val="bg1"/>
            </a:solidFill>
          </a:ln>
        </p:spPr>
      </p:pic>
      <p:cxnSp>
        <p:nvCxnSpPr>
          <p:cNvPr id="58" name="Straight Arrow Connector 57">
            <a:extLst>
              <a:ext uri="{FF2B5EF4-FFF2-40B4-BE49-F238E27FC236}">
                <a16:creationId xmlns:a16="http://schemas.microsoft.com/office/drawing/2014/main" id="{F370E17A-7408-E276-C37C-899A1E292EA8}"/>
              </a:ext>
            </a:extLst>
          </p:cNvPr>
          <p:cNvCxnSpPr>
            <a:cxnSpLocks/>
          </p:cNvCxnSpPr>
          <p:nvPr/>
        </p:nvCxnSpPr>
        <p:spPr>
          <a:xfrm flipH="1" flipV="1">
            <a:off x="1001667" y="4354116"/>
            <a:ext cx="305959" cy="944324"/>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1BB8DD8-60D6-FB7F-ACDE-0221A7BA2EB2}"/>
              </a:ext>
            </a:extLst>
          </p:cNvPr>
          <p:cNvCxnSpPr>
            <a:cxnSpLocks/>
          </p:cNvCxnSpPr>
          <p:nvPr/>
        </p:nvCxnSpPr>
        <p:spPr>
          <a:xfrm flipV="1">
            <a:off x="294589" y="4354116"/>
            <a:ext cx="685800" cy="100142"/>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21CE450-06FE-8008-85BD-A4EBCD443E9F}"/>
              </a:ext>
            </a:extLst>
          </p:cNvPr>
          <p:cNvCxnSpPr>
            <a:cxnSpLocks/>
          </p:cNvCxnSpPr>
          <p:nvPr/>
        </p:nvCxnSpPr>
        <p:spPr>
          <a:xfrm flipH="1" flipV="1">
            <a:off x="1013745" y="4356391"/>
            <a:ext cx="1025450" cy="428735"/>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E9B5238-DA71-AACA-6779-A8D1425D3B85}"/>
              </a:ext>
            </a:extLst>
          </p:cNvPr>
          <p:cNvCxnSpPr>
            <a:cxnSpLocks/>
          </p:cNvCxnSpPr>
          <p:nvPr/>
        </p:nvCxnSpPr>
        <p:spPr>
          <a:xfrm flipV="1">
            <a:off x="462782" y="4392044"/>
            <a:ext cx="517277" cy="736683"/>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0A493D3-C3DE-9AB9-2CEB-F259BCF80E59}"/>
              </a:ext>
            </a:extLst>
          </p:cNvPr>
          <p:cNvSpPr txBox="1"/>
          <p:nvPr/>
        </p:nvSpPr>
        <p:spPr>
          <a:xfrm flipH="1">
            <a:off x="6321022" y="3737287"/>
            <a:ext cx="15614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Head in middle</a:t>
            </a:r>
          </a:p>
        </p:txBody>
      </p:sp>
      <p:sp>
        <p:nvSpPr>
          <p:cNvPr id="57" name="TextBox 56">
            <a:extLst>
              <a:ext uri="{FF2B5EF4-FFF2-40B4-BE49-F238E27FC236}">
                <a16:creationId xmlns:a16="http://schemas.microsoft.com/office/drawing/2014/main" id="{BCFF9879-6C67-87B3-1392-07B5848B2733}"/>
              </a:ext>
            </a:extLst>
          </p:cNvPr>
          <p:cNvSpPr txBox="1"/>
          <p:nvPr/>
        </p:nvSpPr>
        <p:spPr>
          <a:xfrm flipH="1">
            <a:off x="6137978" y="3117090"/>
            <a:ext cx="18955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Head raised up</a:t>
            </a:r>
          </a:p>
        </p:txBody>
      </p:sp>
      <p:sp>
        <p:nvSpPr>
          <p:cNvPr id="62" name="TextBox 61">
            <a:extLst>
              <a:ext uri="{FF2B5EF4-FFF2-40B4-BE49-F238E27FC236}">
                <a16:creationId xmlns:a16="http://schemas.microsoft.com/office/drawing/2014/main" id="{26906FCD-5BF8-47F1-E2CD-E54948E1306E}"/>
              </a:ext>
            </a:extLst>
          </p:cNvPr>
          <p:cNvSpPr txBox="1"/>
          <p:nvPr/>
        </p:nvSpPr>
        <p:spPr>
          <a:xfrm flipH="1">
            <a:off x="6341009" y="4312920"/>
            <a:ext cx="18955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Head lowered down</a:t>
            </a:r>
          </a:p>
        </p:txBody>
      </p:sp>
      <p:cxnSp>
        <p:nvCxnSpPr>
          <p:cNvPr id="8" name="Straight Arrow Connector 7">
            <a:extLst>
              <a:ext uri="{FF2B5EF4-FFF2-40B4-BE49-F238E27FC236}">
                <a16:creationId xmlns:a16="http://schemas.microsoft.com/office/drawing/2014/main" id="{D3940CAC-58E0-0A4D-51B3-B9C09B0BD642}"/>
              </a:ext>
            </a:extLst>
          </p:cNvPr>
          <p:cNvCxnSpPr>
            <a:cxnSpLocks/>
          </p:cNvCxnSpPr>
          <p:nvPr/>
        </p:nvCxnSpPr>
        <p:spPr>
          <a:xfrm flipH="1" flipV="1">
            <a:off x="1060272" y="3385639"/>
            <a:ext cx="2737110" cy="242464"/>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205DE94-B247-BF4B-6505-FF3C7D2A6DC6}"/>
              </a:ext>
            </a:extLst>
          </p:cNvPr>
          <p:cNvCxnSpPr>
            <a:cxnSpLocks/>
          </p:cNvCxnSpPr>
          <p:nvPr/>
        </p:nvCxnSpPr>
        <p:spPr>
          <a:xfrm flipH="1" flipV="1">
            <a:off x="956535" y="3518174"/>
            <a:ext cx="5020272" cy="369728"/>
          </a:xfrm>
          <a:prstGeom prst="straightConnector1">
            <a:avLst/>
          </a:prstGeom>
          <a:ln w="28575">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311B4E3-EE66-B6EE-6BE0-ED6D1C5C5204}"/>
              </a:ext>
            </a:extLst>
          </p:cNvPr>
          <p:cNvCxnSpPr>
            <a:cxnSpLocks/>
          </p:cNvCxnSpPr>
          <p:nvPr/>
        </p:nvCxnSpPr>
        <p:spPr>
          <a:xfrm flipH="1">
            <a:off x="871837" y="3887902"/>
            <a:ext cx="5104970" cy="244343"/>
          </a:xfrm>
          <a:prstGeom prst="straightConnector1">
            <a:avLst/>
          </a:prstGeom>
          <a:ln w="28575">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18E2716-F87A-A047-E8DA-09D9109CA17A}"/>
              </a:ext>
            </a:extLst>
          </p:cNvPr>
          <p:cNvCxnSpPr>
            <a:cxnSpLocks/>
          </p:cNvCxnSpPr>
          <p:nvPr/>
        </p:nvCxnSpPr>
        <p:spPr>
          <a:xfrm flipH="1">
            <a:off x="1028700" y="4105920"/>
            <a:ext cx="2770749" cy="207000"/>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57944DC-D34F-0CA3-1837-1E15A5EB6ED8}"/>
              </a:ext>
            </a:extLst>
          </p:cNvPr>
          <p:cNvSpPr txBox="1"/>
          <p:nvPr/>
        </p:nvSpPr>
        <p:spPr>
          <a:xfrm>
            <a:off x="1230214" y="5446678"/>
            <a:ext cx="689690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As you look at Bhanu through the hole from the “</a:t>
            </a:r>
            <a:r>
              <a:rPr kumimoji="0" lang="en-US" sz="1600" b="0" i="0" u="none" strike="noStrike" kern="1200" cap="none" spc="0" normalizeH="0" baseline="0" noProof="0" dirty="0">
                <a:ln>
                  <a:noFill/>
                </a:ln>
                <a:solidFill>
                  <a:prstClr val="black"/>
                </a:solidFill>
                <a:effectLst/>
                <a:highlight>
                  <a:srgbClr val="FFFF00"/>
                </a:highlight>
                <a:uLnTx/>
                <a:uFillTx/>
                <a:latin typeface="Calibri"/>
                <a:ea typeface="+mn-ea"/>
                <a:cs typeface="+mn-cs"/>
              </a:rPr>
              <a:t>middle eye</a:t>
            </a:r>
            <a:r>
              <a:rPr kumimoji="0" lang="en-US" sz="1600" b="0" i="0" u="none" strike="noStrike" kern="1200" cap="none" spc="0" normalizeH="0" baseline="0" noProof="0" dirty="0">
                <a:ln>
                  <a:noFill/>
                </a:ln>
                <a:solidFill>
                  <a:prstClr val="black"/>
                </a:solidFill>
                <a:effectLst/>
                <a:uLnTx/>
                <a:uFillTx/>
                <a:latin typeface="Calibri"/>
                <a:ea typeface="+mn-ea"/>
                <a:cs typeface="+mn-cs"/>
              </a:rPr>
              <a:t>” viewpoint, your eye receives light only from the middle parts of Bhanu. T</a:t>
            </a:r>
            <a:r>
              <a:rPr lang="en-US" sz="1600" dirty="0">
                <a:solidFill>
                  <a:prstClr val="black"/>
                </a:solidFill>
                <a:latin typeface="Calibri"/>
              </a:rPr>
              <a:t>his part of the projection surface cannot receive any light rays from Bhanu’s ear (tan lines) or foot (blue lines) because they are blocked by the card. </a:t>
            </a:r>
            <a:endParaRPr lang="en-US" sz="1600" dirty="0">
              <a:solidFill>
                <a:prstClr val="black"/>
              </a:solidFill>
              <a:highlight>
                <a:srgbClr val="FFFF00"/>
              </a:highlight>
              <a:latin typeface="Calibri"/>
            </a:endParaRPr>
          </a:p>
        </p:txBody>
      </p:sp>
      <p:sp>
        <p:nvSpPr>
          <p:cNvPr id="74" name="TextBox 73">
            <a:extLst>
              <a:ext uri="{FF2B5EF4-FFF2-40B4-BE49-F238E27FC236}">
                <a16:creationId xmlns:a16="http://schemas.microsoft.com/office/drawing/2014/main" id="{7EFA2480-35A5-2E90-BA64-A272A1A18C54}"/>
              </a:ext>
            </a:extLst>
          </p:cNvPr>
          <p:cNvSpPr txBox="1"/>
          <p:nvPr/>
        </p:nvSpPr>
        <p:spPr>
          <a:xfrm>
            <a:off x="1859178" y="1091105"/>
            <a:ext cx="5421689" cy="11798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Every point on your object (Bhanu) reflects light (from sources in the room) in all directions. This is shown at two points: </a:t>
            </a:r>
          </a:p>
          <a:p>
            <a:pPr marL="800100" lvl="1" indent="-342900" algn="just">
              <a:buFontTx/>
              <a:buAutoNum type="arabicParenR"/>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tan lines from Bhanu’s ear and </a:t>
            </a:r>
          </a:p>
          <a:p>
            <a:pPr marL="800100" lvl="1" indent="-342900" algn="just">
              <a:buFontTx/>
              <a:buAutoNum type="arabicParenR"/>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blue lines from Bhanu’s foot. </a:t>
            </a:r>
          </a:p>
        </p:txBody>
      </p:sp>
    </p:spTree>
    <p:extLst>
      <p:ext uri="{BB962C8B-B14F-4D97-AF65-F5344CB8AC3E}">
        <p14:creationId xmlns:p14="http://schemas.microsoft.com/office/powerpoint/2010/main" val="111938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Slide Number Placeholder 10">
            <a:extLst>
              <a:ext uri="{FF2B5EF4-FFF2-40B4-BE49-F238E27FC236}">
                <a16:creationId xmlns:a16="http://schemas.microsoft.com/office/drawing/2014/main" id="{61346DE2-7614-CAD4-5850-5D2B548E0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1100CA0-0CAF-5A38-6917-C163EF169E4F}"/>
              </a:ext>
            </a:extLst>
          </p:cNvPr>
          <p:cNvSpPr txBox="1"/>
          <p:nvPr/>
        </p:nvSpPr>
        <p:spPr>
          <a:xfrm>
            <a:off x="1909689" y="285955"/>
            <a:ext cx="5207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Seeing your object (Bhanu)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from the different eye positions</a:t>
            </a:r>
          </a:p>
        </p:txBody>
      </p:sp>
      <p:sp>
        <p:nvSpPr>
          <p:cNvPr id="75" name="TextBox 74">
            <a:extLst>
              <a:ext uri="{FF2B5EF4-FFF2-40B4-BE49-F238E27FC236}">
                <a16:creationId xmlns:a16="http://schemas.microsoft.com/office/drawing/2014/main" id="{AF731769-3FBC-0E0C-C673-8FA805227D25}"/>
              </a:ext>
            </a:extLst>
          </p:cNvPr>
          <p:cNvSpPr txBox="1"/>
          <p:nvPr/>
        </p:nvSpPr>
        <p:spPr>
          <a:xfrm>
            <a:off x="1581946" y="1053579"/>
            <a:ext cx="594061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 viewpoint of your eye is like a location on the projection surface. </a:t>
            </a:r>
            <a:r>
              <a:rPr kumimoji="0" lang="en-US" sz="1600" b="1" i="0" u="none" strike="noStrike" kern="1200" cap="none" spc="0" normalizeH="0" baseline="0" noProof="0" dirty="0">
                <a:ln>
                  <a:noFill/>
                </a:ln>
                <a:solidFill>
                  <a:prstClr val="black"/>
                </a:solidFill>
                <a:effectLst/>
                <a:highlight>
                  <a:srgbClr val="FFFF00"/>
                </a:highlight>
                <a:uLnTx/>
                <a:uFillTx/>
                <a:latin typeface="Calibri"/>
                <a:ea typeface="+mn-ea"/>
                <a:cs typeface="+mn-cs"/>
              </a:rPr>
              <a:t>We want to know: Which parts of the projection surface receive light from which parts of Bhanu?</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4"/>
          <p:cNvGrpSpPr>
            <a:grpSpLocks noChangeAspect="1"/>
          </p:cNvGrpSpPr>
          <p:nvPr/>
        </p:nvGrpSpPr>
        <p:grpSpPr>
          <a:xfrm>
            <a:off x="5961773" y="3322406"/>
            <a:ext cx="301885" cy="457200"/>
            <a:chOff x="2362200" y="2304288"/>
            <a:chExt cx="1384640" cy="2097024"/>
          </a:xfrm>
        </p:grpSpPr>
        <p:grpSp>
          <p:nvGrpSpPr>
            <p:cNvPr id="16" name="Group 15"/>
            <p:cNvGrpSpPr/>
            <p:nvPr/>
          </p:nvGrpSpPr>
          <p:grpSpPr>
            <a:xfrm>
              <a:off x="2362200" y="2819400"/>
              <a:ext cx="703081" cy="1143000"/>
              <a:chOff x="2362200" y="2819400"/>
              <a:chExt cx="703081" cy="1143000"/>
            </a:xfrm>
          </p:grpSpPr>
          <p:sp>
            <p:nvSpPr>
              <p:cNvPr id="25" name="Moon 24"/>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Moon 25"/>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p:cNvGrpSpPr/>
            <p:nvPr/>
          </p:nvGrpSpPr>
          <p:grpSpPr>
            <a:xfrm>
              <a:off x="2400290" y="3081528"/>
              <a:ext cx="327670" cy="663702"/>
              <a:chOff x="2400290" y="3081528"/>
              <a:chExt cx="327670" cy="663702"/>
            </a:xfrm>
          </p:grpSpPr>
          <p:sp>
            <p:nvSpPr>
              <p:cNvPr id="23" name="Moon 22"/>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Moon 23"/>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 name="Group 17"/>
            <p:cNvGrpSpPr/>
            <p:nvPr/>
          </p:nvGrpSpPr>
          <p:grpSpPr>
            <a:xfrm>
              <a:off x="2505456" y="2304288"/>
              <a:ext cx="1241384" cy="2097024"/>
              <a:chOff x="2505456" y="2304288"/>
              <a:chExt cx="1241384" cy="2097024"/>
            </a:xfrm>
          </p:grpSpPr>
          <p:cxnSp>
            <p:nvCxnSpPr>
              <p:cNvPr id="19" name="Straight Connector 18"/>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p:cNvGrpSpPr>
            <a:grpSpLocks noChangeAspect="1"/>
          </p:cNvGrpSpPr>
          <p:nvPr/>
        </p:nvGrpSpPr>
        <p:grpSpPr>
          <a:xfrm rot="10436270" flipH="1">
            <a:off x="5950792" y="2804946"/>
            <a:ext cx="301885" cy="457200"/>
            <a:chOff x="2362200" y="2304288"/>
            <a:chExt cx="1384640" cy="2097024"/>
          </a:xfrm>
        </p:grpSpPr>
        <p:grpSp>
          <p:nvGrpSpPr>
            <p:cNvPr id="31" name="Group 30"/>
            <p:cNvGrpSpPr/>
            <p:nvPr/>
          </p:nvGrpSpPr>
          <p:grpSpPr>
            <a:xfrm>
              <a:off x="2362200" y="2819400"/>
              <a:ext cx="703081" cy="1143000"/>
              <a:chOff x="2362200" y="2819400"/>
              <a:chExt cx="703081" cy="1143000"/>
            </a:xfrm>
          </p:grpSpPr>
          <p:sp>
            <p:nvSpPr>
              <p:cNvPr id="40" name="Moon 39"/>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Moon 40"/>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2" name="Group 31"/>
            <p:cNvGrpSpPr/>
            <p:nvPr/>
          </p:nvGrpSpPr>
          <p:grpSpPr>
            <a:xfrm>
              <a:off x="2400290" y="3081528"/>
              <a:ext cx="327670" cy="663702"/>
              <a:chOff x="2400290" y="3081528"/>
              <a:chExt cx="327670" cy="663702"/>
            </a:xfrm>
          </p:grpSpPr>
          <p:sp>
            <p:nvSpPr>
              <p:cNvPr id="38" name="Moon 37"/>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Moon 38"/>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3" name="Group 32"/>
            <p:cNvGrpSpPr/>
            <p:nvPr/>
          </p:nvGrpSpPr>
          <p:grpSpPr>
            <a:xfrm>
              <a:off x="2505456" y="2304288"/>
              <a:ext cx="1241384" cy="2097024"/>
              <a:chOff x="2505456" y="2304288"/>
              <a:chExt cx="1241384" cy="2097024"/>
            </a:xfrm>
          </p:grpSpPr>
          <p:cxnSp>
            <p:nvCxnSpPr>
              <p:cNvPr id="34" name="Straight Connector 33"/>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p:cNvGrpSpPr>
            <a:grpSpLocks noChangeAspect="1"/>
          </p:cNvGrpSpPr>
          <p:nvPr/>
        </p:nvGrpSpPr>
        <p:grpSpPr>
          <a:xfrm rot="469909">
            <a:off x="5959817" y="3858063"/>
            <a:ext cx="301885" cy="457200"/>
            <a:chOff x="2362200" y="2304288"/>
            <a:chExt cx="1384640" cy="2097024"/>
          </a:xfrm>
        </p:grpSpPr>
        <p:grpSp>
          <p:nvGrpSpPr>
            <p:cNvPr id="43" name="Group 42"/>
            <p:cNvGrpSpPr/>
            <p:nvPr/>
          </p:nvGrpSpPr>
          <p:grpSpPr>
            <a:xfrm>
              <a:off x="2362200" y="2819400"/>
              <a:ext cx="703081" cy="1143000"/>
              <a:chOff x="2362200" y="2819400"/>
              <a:chExt cx="703081" cy="1143000"/>
            </a:xfrm>
          </p:grpSpPr>
          <p:sp>
            <p:nvSpPr>
              <p:cNvPr id="52" name="Moon 51"/>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Moon 52"/>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4" name="Group 43"/>
            <p:cNvGrpSpPr/>
            <p:nvPr/>
          </p:nvGrpSpPr>
          <p:grpSpPr>
            <a:xfrm>
              <a:off x="2400290" y="3081528"/>
              <a:ext cx="327670" cy="663702"/>
              <a:chOff x="2400290" y="3081528"/>
              <a:chExt cx="327670" cy="663702"/>
            </a:xfrm>
          </p:grpSpPr>
          <p:sp>
            <p:nvSpPr>
              <p:cNvPr id="50" name="Moon 49"/>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Moon 50"/>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5" name="Group 44"/>
            <p:cNvGrpSpPr/>
            <p:nvPr/>
          </p:nvGrpSpPr>
          <p:grpSpPr>
            <a:xfrm>
              <a:off x="2505456" y="2304288"/>
              <a:ext cx="1241384" cy="2097024"/>
              <a:chOff x="2505456" y="2304288"/>
              <a:chExt cx="1241384" cy="2097024"/>
            </a:xfrm>
          </p:grpSpPr>
          <p:cxnSp>
            <p:nvCxnSpPr>
              <p:cNvPr id="46" name="Straight Connector 45"/>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4" name="Straight Connector 53"/>
          <p:cNvCxnSpPr/>
          <p:nvPr/>
        </p:nvCxnSpPr>
        <p:spPr>
          <a:xfrm>
            <a:off x="6260491" y="2632503"/>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flipH="1">
            <a:off x="5305096" y="1981200"/>
            <a:ext cx="18955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Smooth flat projection surface</a:t>
            </a:r>
          </a:p>
        </p:txBody>
      </p:sp>
      <p:grpSp>
        <p:nvGrpSpPr>
          <p:cNvPr id="80" name="Group 79">
            <a:extLst>
              <a:ext uri="{FF2B5EF4-FFF2-40B4-BE49-F238E27FC236}">
                <a16:creationId xmlns:a16="http://schemas.microsoft.com/office/drawing/2014/main" id="{7FE8C2E7-9B1F-841D-9081-BDB4F6E1B7C1}"/>
              </a:ext>
            </a:extLst>
          </p:cNvPr>
          <p:cNvGrpSpPr/>
          <p:nvPr/>
        </p:nvGrpSpPr>
        <p:grpSpPr>
          <a:xfrm flipH="1">
            <a:off x="183746" y="2028121"/>
            <a:ext cx="2103120" cy="2096761"/>
            <a:chOff x="6144952" y="2312593"/>
            <a:chExt cx="2103120" cy="2096761"/>
          </a:xfrm>
        </p:grpSpPr>
        <p:pic>
          <p:nvPicPr>
            <p:cNvPr id="7" name="Picture 6">
              <a:extLst>
                <a:ext uri="{FF2B5EF4-FFF2-40B4-BE49-F238E27FC236}">
                  <a16:creationId xmlns:a16="http://schemas.microsoft.com/office/drawing/2014/main" id="{FB5D2706-8C47-F3DA-B3C8-2E99087B6C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777701" y="3194892"/>
              <a:ext cx="1257074" cy="1214462"/>
            </a:xfrm>
            <a:prstGeom prst="rect">
              <a:avLst/>
            </a:prstGeom>
          </p:spPr>
        </p:pic>
        <p:cxnSp>
          <p:nvCxnSpPr>
            <p:cNvPr id="65" name="Straight Arrow Connector 64">
              <a:extLst>
                <a:ext uri="{FF2B5EF4-FFF2-40B4-BE49-F238E27FC236}">
                  <a16:creationId xmlns:a16="http://schemas.microsoft.com/office/drawing/2014/main" id="{F8F5D57E-79CF-4013-CAFA-4F33DBB84B95}"/>
                </a:ext>
              </a:extLst>
            </p:cNvPr>
            <p:cNvCxnSpPr>
              <a:cxnSpLocks/>
            </p:cNvCxnSpPr>
            <p:nvPr/>
          </p:nvCxnSpPr>
          <p:spPr>
            <a:xfrm flipH="1">
              <a:off x="7371546" y="2526874"/>
              <a:ext cx="876526" cy="698515"/>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9692696-BCB0-12B1-B44C-0F9A7A1143DB}"/>
                </a:ext>
              </a:extLst>
            </p:cNvPr>
            <p:cNvCxnSpPr>
              <a:cxnSpLocks/>
            </p:cNvCxnSpPr>
            <p:nvPr/>
          </p:nvCxnSpPr>
          <p:spPr>
            <a:xfrm flipH="1">
              <a:off x="7410916" y="2312593"/>
              <a:ext cx="149065" cy="863948"/>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B017576-3646-C36A-99E8-70E3290FB333}"/>
                </a:ext>
              </a:extLst>
            </p:cNvPr>
            <p:cNvCxnSpPr>
              <a:cxnSpLocks/>
            </p:cNvCxnSpPr>
            <p:nvPr/>
          </p:nvCxnSpPr>
          <p:spPr>
            <a:xfrm>
              <a:off x="7117274" y="2492792"/>
              <a:ext cx="254272" cy="720034"/>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AB7AD60-6988-BFA2-1D30-FD6B5BAD64EF}"/>
                </a:ext>
              </a:extLst>
            </p:cNvPr>
            <p:cNvCxnSpPr>
              <a:cxnSpLocks/>
            </p:cNvCxnSpPr>
            <p:nvPr/>
          </p:nvCxnSpPr>
          <p:spPr>
            <a:xfrm>
              <a:off x="6144952" y="3202470"/>
              <a:ext cx="1260426" cy="61688"/>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D2097BD3-D761-D7F4-0D70-FAC0DF93630B}"/>
                </a:ext>
              </a:extLst>
            </p:cNvPr>
            <p:cNvCxnSpPr>
              <a:cxnSpLocks/>
            </p:cNvCxnSpPr>
            <p:nvPr/>
          </p:nvCxnSpPr>
          <p:spPr>
            <a:xfrm>
              <a:off x="6683455" y="2772135"/>
              <a:ext cx="684892" cy="488720"/>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94ECF024-B9B2-C1A9-B5FD-17538B153E33}"/>
              </a:ext>
            </a:extLst>
          </p:cNvPr>
          <p:cNvCxnSpPr/>
          <p:nvPr/>
        </p:nvCxnSpPr>
        <p:spPr>
          <a:xfrm flipH="1">
            <a:off x="3797382" y="2485301"/>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53ADB-FEEF-41A6-D544-3019D15EED22}"/>
              </a:ext>
            </a:extLst>
          </p:cNvPr>
          <p:cNvCxnSpPr/>
          <p:nvPr/>
        </p:nvCxnSpPr>
        <p:spPr>
          <a:xfrm flipH="1">
            <a:off x="3797382" y="3654576"/>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9C14393-FF4D-AEA2-C9DD-F5625F096693}"/>
              </a:ext>
            </a:extLst>
          </p:cNvPr>
          <p:cNvSpPr txBox="1"/>
          <p:nvPr/>
        </p:nvSpPr>
        <p:spPr>
          <a:xfrm flipH="1">
            <a:off x="3098922" y="2071619"/>
            <a:ext cx="13969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Card with hole</a:t>
            </a:r>
          </a:p>
        </p:txBody>
      </p:sp>
      <p:pic>
        <p:nvPicPr>
          <p:cNvPr id="126" name="Picture 125">
            <a:extLst>
              <a:ext uri="{FF2B5EF4-FFF2-40B4-BE49-F238E27FC236}">
                <a16:creationId xmlns:a16="http://schemas.microsoft.com/office/drawing/2014/main" id="{0664E8F4-ECFD-96DE-77C3-3B82506511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89392" y="3322247"/>
            <a:ext cx="539597" cy="550323"/>
          </a:xfrm>
          <a:prstGeom prst="rect">
            <a:avLst/>
          </a:prstGeom>
          <a:ln>
            <a:solidFill>
              <a:schemeClr val="bg1"/>
            </a:solidFill>
          </a:ln>
        </p:spPr>
      </p:pic>
      <p:cxnSp>
        <p:nvCxnSpPr>
          <p:cNvPr id="58" name="Straight Arrow Connector 57">
            <a:extLst>
              <a:ext uri="{FF2B5EF4-FFF2-40B4-BE49-F238E27FC236}">
                <a16:creationId xmlns:a16="http://schemas.microsoft.com/office/drawing/2014/main" id="{F370E17A-7408-E276-C37C-899A1E292EA8}"/>
              </a:ext>
            </a:extLst>
          </p:cNvPr>
          <p:cNvCxnSpPr>
            <a:cxnSpLocks/>
          </p:cNvCxnSpPr>
          <p:nvPr/>
        </p:nvCxnSpPr>
        <p:spPr>
          <a:xfrm flipH="1" flipV="1">
            <a:off x="1001667" y="4004382"/>
            <a:ext cx="305959" cy="944324"/>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1BB8DD8-60D6-FB7F-ACDE-0221A7BA2EB2}"/>
              </a:ext>
            </a:extLst>
          </p:cNvPr>
          <p:cNvCxnSpPr>
            <a:cxnSpLocks/>
          </p:cNvCxnSpPr>
          <p:nvPr/>
        </p:nvCxnSpPr>
        <p:spPr>
          <a:xfrm flipV="1">
            <a:off x="294589" y="4004382"/>
            <a:ext cx="685800" cy="100142"/>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21CE450-06FE-8008-85BD-A4EBCD443E9F}"/>
              </a:ext>
            </a:extLst>
          </p:cNvPr>
          <p:cNvCxnSpPr>
            <a:cxnSpLocks/>
          </p:cNvCxnSpPr>
          <p:nvPr/>
        </p:nvCxnSpPr>
        <p:spPr>
          <a:xfrm flipH="1" flipV="1">
            <a:off x="1013745" y="4006657"/>
            <a:ext cx="1025450" cy="428735"/>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E9B5238-DA71-AACA-6779-A8D1425D3B85}"/>
              </a:ext>
            </a:extLst>
          </p:cNvPr>
          <p:cNvCxnSpPr>
            <a:cxnSpLocks/>
          </p:cNvCxnSpPr>
          <p:nvPr/>
        </p:nvCxnSpPr>
        <p:spPr>
          <a:xfrm flipV="1">
            <a:off x="462782" y="4042310"/>
            <a:ext cx="517277" cy="736683"/>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0A493D3-C3DE-9AB9-2CEB-F259BCF80E59}"/>
              </a:ext>
            </a:extLst>
          </p:cNvPr>
          <p:cNvSpPr txBox="1"/>
          <p:nvPr/>
        </p:nvSpPr>
        <p:spPr>
          <a:xfrm flipH="1">
            <a:off x="6321022" y="3387553"/>
            <a:ext cx="15614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Head in middle</a:t>
            </a:r>
          </a:p>
        </p:txBody>
      </p:sp>
      <p:sp>
        <p:nvSpPr>
          <p:cNvPr id="57" name="TextBox 56">
            <a:extLst>
              <a:ext uri="{FF2B5EF4-FFF2-40B4-BE49-F238E27FC236}">
                <a16:creationId xmlns:a16="http://schemas.microsoft.com/office/drawing/2014/main" id="{BCFF9879-6C67-87B3-1392-07B5848B2733}"/>
              </a:ext>
            </a:extLst>
          </p:cNvPr>
          <p:cNvSpPr txBox="1"/>
          <p:nvPr/>
        </p:nvSpPr>
        <p:spPr>
          <a:xfrm flipH="1">
            <a:off x="6137978" y="2767356"/>
            <a:ext cx="18955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Head raised up</a:t>
            </a:r>
          </a:p>
        </p:txBody>
      </p:sp>
      <p:sp>
        <p:nvSpPr>
          <p:cNvPr id="62" name="TextBox 61">
            <a:extLst>
              <a:ext uri="{FF2B5EF4-FFF2-40B4-BE49-F238E27FC236}">
                <a16:creationId xmlns:a16="http://schemas.microsoft.com/office/drawing/2014/main" id="{26906FCD-5BF8-47F1-E2CD-E54948E1306E}"/>
              </a:ext>
            </a:extLst>
          </p:cNvPr>
          <p:cNvSpPr txBox="1"/>
          <p:nvPr/>
        </p:nvSpPr>
        <p:spPr>
          <a:xfrm flipH="1">
            <a:off x="6385119" y="3984936"/>
            <a:ext cx="18955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Head lowered down</a:t>
            </a:r>
          </a:p>
        </p:txBody>
      </p:sp>
      <p:cxnSp>
        <p:nvCxnSpPr>
          <p:cNvPr id="2" name="Straight Arrow Connector 1">
            <a:extLst>
              <a:ext uri="{FF2B5EF4-FFF2-40B4-BE49-F238E27FC236}">
                <a16:creationId xmlns:a16="http://schemas.microsoft.com/office/drawing/2014/main" id="{EBDBFFF0-88E5-D8A5-26EB-91EEA603D10F}"/>
              </a:ext>
            </a:extLst>
          </p:cNvPr>
          <p:cNvCxnSpPr>
            <a:cxnSpLocks/>
          </p:cNvCxnSpPr>
          <p:nvPr/>
        </p:nvCxnSpPr>
        <p:spPr>
          <a:xfrm flipH="1" flipV="1">
            <a:off x="1060272" y="3036767"/>
            <a:ext cx="4899821" cy="1033099"/>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DE9248F-003E-A368-8F8B-2BD3AB71E5C9}"/>
              </a:ext>
            </a:extLst>
          </p:cNvPr>
          <p:cNvCxnSpPr>
            <a:cxnSpLocks/>
          </p:cNvCxnSpPr>
          <p:nvPr/>
        </p:nvCxnSpPr>
        <p:spPr>
          <a:xfrm flipH="1">
            <a:off x="1001667" y="3036767"/>
            <a:ext cx="4949091" cy="972032"/>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BB31F90-BCD8-FA67-0A91-EA478BE13316}"/>
              </a:ext>
            </a:extLst>
          </p:cNvPr>
          <p:cNvSpPr txBox="1"/>
          <p:nvPr/>
        </p:nvSpPr>
        <p:spPr>
          <a:xfrm flipH="1">
            <a:off x="1465639" y="4886273"/>
            <a:ext cx="6508962"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When you looked through the hole at Bhanu from lower and higher viewpoints you could see that:</a:t>
            </a:r>
            <a:endParaRPr lang="en-US" sz="1600" dirty="0">
              <a:solidFill>
                <a:prstClr val="black"/>
              </a:solidFill>
              <a:latin typeface="Calibri"/>
            </a:endParaRPr>
          </a:p>
        </p:txBody>
      </p:sp>
      <p:pic>
        <p:nvPicPr>
          <p:cNvPr id="67" name="Picture 66">
            <a:extLst>
              <a:ext uri="{FF2B5EF4-FFF2-40B4-BE49-F238E27FC236}">
                <a16:creationId xmlns:a16="http://schemas.microsoft.com/office/drawing/2014/main" id="{1E30E70A-C555-CCA1-10A5-43B2CD735DA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02770" y="4024465"/>
            <a:ext cx="536430" cy="527142"/>
          </a:xfrm>
          <a:prstGeom prst="rect">
            <a:avLst/>
          </a:prstGeom>
        </p:spPr>
      </p:pic>
      <p:pic>
        <p:nvPicPr>
          <p:cNvPr id="6" name="Picture 5">
            <a:extLst>
              <a:ext uri="{FF2B5EF4-FFF2-40B4-BE49-F238E27FC236}">
                <a16:creationId xmlns:a16="http://schemas.microsoft.com/office/drawing/2014/main" id="{9C30006A-8E86-09DE-3A95-D67800C5FD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95448" y="2638248"/>
            <a:ext cx="533541" cy="468605"/>
          </a:xfrm>
          <a:prstGeom prst="rect">
            <a:avLst/>
          </a:prstGeom>
        </p:spPr>
      </p:pic>
      <p:sp>
        <p:nvSpPr>
          <p:cNvPr id="8" name="TextBox 7">
            <a:extLst>
              <a:ext uri="{FF2B5EF4-FFF2-40B4-BE49-F238E27FC236}">
                <a16:creationId xmlns:a16="http://schemas.microsoft.com/office/drawing/2014/main" id="{F5DCE42B-999A-AF72-7F7B-7102516BC521}"/>
              </a:ext>
            </a:extLst>
          </p:cNvPr>
          <p:cNvSpPr txBox="1"/>
          <p:nvPr/>
        </p:nvSpPr>
        <p:spPr>
          <a:xfrm flipH="1">
            <a:off x="1604069" y="5557363"/>
            <a:ext cx="5816764" cy="1179810"/>
          </a:xfrm>
          <a:prstGeom prst="rect">
            <a:avLst/>
          </a:prstGeom>
          <a:noFill/>
        </p:spPr>
        <p:txBody>
          <a:bodyPr wrap="square">
            <a:spAutoFit/>
          </a:bodyPr>
          <a:lstStyle/>
          <a:p>
            <a:pPr marL="342900" marR="0" lvl="0" indent="-225425"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only light from the upper parts of Bhanu would reach the lower parts of the projection surface, and </a:t>
            </a:r>
          </a:p>
          <a:p>
            <a:pPr marL="342900" marR="0" lvl="0" indent="-22542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only light from the lower parts of Bhanu would reach the upper parts of the projection surface.</a:t>
            </a:r>
          </a:p>
        </p:txBody>
      </p:sp>
      <p:cxnSp>
        <p:nvCxnSpPr>
          <p:cNvPr id="9" name="Straight Arrow Connector 8">
            <a:extLst>
              <a:ext uri="{FF2B5EF4-FFF2-40B4-BE49-F238E27FC236}">
                <a16:creationId xmlns:a16="http://schemas.microsoft.com/office/drawing/2014/main" id="{F6ADCD3F-4683-56BC-9CF1-D25DAAAB41EA}"/>
              </a:ext>
            </a:extLst>
          </p:cNvPr>
          <p:cNvCxnSpPr>
            <a:cxnSpLocks/>
          </p:cNvCxnSpPr>
          <p:nvPr/>
        </p:nvCxnSpPr>
        <p:spPr>
          <a:xfrm flipH="1" flipV="1">
            <a:off x="1060272" y="3048000"/>
            <a:ext cx="2737110" cy="242464"/>
          </a:xfrm>
          <a:prstGeom prst="straightConnector1">
            <a:avLst/>
          </a:prstGeom>
          <a:ln w="28575">
            <a:solidFill>
              <a:srgbClr val="E7C1AC"/>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D9449B-429D-3223-9273-73DDF5AF5B63}"/>
              </a:ext>
            </a:extLst>
          </p:cNvPr>
          <p:cNvCxnSpPr>
            <a:cxnSpLocks/>
          </p:cNvCxnSpPr>
          <p:nvPr/>
        </p:nvCxnSpPr>
        <p:spPr>
          <a:xfrm flipH="1">
            <a:off x="1028700" y="3768281"/>
            <a:ext cx="2770749" cy="207000"/>
          </a:xfrm>
          <a:prstGeom prst="straightConnector1">
            <a:avLst/>
          </a:prstGeom>
          <a:ln w="28575">
            <a:solidFill>
              <a:srgbClr val="00B0F0"/>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73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6343" y="22604"/>
            <a:ext cx="6435902" cy="1687641"/>
          </a:xfrm>
          <a:prstGeom prst="rect">
            <a:avLst/>
          </a:prstGeom>
          <a:noFill/>
        </p:spPr>
        <p:txBody>
          <a:bodyPr wrap="square" rtlCol="0">
            <a:spAutoFit/>
          </a:bodyPr>
          <a:lstStyle/>
          <a:p>
            <a:pPr algn="just">
              <a:spcAft>
                <a:spcPts val="600"/>
              </a:spcAft>
            </a:pPr>
            <a:r>
              <a:rPr lang="en-US" sz="2000" b="1" dirty="0"/>
              <a:t>Now return to your card with the hole: </a:t>
            </a:r>
          </a:p>
          <a:p>
            <a:pPr algn="just">
              <a:spcAft>
                <a:spcPts val="800"/>
              </a:spcAft>
            </a:pPr>
            <a:r>
              <a:rPr lang="en-US" dirty="0"/>
              <a:t>1. Hold the card steady at a distance from your eye where you </a:t>
            </a:r>
            <a:r>
              <a:rPr lang="en-US" i="1" dirty="0"/>
              <a:t>cannot</a:t>
            </a:r>
            <a:r>
              <a:rPr lang="en-US" dirty="0"/>
              <a:t> see all of your object (Bhanu), but just the middle parts. </a:t>
            </a:r>
          </a:p>
          <a:p>
            <a:pPr algn="just"/>
            <a:r>
              <a:rPr lang="en-US" dirty="0"/>
              <a:t>2. Move your head around to change your direction of viewing the object through the hole: up, down, left, right, and so on.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5939" y="3526204"/>
            <a:ext cx="1369875" cy="1323439"/>
          </a:xfrm>
          <a:prstGeom prst="rect">
            <a:avLst/>
          </a:prstGeom>
        </p:spPr>
      </p:pic>
      <p:sp>
        <p:nvSpPr>
          <p:cNvPr id="4" name="TextBox 3"/>
          <p:cNvSpPr txBox="1"/>
          <p:nvPr/>
        </p:nvSpPr>
        <p:spPr>
          <a:xfrm>
            <a:off x="5799687" y="5047227"/>
            <a:ext cx="3124200" cy="1569660"/>
          </a:xfrm>
          <a:prstGeom prst="rect">
            <a:avLst/>
          </a:prstGeom>
          <a:noFill/>
        </p:spPr>
        <p:txBody>
          <a:bodyPr wrap="square" rtlCol="0">
            <a:spAutoFit/>
          </a:bodyPr>
          <a:lstStyle/>
          <a:p>
            <a:pPr algn="just"/>
            <a:r>
              <a:rPr lang="en-US" sz="1600" dirty="0"/>
              <a:t>As you move your head around, notice that you can receive reflected light from all parts of the object, even though you cannot see the whole object from one single perspective. </a:t>
            </a:r>
          </a:p>
        </p:txBody>
      </p:sp>
      <p:pic>
        <p:nvPicPr>
          <p:cNvPr id="6"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8" name="Oval 7">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Slide Number Placeholder 8">
            <a:extLst>
              <a:ext uri="{FF2B5EF4-FFF2-40B4-BE49-F238E27FC236}">
                <a16:creationId xmlns:a16="http://schemas.microsoft.com/office/drawing/2014/main" id="{4D52AC27-FA70-2441-3169-9134A0BDFF7C}"/>
              </a:ext>
            </a:extLst>
          </p:cNvPr>
          <p:cNvSpPr>
            <a:spLocks noGrp="1"/>
          </p:cNvSpPr>
          <p:nvPr>
            <p:ph type="sldNum" sz="quarter" idx="12"/>
          </p:nvPr>
        </p:nvSpPr>
        <p:spPr/>
        <p:txBody>
          <a:bodyPr/>
          <a:lstStyle/>
          <a:p>
            <a:fld id="{23E00BF6-6337-4BA4-A033-88BB584A9638}" type="slidenum">
              <a:rPr lang="en-US" smtClean="0"/>
              <a:t>28</a:t>
            </a:fld>
            <a:endParaRPr lang="en-US" dirty="0"/>
          </a:p>
        </p:txBody>
      </p:sp>
      <p:grpSp>
        <p:nvGrpSpPr>
          <p:cNvPr id="29" name="Group 28">
            <a:extLst>
              <a:ext uri="{FF2B5EF4-FFF2-40B4-BE49-F238E27FC236}">
                <a16:creationId xmlns:a16="http://schemas.microsoft.com/office/drawing/2014/main" id="{F392F47D-2B08-4060-AA4C-ABFFB7A363FF}"/>
              </a:ext>
            </a:extLst>
          </p:cNvPr>
          <p:cNvGrpSpPr>
            <a:grpSpLocks noChangeAspect="1"/>
          </p:cNvGrpSpPr>
          <p:nvPr/>
        </p:nvGrpSpPr>
        <p:grpSpPr>
          <a:xfrm>
            <a:off x="3760917" y="5365843"/>
            <a:ext cx="1461345" cy="1035121"/>
            <a:chOff x="1828800" y="1066800"/>
            <a:chExt cx="5486400" cy="3886200"/>
          </a:xfrm>
        </p:grpSpPr>
        <p:pic>
          <p:nvPicPr>
            <p:cNvPr id="30" name="Picture 29">
              <a:extLst>
                <a:ext uri="{FF2B5EF4-FFF2-40B4-BE49-F238E27FC236}">
                  <a16:creationId xmlns:a16="http://schemas.microsoft.com/office/drawing/2014/main" id="{592E9C13-72F9-0085-630D-29C4B2E04B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31" name="Rectangle 7">
              <a:extLst>
                <a:ext uri="{FF2B5EF4-FFF2-40B4-BE49-F238E27FC236}">
                  <a16:creationId xmlns:a16="http://schemas.microsoft.com/office/drawing/2014/main" id="{D76ACB68-1648-AD6F-93F5-58B600C8ABA1}"/>
                </a:ext>
              </a:extLst>
            </p:cNvPr>
            <p:cNvSpPr/>
            <p:nvPr/>
          </p:nvSpPr>
          <p:spPr>
            <a:xfrm>
              <a:off x="1828800" y="1066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F2481CA6-407A-EB80-379C-D0BA3E91ED71}"/>
              </a:ext>
            </a:extLst>
          </p:cNvPr>
          <p:cNvGrpSpPr>
            <a:grpSpLocks noChangeAspect="1"/>
          </p:cNvGrpSpPr>
          <p:nvPr/>
        </p:nvGrpSpPr>
        <p:grpSpPr>
          <a:xfrm>
            <a:off x="3641250" y="2029929"/>
            <a:ext cx="1511651" cy="1070754"/>
            <a:chOff x="1771379" y="990600"/>
            <a:chExt cx="5486400" cy="3886200"/>
          </a:xfrm>
        </p:grpSpPr>
        <p:pic>
          <p:nvPicPr>
            <p:cNvPr id="33" name="Picture 32">
              <a:extLst>
                <a:ext uri="{FF2B5EF4-FFF2-40B4-BE49-F238E27FC236}">
                  <a16:creationId xmlns:a16="http://schemas.microsoft.com/office/drawing/2014/main" id="{0861F022-F662-3365-A91A-53BA493674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06859" y="1645920"/>
              <a:ext cx="1798320" cy="1737360"/>
            </a:xfrm>
            <a:prstGeom prst="rect">
              <a:avLst/>
            </a:prstGeom>
            <a:ln w="12700">
              <a:solidFill>
                <a:schemeClr val="tx1"/>
              </a:solidFill>
            </a:ln>
          </p:spPr>
        </p:pic>
        <p:sp>
          <p:nvSpPr>
            <p:cNvPr id="34" name="Rectangle 7">
              <a:extLst>
                <a:ext uri="{FF2B5EF4-FFF2-40B4-BE49-F238E27FC236}">
                  <a16:creationId xmlns:a16="http://schemas.microsoft.com/office/drawing/2014/main" id="{18C75070-E195-402A-927A-5C31A502781A}"/>
                </a:ext>
              </a:extLst>
            </p:cNvPr>
            <p:cNvSpPr/>
            <p:nvPr/>
          </p:nvSpPr>
          <p:spPr>
            <a:xfrm>
              <a:off x="1771379" y="9906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7E6B6F35-24D7-66E1-4C25-AEE5D03DBD13}"/>
              </a:ext>
            </a:extLst>
          </p:cNvPr>
          <p:cNvGrpSpPr>
            <a:grpSpLocks noChangeAspect="1"/>
          </p:cNvGrpSpPr>
          <p:nvPr/>
        </p:nvGrpSpPr>
        <p:grpSpPr>
          <a:xfrm>
            <a:off x="6193834" y="3352333"/>
            <a:ext cx="1461348" cy="1035121"/>
            <a:chOff x="1828800" y="1447800"/>
            <a:chExt cx="5486400" cy="3886200"/>
          </a:xfrm>
        </p:grpSpPr>
        <p:pic>
          <p:nvPicPr>
            <p:cNvPr id="36" name="Picture 35">
              <a:extLst>
                <a:ext uri="{FF2B5EF4-FFF2-40B4-BE49-F238E27FC236}">
                  <a16:creationId xmlns:a16="http://schemas.microsoft.com/office/drawing/2014/main" id="{8106F8FF-E7BD-5E2A-551B-151EB878D29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90990" y="2560321"/>
              <a:ext cx="1798318" cy="1737360"/>
            </a:xfrm>
            <a:prstGeom prst="rect">
              <a:avLst/>
            </a:prstGeom>
            <a:ln w="12700">
              <a:solidFill>
                <a:schemeClr val="tx1"/>
              </a:solidFill>
            </a:ln>
          </p:spPr>
        </p:pic>
        <p:sp>
          <p:nvSpPr>
            <p:cNvPr id="37" name="Rectangle 7">
              <a:extLst>
                <a:ext uri="{FF2B5EF4-FFF2-40B4-BE49-F238E27FC236}">
                  <a16:creationId xmlns:a16="http://schemas.microsoft.com/office/drawing/2014/main" id="{266E8F73-50AB-6759-4660-01724A95B019}"/>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38" name="Group 37">
            <a:extLst>
              <a:ext uri="{FF2B5EF4-FFF2-40B4-BE49-F238E27FC236}">
                <a16:creationId xmlns:a16="http://schemas.microsoft.com/office/drawing/2014/main" id="{7C852AAB-2A2B-B295-5EC5-C75AF25C84C4}"/>
              </a:ext>
            </a:extLst>
          </p:cNvPr>
          <p:cNvGrpSpPr>
            <a:grpSpLocks noChangeAspect="1"/>
          </p:cNvGrpSpPr>
          <p:nvPr/>
        </p:nvGrpSpPr>
        <p:grpSpPr>
          <a:xfrm>
            <a:off x="1453313" y="3368159"/>
            <a:ext cx="1461348" cy="1035121"/>
            <a:chOff x="1828800" y="1447800"/>
            <a:chExt cx="5486400" cy="3886200"/>
          </a:xfrm>
        </p:grpSpPr>
        <p:pic>
          <p:nvPicPr>
            <p:cNvPr id="39" name="Picture 38">
              <a:extLst>
                <a:ext uri="{FF2B5EF4-FFF2-40B4-BE49-F238E27FC236}">
                  <a16:creationId xmlns:a16="http://schemas.microsoft.com/office/drawing/2014/main" id="{D706252E-94BF-AE54-6EBA-D758B63B5F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74699" y="2560321"/>
              <a:ext cx="1798318" cy="1737360"/>
            </a:xfrm>
            <a:prstGeom prst="rect">
              <a:avLst/>
            </a:prstGeom>
            <a:ln w="12700">
              <a:solidFill>
                <a:schemeClr val="tx1"/>
              </a:solidFill>
            </a:ln>
          </p:spPr>
        </p:pic>
        <p:sp>
          <p:nvSpPr>
            <p:cNvPr id="40" name="Rectangle 7">
              <a:extLst>
                <a:ext uri="{FF2B5EF4-FFF2-40B4-BE49-F238E27FC236}">
                  <a16:creationId xmlns:a16="http://schemas.microsoft.com/office/drawing/2014/main" id="{718C27CA-8989-FFDA-D609-59197CAADED8}"/>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42" name="TextBox 41">
            <a:extLst>
              <a:ext uri="{FF2B5EF4-FFF2-40B4-BE49-F238E27FC236}">
                <a16:creationId xmlns:a16="http://schemas.microsoft.com/office/drawing/2014/main" id="{841AC71E-B027-7250-6D3C-8DE9057B9066}"/>
              </a:ext>
            </a:extLst>
          </p:cNvPr>
          <p:cNvSpPr txBox="1"/>
          <p:nvPr/>
        </p:nvSpPr>
        <p:spPr>
          <a:xfrm>
            <a:off x="1295400" y="3124200"/>
            <a:ext cx="1777174" cy="307777"/>
          </a:xfrm>
          <a:prstGeom prst="rect">
            <a:avLst/>
          </a:prstGeom>
          <a:noFill/>
        </p:spPr>
        <p:txBody>
          <a:bodyPr wrap="square" rtlCol="0">
            <a:spAutoFit/>
          </a:bodyPr>
          <a:lstStyle/>
          <a:p>
            <a:pPr algn="ctr">
              <a:spcAft>
                <a:spcPts val="800"/>
              </a:spcAft>
            </a:pPr>
            <a:r>
              <a:rPr lang="en-US" sz="1400" dirty="0"/>
              <a:t>Move head left</a:t>
            </a:r>
          </a:p>
        </p:txBody>
      </p:sp>
      <p:sp>
        <p:nvSpPr>
          <p:cNvPr id="47" name="TextBox 46">
            <a:extLst>
              <a:ext uri="{FF2B5EF4-FFF2-40B4-BE49-F238E27FC236}">
                <a16:creationId xmlns:a16="http://schemas.microsoft.com/office/drawing/2014/main" id="{E785A451-676C-01FE-273B-C96532554E22}"/>
              </a:ext>
            </a:extLst>
          </p:cNvPr>
          <p:cNvSpPr txBox="1"/>
          <p:nvPr/>
        </p:nvSpPr>
        <p:spPr>
          <a:xfrm>
            <a:off x="1237555" y="4407944"/>
            <a:ext cx="1892864" cy="307777"/>
          </a:xfrm>
          <a:prstGeom prst="rect">
            <a:avLst/>
          </a:prstGeom>
          <a:noFill/>
        </p:spPr>
        <p:txBody>
          <a:bodyPr wrap="square" rtlCol="0">
            <a:spAutoFit/>
          </a:bodyPr>
          <a:lstStyle/>
          <a:p>
            <a:pPr algn="ctr">
              <a:spcAft>
                <a:spcPts val="800"/>
              </a:spcAft>
            </a:pPr>
            <a:r>
              <a:rPr lang="en-US" sz="1400" dirty="0"/>
              <a:t>Don’t see Bhanu’s bow</a:t>
            </a:r>
          </a:p>
        </p:txBody>
      </p:sp>
      <p:sp>
        <p:nvSpPr>
          <p:cNvPr id="48" name="TextBox 47">
            <a:extLst>
              <a:ext uri="{FF2B5EF4-FFF2-40B4-BE49-F238E27FC236}">
                <a16:creationId xmlns:a16="http://schemas.microsoft.com/office/drawing/2014/main" id="{40CABF0B-60DA-7514-462F-506AC0EED415}"/>
              </a:ext>
            </a:extLst>
          </p:cNvPr>
          <p:cNvSpPr txBox="1"/>
          <p:nvPr/>
        </p:nvSpPr>
        <p:spPr>
          <a:xfrm>
            <a:off x="6044374" y="3066027"/>
            <a:ext cx="1777174" cy="307777"/>
          </a:xfrm>
          <a:prstGeom prst="rect">
            <a:avLst/>
          </a:prstGeom>
          <a:noFill/>
        </p:spPr>
        <p:txBody>
          <a:bodyPr wrap="square" rtlCol="0">
            <a:spAutoFit/>
          </a:bodyPr>
          <a:lstStyle/>
          <a:p>
            <a:pPr algn="ctr">
              <a:spcAft>
                <a:spcPts val="800"/>
              </a:spcAft>
            </a:pPr>
            <a:r>
              <a:rPr lang="en-US" sz="1400" dirty="0"/>
              <a:t>Move head right</a:t>
            </a:r>
          </a:p>
        </p:txBody>
      </p:sp>
      <p:sp>
        <p:nvSpPr>
          <p:cNvPr id="49" name="TextBox 48">
            <a:extLst>
              <a:ext uri="{FF2B5EF4-FFF2-40B4-BE49-F238E27FC236}">
                <a16:creationId xmlns:a16="http://schemas.microsoft.com/office/drawing/2014/main" id="{0683D311-4EB7-B191-5C0F-0462ABEB6229}"/>
              </a:ext>
            </a:extLst>
          </p:cNvPr>
          <p:cNvSpPr txBox="1"/>
          <p:nvPr/>
        </p:nvSpPr>
        <p:spPr>
          <a:xfrm>
            <a:off x="6052157" y="4407944"/>
            <a:ext cx="1744702" cy="307777"/>
          </a:xfrm>
          <a:prstGeom prst="rect">
            <a:avLst/>
          </a:prstGeom>
          <a:noFill/>
        </p:spPr>
        <p:txBody>
          <a:bodyPr wrap="square" rtlCol="0">
            <a:spAutoFit/>
          </a:bodyPr>
          <a:lstStyle/>
          <a:p>
            <a:pPr algn="ctr">
              <a:spcAft>
                <a:spcPts val="800"/>
              </a:spcAft>
            </a:pPr>
            <a:r>
              <a:rPr lang="en-US" sz="1400" dirty="0"/>
              <a:t>See Bhanu’s bow</a:t>
            </a:r>
          </a:p>
        </p:txBody>
      </p:sp>
      <p:sp>
        <p:nvSpPr>
          <p:cNvPr id="50" name="TextBox 49">
            <a:extLst>
              <a:ext uri="{FF2B5EF4-FFF2-40B4-BE49-F238E27FC236}">
                <a16:creationId xmlns:a16="http://schemas.microsoft.com/office/drawing/2014/main" id="{FD20149D-107F-E16C-C02C-8FAC344DB7B5}"/>
              </a:ext>
            </a:extLst>
          </p:cNvPr>
          <p:cNvSpPr txBox="1"/>
          <p:nvPr/>
        </p:nvSpPr>
        <p:spPr>
          <a:xfrm>
            <a:off x="3505200" y="1752600"/>
            <a:ext cx="1777174" cy="307777"/>
          </a:xfrm>
          <a:prstGeom prst="rect">
            <a:avLst/>
          </a:prstGeom>
          <a:noFill/>
        </p:spPr>
        <p:txBody>
          <a:bodyPr wrap="square" rtlCol="0">
            <a:spAutoFit/>
          </a:bodyPr>
          <a:lstStyle/>
          <a:p>
            <a:pPr algn="ctr">
              <a:spcAft>
                <a:spcPts val="800"/>
              </a:spcAft>
            </a:pPr>
            <a:r>
              <a:rPr lang="en-US" sz="1400" dirty="0"/>
              <a:t>Move head up</a:t>
            </a:r>
          </a:p>
        </p:txBody>
      </p:sp>
      <p:sp>
        <p:nvSpPr>
          <p:cNvPr id="51" name="TextBox 50">
            <a:extLst>
              <a:ext uri="{FF2B5EF4-FFF2-40B4-BE49-F238E27FC236}">
                <a16:creationId xmlns:a16="http://schemas.microsoft.com/office/drawing/2014/main" id="{1DEEDBF9-F6F0-0D88-2727-8EE70BE0FFFE}"/>
              </a:ext>
            </a:extLst>
          </p:cNvPr>
          <p:cNvSpPr txBox="1"/>
          <p:nvPr/>
        </p:nvSpPr>
        <p:spPr>
          <a:xfrm>
            <a:off x="3503191" y="3066027"/>
            <a:ext cx="1777174" cy="307777"/>
          </a:xfrm>
          <a:prstGeom prst="rect">
            <a:avLst/>
          </a:prstGeom>
          <a:noFill/>
        </p:spPr>
        <p:txBody>
          <a:bodyPr wrap="square" rtlCol="0">
            <a:spAutoFit/>
          </a:bodyPr>
          <a:lstStyle/>
          <a:p>
            <a:pPr algn="ctr">
              <a:spcAft>
                <a:spcPts val="800"/>
              </a:spcAft>
            </a:pPr>
            <a:r>
              <a:rPr lang="en-US" sz="1400" dirty="0"/>
              <a:t>See Bhanu’s feet</a:t>
            </a:r>
          </a:p>
        </p:txBody>
      </p:sp>
      <p:sp>
        <p:nvSpPr>
          <p:cNvPr id="52" name="TextBox 51">
            <a:extLst>
              <a:ext uri="{FF2B5EF4-FFF2-40B4-BE49-F238E27FC236}">
                <a16:creationId xmlns:a16="http://schemas.microsoft.com/office/drawing/2014/main" id="{E2E4A7A0-AB95-4568-FD03-52F9CE5E1572}"/>
              </a:ext>
            </a:extLst>
          </p:cNvPr>
          <p:cNvSpPr txBox="1"/>
          <p:nvPr/>
        </p:nvSpPr>
        <p:spPr>
          <a:xfrm>
            <a:off x="3519569" y="5047227"/>
            <a:ext cx="1891501" cy="307777"/>
          </a:xfrm>
          <a:prstGeom prst="rect">
            <a:avLst/>
          </a:prstGeom>
          <a:noFill/>
        </p:spPr>
        <p:txBody>
          <a:bodyPr wrap="square" rtlCol="0">
            <a:spAutoFit/>
          </a:bodyPr>
          <a:lstStyle/>
          <a:p>
            <a:pPr algn="ctr">
              <a:spcAft>
                <a:spcPts val="800"/>
              </a:spcAft>
            </a:pPr>
            <a:r>
              <a:rPr lang="en-US" sz="1400" dirty="0"/>
              <a:t>Move head down</a:t>
            </a:r>
          </a:p>
        </p:txBody>
      </p:sp>
      <p:sp>
        <p:nvSpPr>
          <p:cNvPr id="53" name="TextBox 52">
            <a:extLst>
              <a:ext uri="{FF2B5EF4-FFF2-40B4-BE49-F238E27FC236}">
                <a16:creationId xmlns:a16="http://schemas.microsoft.com/office/drawing/2014/main" id="{DB7532BC-2314-2A06-5BD6-1000D51B8E34}"/>
              </a:ext>
            </a:extLst>
          </p:cNvPr>
          <p:cNvSpPr txBox="1"/>
          <p:nvPr/>
        </p:nvSpPr>
        <p:spPr>
          <a:xfrm>
            <a:off x="3472204" y="6382832"/>
            <a:ext cx="2038770" cy="307777"/>
          </a:xfrm>
          <a:prstGeom prst="rect">
            <a:avLst/>
          </a:prstGeom>
          <a:noFill/>
        </p:spPr>
        <p:txBody>
          <a:bodyPr wrap="square" rtlCol="0">
            <a:spAutoFit/>
          </a:bodyPr>
          <a:lstStyle/>
          <a:p>
            <a:pPr algn="ctr">
              <a:spcAft>
                <a:spcPts val="800"/>
              </a:spcAft>
            </a:pPr>
            <a:r>
              <a:rPr lang="en-US" sz="1400" dirty="0"/>
              <a:t>See Bhanu’s head</a:t>
            </a:r>
          </a:p>
        </p:txBody>
      </p:sp>
      <p:sp>
        <p:nvSpPr>
          <p:cNvPr id="54" name="TextBox 53">
            <a:extLst>
              <a:ext uri="{FF2B5EF4-FFF2-40B4-BE49-F238E27FC236}">
                <a16:creationId xmlns:a16="http://schemas.microsoft.com/office/drawing/2014/main" id="{9D8E0698-19E7-99B2-2F37-E2ECFC7B8B2E}"/>
              </a:ext>
            </a:extLst>
          </p:cNvPr>
          <p:cNvSpPr txBox="1"/>
          <p:nvPr/>
        </p:nvSpPr>
        <p:spPr>
          <a:xfrm>
            <a:off x="-5080" y="1605411"/>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spTree>
    <p:extLst>
      <p:ext uri="{BB962C8B-B14F-4D97-AF65-F5344CB8AC3E}">
        <p14:creationId xmlns:p14="http://schemas.microsoft.com/office/powerpoint/2010/main" val="3555037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5FB7E0D-1ABA-C6B0-4E67-3D72FE37665A}"/>
              </a:ext>
            </a:extLst>
          </p:cNvPr>
          <p:cNvGrpSpPr/>
          <p:nvPr/>
        </p:nvGrpSpPr>
        <p:grpSpPr>
          <a:xfrm>
            <a:off x="-5080" y="119157"/>
            <a:ext cx="1263184" cy="2809693"/>
            <a:chOff x="110611" y="113946"/>
            <a:chExt cx="1263184" cy="2809693"/>
          </a:xfrm>
        </p:grpSpPr>
        <p:pic>
          <p:nvPicPr>
            <p:cNvPr id="6"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0B3D2E22-38AB-4166-7AE7-3FBFDFB2AF9E}"/>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8" name="Oval 7">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Slide Number Placeholder 8">
            <a:extLst>
              <a:ext uri="{FF2B5EF4-FFF2-40B4-BE49-F238E27FC236}">
                <a16:creationId xmlns:a16="http://schemas.microsoft.com/office/drawing/2014/main" id="{4D52AC27-FA70-2441-3169-9134A0BDFF7C}"/>
              </a:ext>
            </a:extLst>
          </p:cNvPr>
          <p:cNvSpPr>
            <a:spLocks noGrp="1"/>
          </p:cNvSpPr>
          <p:nvPr>
            <p:ph type="sldNum" sz="quarter" idx="12"/>
          </p:nvPr>
        </p:nvSpPr>
        <p:spPr/>
        <p:txBody>
          <a:bodyPr/>
          <a:lstStyle/>
          <a:p>
            <a:fld id="{23E00BF6-6337-4BA4-A033-88BB584A9638}" type="slidenum">
              <a:rPr lang="en-US" smtClean="0"/>
              <a:t>29</a:t>
            </a:fld>
            <a:endParaRPr lang="en-US" dirty="0"/>
          </a:p>
        </p:txBody>
      </p:sp>
      <p:sp>
        <p:nvSpPr>
          <p:cNvPr id="10" name="TextBox 9">
            <a:extLst>
              <a:ext uri="{FF2B5EF4-FFF2-40B4-BE49-F238E27FC236}">
                <a16:creationId xmlns:a16="http://schemas.microsoft.com/office/drawing/2014/main" id="{698891F8-F1A0-D652-7DC2-564958CB66EA}"/>
              </a:ext>
            </a:extLst>
          </p:cNvPr>
          <p:cNvSpPr txBox="1"/>
          <p:nvPr/>
        </p:nvSpPr>
        <p:spPr>
          <a:xfrm>
            <a:off x="1309441" y="1427063"/>
            <a:ext cx="6656305" cy="1631216"/>
          </a:xfrm>
          <a:prstGeom prst="rect">
            <a:avLst/>
          </a:prstGeom>
          <a:noFill/>
        </p:spPr>
        <p:txBody>
          <a:bodyPr wrap="square" rtlCol="0">
            <a:spAutoFit/>
          </a:bodyPr>
          <a:lstStyle/>
          <a:p>
            <a:pPr algn="just"/>
            <a:r>
              <a:rPr lang="en-US" sz="2000" dirty="0"/>
              <a:t>To understand pinhole imaging of the Sun, keep the Bhanu activity in mind. It is important to hold this distinction between seeing the whole object at once from a single perspective (</a:t>
            </a:r>
            <a:r>
              <a:rPr lang="en-US" sz="2000" b="1" dirty="0"/>
              <a:t>Case 1</a:t>
            </a:r>
            <a:r>
              <a:rPr lang="en-US" sz="2000" dirty="0"/>
              <a:t>) and seeing only parts of the object from corresponding opposite perspectives (</a:t>
            </a:r>
            <a:r>
              <a:rPr lang="en-US" sz="2000" b="1" dirty="0"/>
              <a:t>Case 2</a:t>
            </a:r>
            <a:r>
              <a:rPr lang="en-US" sz="2000" dirty="0"/>
              <a:t>).   </a:t>
            </a:r>
          </a:p>
        </p:txBody>
      </p:sp>
      <p:grpSp>
        <p:nvGrpSpPr>
          <p:cNvPr id="11" name="Group 10">
            <a:extLst>
              <a:ext uri="{FF2B5EF4-FFF2-40B4-BE49-F238E27FC236}">
                <a16:creationId xmlns:a16="http://schemas.microsoft.com/office/drawing/2014/main" id="{C58BFBAB-DF19-05CD-8BC8-31582C9842BF}"/>
              </a:ext>
            </a:extLst>
          </p:cNvPr>
          <p:cNvGrpSpPr>
            <a:grpSpLocks noChangeAspect="1"/>
          </p:cNvGrpSpPr>
          <p:nvPr/>
        </p:nvGrpSpPr>
        <p:grpSpPr>
          <a:xfrm>
            <a:off x="4637594" y="3242737"/>
            <a:ext cx="3287206" cy="2328436"/>
            <a:chOff x="1828800" y="1447800"/>
            <a:chExt cx="5486400" cy="3886200"/>
          </a:xfrm>
        </p:grpSpPr>
        <p:pic>
          <p:nvPicPr>
            <p:cNvPr id="12" name="Picture 11">
              <a:extLst>
                <a:ext uri="{FF2B5EF4-FFF2-40B4-BE49-F238E27FC236}">
                  <a16:creationId xmlns:a16="http://schemas.microsoft.com/office/drawing/2014/main" id="{2BD6759D-394A-9456-CBF3-48EF1D6C02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a:ln w="12700">
              <a:solidFill>
                <a:schemeClr val="tx1"/>
              </a:solidFill>
            </a:ln>
          </p:spPr>
        </p:pic>
        <p:sp>
          <p:nvSpPr>
            <p:cNvPr id="13" name="Rectangle 7">
              <a:extLst>
                <a:ext uri="{FF2B5EF4-FFF2-40B4-BE49-F238E27FC236}">
                  <a16:creationId xmlns:a16="http://schemas.microsoft.com/office/drawing/2014/main" id="{D9FB1E3D-10B3-B813-51EC-F8259C542A68}"/>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14" name="Group 13">
            <a:extLst>
              <a:ext uri="{FF2B5EF4-FFF2-40B4-BE49-F238E27FC236}">
                <a16:creationId xmlns:a16="http://schemas.microsoft.com/office/drawing/2014/main" id="{0FCB787B-40E1-3CAB-DD44-0387F7D263D0}"/>
              </a:ext>
            </a:extLst>
          </p:cNvPr>
          <p:cNvGrpSpPr>
            <a:grpSpLocks noChangeAspect="1"/>
          </p:cNvGrpSpPr>
          <p:nvPr/>
        </p:nvGrpSpPr>
        <p:grpSpPr>
          <a:xfrm>
            <a:off x="1195122" y="3242737"/>
            <a:ext cx="3287208" cy="2328436"/>
            <a:chOff x="281417" y="2800536"/>
            <a:chExt cx="1661466" cy="1176872"/>
          </a:xfrm>
        </p:grpSpPr>
        <p:pic>
          <p:nvPicPr>
            <p:cNvPr id="15" name="Picture 14">
              <a:extLst>
                <a:ext uri="{FF2B5EF4-FFF2-40B4-BE49-F238E27FC236}">
                  <a16:creationId xmlns:a16="http://schemas.microsoft.com/office/drawing/2014/main" id="{D4C441C6-A38C-7892-D636-C5704168C3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9122" y="3247541"/>
              <a:ext cx="276689" cy="267310"/>
            </a:xfrm>
            <a:prstGeom prst="rect">
              <a:avLst/>
            </a:prstGeom>
            <a:ln w="12700">
              <a:solidFill>
                <a:schemeClr val="tx1"/>
              </a:solidFill>
            </a:ln>
          </p:spPr>
        </p:pic>
        <p:sp>
          <p:nvSpPr>
            <p:cNvPr id="16" name="Rectangle 7">
              <a:extLst>
                <a:ext uri="{FF2B5EF4-FFF2-40B4-BE49-F238E27FC236}">
                  <a16:creationId xmlns:a16="http://schemas.microsoft.com/office/drawing/2014/main" id="{DC840014-170C-7646-93AB-DF8844DED2F7}"/>
                </a:ext>
              </a:extLst>
            </p:cNvPr>
            <p:cNvSpPr>
              <a:spLocks noChangeAspect="1"/>
            </p:cNvSpPr>
            <p:nvPr/>
          </p:nvSpPr>
          <p:spPr>
            <a:xfrm>
              <a:off x="281417" y="2800536"/>
              <a:ext cx="1661466" cy="1176872"/>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23" name="Title 1">
            <a:extLst>
              <a:ext uri="{FF2B5EF4-FFF2-40B4-BE49-F238E27FC236}">
                <a16:creationId xmlns:a16="http://schemas.microsoft.com/office/drawing/2014/main" id="{C5CBE087-67FA-C74D-BD61-F6C08EB7EB28}"/>
              </a:ext>
            </a:extLst>
          </p:cNvPr>
          <p:cNvSpPr txBox="1">
            <a:spLocks/>
          </p:cNvSpPr>
          <p:nvPr/>
        </p:nvSpPr>
        <p:spPr>
          <a:xfrm>
            <a:off x="705598" y="393136"/>
            <a:ext cx="7772400" cy="93539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25" name="TextBox 24">
            <a:extLst>
              <a:ext uri="{FF2B5EF4-FFF2-40B4-BE49-F238E27FC236}">
                <a16:creationId xmlns:a16="http://schemas.microsoft.com/office/drawing/2014/main" id="{D7F43F39-EE6B-CFB8-75BA-DEB266BD3B20}"/>
              </a:ext>
            </a:extLst>
          </p:cNvPr>
          <p:cNvSpPr txBox="1"/>
          <p:nvPr/>
        </p:nvSpPr>
        <p:spPr>
          <a:xfrm>
            <a:off x="5753935" y="4884525"/>
            <a:ext cx="974164" cy="369332"/>
          </a:xfrm>
          <a:prstGeom prst="rect">
            <a:avLst/>
          </a:prstGeom>
          <a:noFill/>
        </p:spPr>
        <p:txBody>
          <a:bodyPr wrap="square">
            <a:spAutoFit/>
          </a:bodyPr>
          <a:lstStyle/>
          <a:p>
            <a:pPr algn="ctr"/>
            <a:r>
              <a:rPr lang="en-US" sz="1800" b="1" dirty="0">
                <a:highlight>
                  <a:srgbClr val="FFFF00"/>
                </a:highlight>
              </a:rPr>
              <a:t>Case 2</a:t>
            </a:r>
            <a:endParaRPr lang="en-US" b="1" dirty="0"/>
          </a:p>
        </p:txBody>
      </p:sp>
      <p:sp>
        <p:nvSpPr>
          <p:cNvPr id="26" name="TextBox 25">
            <a:extLst>
              <a:ext uri="{FF2B5EF4-FFF2-40B4-BE49-F238E27FC236}">
                <a16:creationId xmlns:a16="http://schemas.microsoft.com/office/drawing/2014/main" id="{93B0A051-251F-5E43-EAA0-84DA2D7FDC9A}"/>
              </a:ext>
            </a:extLst>
          </p:cNvPr>
          <p:cNvSpPr txBox="1"/>
          <p:nvPr/>
        </p:nvSpPr>
        <p:spPr>
          <a:xfrm>
            <a:off x="2322592" y="4900781"/>
            <a:ext cx="974164" cy="369332"/>
          </a:xfrm>
          <a:prstGeom prst="rect">
            <a:avLst/>
          </a:prstGeom>
          <a:noFill/>
        </p:spPr>
        <p:txBody>
          <a:bodyPr wrap="square">
            <a:spAutoFit/>
          </a:bodyPr>
          <a:lstStyle/>
          <a:p>
            <a:pPr algn="ctr"/>
            <a:r>
              <a:rPr lang="en-US" sz="1800" b="1" dirty="0">
                <a:highlight>
                  <a:srgbClr val="FFFF00"/>
                </a:highlight>
              </a:rPr>
              <a:t>Case 1</a:t>
            </a:r>
            <a:endParaRPr lang="en-US" b="1" dirty="0"/>
          </a:p>
        </p:txBody>
      </p:sp>
    </p:spTree>
    <p:extLst>
      <p:ext uri="{BB962C8B-B14F-4D97-AF65-F5344CB8AC3E}">
        <p14:creationId xmlns:p14="http://schemas.microsoft.com/office/powerpoint/2010/main" val="3548790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8944" y="201259"/>
            <a:ext cx="6509653" cy="1161465"/>
          </a:xfrm>
        </p:spPr>
        <p:txBody>
          <a:bodyPr>
            <a:noAutofit/>
          </a:bodyPr>
          <a:lstStyle/>
          <a:p>
            <a:r>
              <a:rPr lang="en-US" sz="3600" dirty="0"/>
              <a:t>Essential viewing: </a:t>
            </a:r>
            <a:br>
              <a:rPr lang="en-US" sz="2800" dirty="0"/>
            </a:br>
            <a:r>
              <a:rPr lang="en-US" sz="2800" dirty="0">
                <a:hlinkClick r:id="rId2"/>
              </a:rPr>
              <a:t>6-minute “how-to-facilitate” video</a:t>
            </a:r>
            <a:br>
              <a:rPr lang="en-US" sz="2800" dirty="0"/>
            </a:br>
            <a:r>
              <a:rPr lang="en-US" sz="1600" dirty="0"/>
              <a:t>[ </a:t>
            </a:r>
            <a:r>
              <a:rPr lang="en-US" sz="1600" dirty="0">
                <a:hlinkClick r:id="rId2"/>
              </a:rPr>
              <a:t>https://punch.space.swri.edu/punch_outreach_pinholeprojector.php</a:t>
            </a:r>
            <a:r>
              <a:rPr lang="en-US" sz="1600" dirty="0"/>
              <a:t> ]</a:t>
            </a:r>
            <a:endParaRPr lang="en-US" sz="2800"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458529-400A-DA05-6FDB-5788B80A8E42}"/>
              </a:ext>
            </a:extLst>
          </p:cNvPr>
          <p:cNvPicPr>
            <a:picLocks noChangeAspect="1"/>
          </p:cNvPicPr>
          <p:nvPr/>
        </p:nvPicPr>
        <p:blipFill>
          <a:blip r:embed="rId5"/>
          <a:stretch>
            <a:fillRect/>
          </a:stretch>
        </p:blipFill>
        <p:spPr>
          <a:xfrm>
            <a:off x="1417338" y="1452907"/>
            <a:ext cx="7139377" cy="4962894"/>
          </a:xfrm>
          <a:prstGeom prst="rect">
            <a:avLst/>
          </a:prstGeom>
        </p:spPr>
      </p:pic>
      <p:sp>
        <p:nvSpPr>
          <p:cNvPr id="18" name="Oval 17">
            <a:extLst>
              <a:ext uri="{FF2B5EF4-FFF2-40B4-BE49-F238E27FC236}">
                <a16:creationId xmlns:a16="http://schemas.microsoft.com/office/drawing/2014/main" id="{4BED94A6-0CE3-B540-B7BA-1422ADA012FB}"/>
              </a:ext>
            </a:extLst>
          </p:cNvPr>
          <p:cNvSpPr/>
          <p:nvPr/>
        </p:nvSpPr>
        <p:spPr>
          <a:xfrm>
            <a:off x="914400" y="4953000"/>
            <a:ext cx="8075446" cy="1791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3818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FB7E0D-1ABA-C6B0-4E67-3D72FE37665A}"/>
              </a:ext>
            </a:extLst>
          </p:cNvPr>
          <p:cNvGrpSpPr/>
          <p:nvPr/>
        </p:nvGrpSpPr>
        <p:grpSpPr>
          <a:xfrm>
            <a:off x="-5080" y="119157"/>
            <a:ext cx="1263184" cy="2809693"/>
            <a:chOff x="110611" y="113946"/>
            <a:chExt cx="1263184" cy="2809693"/>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4" name="TextBox 3">
              <a:extLst>
                <a:ext uri="{FF2B5EF4-FFF2-40B4-BE49-F238E27FC236}">
                  <a16:creationId xmlns:a16="http://schemas.microsoft.com/office/drawing/2014/main" id="{0B3D2E22-38AB-4166-7AE7-3FBFDFB2AF9E}"/>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Title 1"/>
          <p:cNvSpPr txBox="1">
            <a:spLocks/>
          </p:cNvSpPr>
          <p:nvPr/>
        </p:nvSpPr>
        <p:spPr>
          <a:xfrm>
            <a:off x="1434087" y="376139"/>
            <a:ext cx="6133296"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t>For safety reasons during the previous activity, your object (our Bhanu) has </a:t>
            </a:r>
            <a:r>
              <a:rPr lang="en-US" sz="2200" b="1" i="1" dirty="0"/>
              <a:t>represented</a:t>
            </a:r>
            <a:r>
              <a:rPr lang="en-US" sz="2200" b="1" dirty="0"/>
              <a:t> the Sun. To advance our exploration we now turn Bhanu back into the Sun.</a:t>
            </a:r>
          </a:p>
        </p:txBody>
      </p:sp>
      <p:sp>
        <p:nvSpPr>
          <p:cNvPr id="7" name="TextBox 6"/>
          <p:cNvSpPr txBox="1"/>
          <p:nvPr/>
        </p:nvSpPr>
        <p:spPr>
          <a:xfrm>
            <a:off x="1434087" y="1828800"/>
            <a:ext cx="7012998" cy="400110"/>
          </a:xfrm>
          <a:prstGeom prst="rect">
            <a:avLst/>
          </a:prstGeom>
          <a:noFill/>
        </p:spPr>
        <p:txBody>
          <a:bodyPr wrap="square" rtlCol="0">
            <a:spAutoFit/>
          </a:bodyPr>
          <a:lstStyle/>
          <a:p>
            <a:r>
              <a:rPr lang="en-US" sz="2000" dirty="0"/>
              <a:t>In the diagrams on the next three slides, Bhanu becomes the Sun.</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13274" y="3001022"/>
            <a:ext cx="935126" cy="903427"/>
          </a:xfrm>
          <a:prstGeom prst="rect">
            <a:avLst/>
          </a:prstGeom>
        </p:spPr>
      </p:pic>
      <p:sp>
        <p:nvSpPr>
          <p:cNvPr id="9" name="Oval 8">
            <a:extLst>
              <a:ext uri="{FF2B5EF4-FFF2-40B4-BE49-F238E27FC236}">
                <a16:creationId xmlns:a16="http://schemas.microsoft.com/office/drawing/2014/main" id="{541BC581-D62D-4582-9C26-6AC0AB51AA6D}"/>
              </a:ext>
            </a:extLst>
          </p:cNvPr>
          <p:cNvSpPr>
            <a:spLocks noChangeAspect="1"/>
          </p:cNvSpPr>
          <p:nvPr/>
        </p:nvSpPr>
        <p:spPr>
          <a:xfrm>
            <a:off x="2755943" y="3022686"/>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0" name="TextBox 9"/>
          <p:cNvSpPr txBox="1"/>
          <p:nvPr/>
        </p:nvSpPr>
        <p:spPr>
          <a:xfrm>
            <a:off x="1524744" y="4114800"/>
            <a:ext cx="6922342" cy="1015663"/>
          </a:xfrm>
          <a:prstGeom prst="rect">
            <a:avLst/>
          </a:prstGeom>
          <a:noFill/>
        </p:spPr>
        <p:txBody>
          <a:bodyPr wrap="square" rtlCol="0">
            <a:spAutoFit/>
          </a:bodyPr>
          <a:lstStyle/>
          <a:p>
            <a:r>
              <a:rPr lang="en-US" sz="2000" dirty="0"/>
              <a:t>The different viewpoints of your eye while looking at Bhanu through the hole now return to being locations on a smooth flat projection surface that receives the Sun’s light through the hole. </a:t>
            </a:r>
          </a:p>
        </p:txBody>
      </p:sp>
      <p:sp>
        <p:nvSpPr>
          <p:cNvPr id="13" name="Right Arrow 12"/>
          <p:cNvSpPr/>
          <p:nvPr/>
        </p:nvSpPr>
        <p:spPr>
          <a:xfrm flipH="1">
            <a:off x="3972971" y="3291615"/>
            <a:ext cx="952500" cy="22860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2898589" y="2667000"/>
            <a:ext cx="3164649" cy="338554"/>
          </a:xfrm>
          <a:prstGeom prst="rect">
            <a:avLst/>
          </a:prstGeom>
          <a:noFill/>
        </p:spPr>
        <p:txBody>
          <a:bodyPr wrap="none" rtlCol="0">
            <a:spAutoFit/>
          </a:bodyPr>
          <a:lstStyle/>
          <a:p>
            <a:r>
              <a:rPr lang="en-US" sz="1600" dirty="0"/>
              <a:t>Sun                                              Bhanu</a:t>
            </a:r>
          </a:p>
        </p:txBody>
      </p:sp>
      <p:sp>
        <p:nvSpPr>
          <p:cNvPr id="11" name="Slide Number Placeholder 10">
            <a:extLst>
              <a:ext uri="{FF2B5EF4-FFF2-40B4-BE49-F238E27FC236}">
                <a16:creationId xmlns:a16="http://schemas.microsoft.com/office/drawing/2014/main" id="{61346DE2-7614-CAD4-5850-5D2B548E0B8A}"/>
              </a:ext>
            </a:extLst>
          </p:cNvPr>
          <p:cNvSpPr>
            <a:spLocks noGrp="1"/>
          </p:cNvSpPr>
          <p:nvPr>
            <p:ph type="sldNum" sz="quarter" idx="12"/>
          </p:nvPr>
        </p:nvSpPr>
        <p:spPr/>
        <p:txBody>
          <a:bodyPr/>
          <a:lstStyle/>
          <a:p>
            <a:fld id="{23E00BF6-6337-4BA4-A033-88BB584A9638}" type="slidenum">
              <a:rPr lang="en-US" smtClean="0"/>
              <a:t>30</a:t>
            </a:fld>
            <a:endParaRPr lang="en-US" dirty="0"/>
          </a:p>
        </p:txBody>
      </p:sp>
      <p:sp>
        <p:nvSpPr>
          <p:cNvPr id="12" name="Title 1">
            <a:extLst>
              <a:ext uri="{FF2B5EF4-FFF2-40B4-BE49-F238E27FC236}">
                <a16:creationId xmlns:a16="http://schemas.microsoft.com/office/drawing/2014/main" id="{E4686A95-0DB8-B4A3-CBD4-00DB8195B5A2}"/>
              </a:ext>
            </a:extLst>
          </p:cNvPr>
          <p:cNvSpPr txBox="1">
            <a:spLocks/>
          </p:cNvSpPr>
          <p:nvPr/>
        </p:nvSpPr>
        <p:spPr>
          <a:xfrm>
            <a:off x="1288623" y="5484831"/>
            <a:ext cx="6666696"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highlight>
                  <a:srgbClr val="FFFF00"/>
                </a:highlight>
              </a:rPr>
              <a:t>NEVER look at the Sun through the holes in the card!</a:t>
            </a:r>
          </a:p>
        </p:txBody>
      </p:sp>
    </p:spTree>
    <p:extLst>
      <p:ext uri="{BB962C8B-B14F-4D97-AF65-F5344CB8AC3E}">
        <p14:creationId xmlns:p14="http://schemas.microsoft.com/office/powerpoint/2010/main" val="1306118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8A6B644-59C8-4940-92FA-2CF9BF578591}"/>
              </a:ext>
            </a:extLst>
          </p:cNvPr>
          <p:cNvCxnSpPr/>
          <p:nvPr/>
        </p:nvCxnSpPr>
        <p:spPr>
          <a:xfrm>
            <a:off x="7201116" y="11430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612BB71-DF95-4793-9B7E-DE820C0EC1BA}"/>
              </a:ext>
            </a:extLst>
          </p:cNvPr>
          <p:cNvCxnSpPr/>
          <p:nvPr/>
        </p:nvCxnSpPr>
        <p:spPr>
          <a:xfrm>
            <a:off x="7201116" y="23622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2941320" y="1740408"/>
            <a:ext cx="5212080" cy="393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941320" y="2277765"/>
            <a:ext cx="5212080" cy="389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2941320" y="4841173"/>
            <a:ext cx="5212080" cy="1880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941320" y="5181600"/>
            <a:ext cx="5212080" cy="192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8A6B644-59C8-4940-92FA-2CF9BF578591}"/>
              </a:ext>
            </a:extLst>
          </p:cNvPr>
          <p:cNvCxnSpPr/>
          <p:nvPr/>
        </p:nvCxnSpPr>
        <p:spPr>
          <a:xfrm>
            <a:off x="6096000" y="40386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612BB71-DF95-4793-9B7E-DE820C0EC1BA}"/>
              </a:ext>
            </a:extLst>
          </p:cNvPr>
          <p:cNvCxnSpPr/>
          <p:nvPr/>
        </p:nvCxnSpPr>
        <p:spPr>
          <a:xfrm>
            <a:off x="6096000" y="5257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53200" y="3224769"/>
            <a:ext cx="1248227" cy="307777"/>
          </a:xfrm>
          <a:prstGeom prst="rect">
            <a:avLst/>
          </a:prstGeom>
          <a:noFill/>
        </p:spPr>
        <p:txBody>
          <a:bodyPr wrap="none" rtlCol="0">
            <a:spAutoFit/>
          </a:bodyPr>
          <a:lstStyle/>
          <a:p>
            <a:pPr>
              <a:defRPr/>
            </a:pPr>
            <a:r>
              <a:rPr lang="en-US" sz="1400" dirty="0">
                <a:solidFill>
                  <a:prstClr val="black"/>
                </a:solidFill>
                <a:latin typeface="Calibri"/>
              </a:rPr>
              <a:t>Card with hole</a:t>
            </a:r>
          </a:p>
        </p:txBody>
      </p:sp>
      <p:sp>
        <p:nvSpPr>
          <p:cNvPr id="61" name="TextBox 60"/>
          <p:cNvSpPr txBox="1"/>
          <p:nvPr/>
        </p:nvSpPr>
        <p:spPr>
          <a:xfrm>
            <a:off x="5471886" y="6150384"/>
            <a:ext cx="1248227" cy="307777"/>
          </a:xfrm>
          <a:prstGeom prst="rect">
            <a:avLst/>
          </a:prstGeom>
          <a:noFill/>
        </p:spPr>
        <p:txBody>
          <a:bodyPr wrap="none" rtlCol="0">
            <a:spAutoFit/>
          </a:bodyPr>
          <a:lstStyle/>
          <a:p>
            <a:pPr>
              <a:defRPr/>
            </a:pPr>
            <a:r>
              <a:rPr lang="en-US" sz="1400" dirty="0">
                <a:solidFill>
                  <a:prstClr val="black"/>
                </a:solidFill>
                <a:latin typeface="Calibri"/>
              </a:rPr>
              <a:t>Card with hole</a:t>
            </a:r>
          </a:p>
        </p:txBody>
      </p:sp>
      <p:sp>
        <p:nvSpPr>
          <p:cNvPr id="24" name="TextBox 23"/>
          <p:cNvSpPr txBox="1"/>
          <p:nvPr/>
        </p:nvSpPr>
        <p:spPr>
          <a:xfrm>
            <a:off x="112609" y="50137"/>
            <a:ext cx="7088507" cy="1015663"/>
          </a:xfrm>
          <a:prstGeom prst="rect">
            <a:avLst/>
          </a:prstGeom>
          <a:noFill/>
        </p:spPr>
        <p:txBody>
          <a:bodyPr wrap="square" rtlCol="0">
            <a:spAutoFit/>
          </a:bodyPr>
          <a:lstStyle/>
          <a:p>
            <a:pPr>
              <a:defRPr/>
            </a:pPr>
            <a:r>
              <a:rPr lang="en-US" sz="2000" b="1" dirty="0">
                <a:solidFill>
                  <a:prstClr val="black"/>
                </a:solidFill>
                <a:latin typeface="Calibri"/>
              </a:rPr>
              <a:t>The distance between the card with the hole and the smooth flat projection surface determines how much of the Sun’s disk would be visible to the projection surface from a single viewpoint. </a:t>
            </a:r>
          </a:p>
        </p:txBody>
      </p:sp>
      <p:cxnSp>
        <p:nvCxnSpPr>
          <p:cNvPr id="56" name="Straight Connector 55"/>
          <p:cNvCxnSpPr/>
          <p:nvPr/>
        </p:nvCxnSpPr>
        <p:spPr>
          <a:xfrm flipH="1">
            <a:off x="8153400" y="118523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8153400" y="4069152"/>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541BC581-D62D-4582-9C26-6AC0AB51AA6D}"/>
              </a:ext>
            </a:extLst>
          </p:cNvPr>
          <p:cNvSpPr>
            <a:spLocks noChangeAspect="1"/>
          </p:cNvSpPr>
          <p:nvPr/>
        </p:nvSpPr>
        <p:spPr>
          <a:xfrm>
            <a:off x="2560320" y="1783080"/>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70" name="Oval 69">
            <a:extLst>
              <a:ext uri="{FF2B5EF4-FFF2-40B4-BE49-F238E27FC236}">
                <a16:creationId xmlns:a16="http://schemas.microsoft.com/office/drawing/2014/main" id="{541BC581-D62D-4582-9C26-6AC0AB51AA6D}"/>
              </a:ext>
            </a:extLst>
          </p:cNvPr>
          <p:cNvSpPr>
            <a:spLocks noChangeAspect="1"/>
          </p:cNvSpPr>
          <p:nvPr/>
        </p:nvSpPr>
        <p:spPr>
          <a:xfrm>
            <a:off x="2560320" y="4709160"/>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 name="TextBox 3"/>
          <p:cNvSpPr txBox="1"/>
          <p:nvPr/>
        </p:nvSpPr>
        <p:spPr>
          <a:xfrm>
            <a:off x="2755087" y="2806166"/>
            <a:ext cx="2197914" cy="954107"/>
          </a:xfrm>
          <a:prstGeom prst="rect">
            <a:avLst/>
          </a:prstGeom>
          <a:noFill/>
        </p:spPr>
        <p:txBody>
          <a:bodyPr wrap="square" rtlCol="0">
            <a:spAutoFit/>
          </a:bodyPr>
          <a:lstStyle/>
          <a:p>
            <a:pPr>
              <a:defRPr/>
            </a:pPr>
            <a:r>
              <a:rPr lang="en-US" sz="1400" b="1" dirty="0">
                <a:solidFill>
                  <a:prstClr val="black"/>
                </a:solidFill>
                <a:latin typeface="Calibri"/>
              </a:rPr>
              <a:t>In CASE 1, </a:t>
            </a:r>
            <a:r>
              <a:rPr lang="en-US" sz="1400" dirty="0">
                <a:solidFill>
                  <a:prstClr val="black"/>
                </a:solidFill>
                <a:latin typeface="Calibri"/>
              </a:rPr>
              <a:t>the projection surface would receive light from </a:t>
            </a:r>
            <a:r>
              <a:rPr lang="en-US" sz="1400" b="1" dirty="0">
                <a:solidFill>
                  <a:prstClr val="black"/>
                </a:solidFill>
                <a:latin typeface="Calibri"/>
              </a:rPr>
              <a:t>all of the Sun’s disk  </a:t>
            </a:r>
            <a:r>
              <a:rPr lang="en-US" sz="1400" dirty="0">
                <a:solidFill>
                  <a:prstClr val="black"/>
                </a:solidFill>
                <a:latin typeface="Calibri"/>
              </a:rPr>
              <a:t>from a single viewpoint</a:t>
            </a:r>
          </a:p>
        </p:txBody>
      </p:sp>
      <p:sp>
        <p:nvSpPr>
          <p:cNvPr id="27" name="TextBox 26"/>
          <p:cNvSpPr txBox="1"/>
          <p:nvPr/>
        </p:nvSpPr>
        <p:spPr>
          <a:xfrm>
            <a:off x="2755087" y="5612303"/>
            <a:ext cx="2268392" cy="954107"/>
          </a:xfrm>
          <a:prstGeom prst="rect">
            <a:avLst/>
          </a:prstGeom>
          <a:noFill/>
        </p:spPr>
        <p:txBody>
          <a:bodyPr wrap="square" rtlCol="0">
            <a:spAutoFit/>
          </a:bodyPr>
          <a:lstStyle/>
          <a:p>
            <a:pPr>
              <a:defRPr/>
            </a:pPr>
            <a:r>
              <a:rPr lang="en-US" sz="1400" b="1" dirty="0">
                <a:solidFill>
                  <a:prstClr val="black"/>
                </a:solidFill>
                <a:latin typeface="Calibri"/>
              </a:rPr>
              <a:t>In CASE 2, </a:t>
            </a:r>
            <a:r>
              <a:rPr lang="en-US" sz="1400" dirty="0">
                <a:solidFill>
                  <a:prstClr val="black"/>
                </a:solidFill>
                <a:latin typeface="Calibri"/>
              </a:rPr>
              <a:t>the projection surface would receive light from </a:t>
            </a:r>
            <a:r>
              <a:rPr lang="en-US" sz="1400" b="1" dirty="0">
                <a:solidFill>
                  <a:prstClr val="black"/>
                </a:solidFill>
                <a:latin typeface="Calibri"/>
              </a:rPr>
              <a:t>only part of the Sun’s disk </a:t>
            </a:r>
            <a:r>
              <a:rPr lang="en-US" sz="1400" dirty="0">
                <a:solidFill>
                  <a:prstClr val="black"/>
                </a:solidFill>
                <a:latin typeface="Calibri"/>
              </a:rPr>
              <a:t>from a single viewpoint.</a:t>
            </a:r>
          </a:p>
        </p:txBody>
      </p:sp>
      <p:cxnSp>
        <p:nvCxnSpPr>
          <p:cNvPr id="30" name="Straight Connector 29"/>
          <p:cNvCxnSpPr/>
          <p:nvPr/>
        </p:nvCxnSpPr>
        <p:spPr>
          <a:xfrm>
            <a:off x="7680960" y="2203759"/>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696200" y="5093366"/>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A441779-C02F-4CB9-7F1C-6C6C11C132F0}"/>
              </a:ext>
            </a:extLst>
          </p:cNvPr>
          <p:cNvGrpSpPr>
            <a:grpSpLocks noChangeAspect="1"/>
          </p:cNvGrpSpPr>
          <p:nvPr/>
        </p:nvGrpSpPr>
        <p:grpSpPr>
          <a:xfrm>
            <a:off x="209109" y="4382870"/>
            <a:ext cx="1936377" cy="1371600"/>
            <a:chOff x="1828800" y="1447800"/>
            <a:chExt cx="5486400" cy="3886200"/>
          </a:xfrm>
        </p:grpSpPr>
        <p:pic>
          <p:nvPicPr>
            <p:cNvPr id="8" name="Picture 7">
              <a:extLst>
                <a:ext uri="{FF2B5EF4-FFF2-40B4-BE49-F238E27FC236}">
                  <a16:creationId xmlns:a16="http://schemas.microsoft.com/office/drawing/2014/main" id="{A1B36196-C158-DA61-FCA9-6F805EC9B2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a:ln w="12700">
              <a:solidFill>
                <a:schemeClr val="tx1"/>
              </a:solidFill>
            </a:ln>
          </p:spPr>
        </p:pic>
        <p:sp>
          <p:nvSpPr>
            <p:cNvPr id="9" name="Rectangle 7">
              <a:extLst>
                <a:ext uri="{FF2B5EF4-FFF2-40B4-BE49-F238E27FC236}">
                  <a16:creationId xmlns:a16="http://schemas.microsoft.com/office/drawing/2014/main" id="{3116F1AC-7BF6-0055-6C10-2B32099112DD}"/>
                </a:ext>
              </a:extLst>
            </p:cNvPr>
            <p:cNvSpPr/>
            <p:nvPr/>
          </p:nvSpPr>
          <p:spPr>
            <a:xfrm>
              <a:off x="1828800" y="1447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grpSp>
        <p:nvGrpSpPr>
          <p:cNvPr id="13" name="Group 12">
            <a:extLst>
              <a:ext uri="{FF2B5EF4-FFF2-40B4-BE49-F238E27FC236}">
                <a16:creationId xmlns:a16="http://schemas.microsoft.com/office/drawing/2014/main" id="{F89DFCEE-A085-85B1-4D3C-6EBCFD45EF0F}"/>
              </a:ext>
            </a:extLst>
          </p:cNvPr>
          <p:cNvGrpSpPr>
            <a:grpSpLocks noChangeAspect="1"/>
          </p:cNvGrpSpPr>
          <p:nvPr/>
        </p:nvGrpSpPr>
        <p:grpSpPr>
          <a:xfrm>
            <a:off x="226223" y="1524000"/>
            <a:ext cx="1936377" cy="1371600"/>
            <a:chOff x="281417" y="2800536"/>
            <a:chExt cx="1661466" cy="1176872"/>
          </a:xfrm>
        </p:grpSpPr>
        <p:pic>
          <p:nvPicPr>
            <p:cNvPr id="11" name="Picture 10">
              <a:extLst>
                <a:ext uri="{FF2B5EF4-FFF2-40B4-BE49-F238E27FC236}">
                  <a16:creationId xmlns:a16="http://schemas.microsoft.com/office/drawing/2014/main" id="{94309CF0-7931-8469-83DF-628E9FCE8F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122" y="3247541"/>
              <a:ext cx="276689" cy="267310"/>
            </a:xfrm>
            <a:prstGeom prst="rect">
              <a:avLst/>
            </a:prstGeom>
            <a:ln w="12700">
              <a:solidFill>
                <a:schemeClr val="tx1"/>
              </a:solidFill>
            </a:ln>
          </p:spPr>
        </p:pic>
        <p:sp>
          <p:nvSpPr>
            <p:cNvPr id="12" name="Rectangle 7">
              <a:extLst>
                <a:ext uri="{FF2B5EF4-FFF2-40B4-BE49-F238E27FC236}">
                  <a16:creationId xmlns:a16="http://schemas.microsoft.com/office/drawing/2014/main" id="{8452F96A-C749-5548-9E67-04F535B7CE78}"/>
                </a:ext>
              </a:extLst>
            </p:cNvPr>
            <p:cNvSpPr>
              <a:spLocks noChangeAspect="1"/>
            </p:cNvSpPr>
            <p:nvPr/>
          </p:nvSpPr>
          <p:spPr>
            <a:xfrm>
              <a:off x="281417" y="2800536"/>
              <a:ext cx="1661466" cy="1176872"/>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44" name="TextBox 43"/>
          <p:cNvSpPr txBox="1"/>
          <p:nvPr/>
        </p:nvSpPr>
        <p:spPr>
          <a:xfrm>
            <a:off x="217757" y="2901605"/>
            <a:ext cx="1961776" cy="954107"/>
          </a:xfrm>
          <a:prstGeom prst="rect">
            <a:avLst/>
          </a:prstGeom>
          <a:noFill/>
        </p:spPr>
        <p:txBody>
          <a:bodyPr wrap="square" rtlCol="0">
            <a:spAutoFit/>
          </a:bodyPr>
          <a:lstStyle/>
          <a:p>
            <a:pPr>
              <a:defRPr/>
            </a:pPr>
            <a:r>
              <a:rPr lang="en-US" sz="1400" b="1" dirty="0">
                <a:solidFill>
                  <a:prstClr val="black"/>
                </a:solidFill>
                <a:latin typeface="Calibri"/>
              </a:rPr>
              <a:t>Case 1 </a:t>
            </a:r>
            <a:r>
              <a:rPr lang="en-US" sz="1400" dirty="0">
                <a:solidFill>
                  <a:prstClr val="black"/>
                </a:solidFill>
                <a:latin typeface="Calibri"/>
              </a:rPr>
              <a:t>is like holding the card close to your eye and seeing ALL of the object at once</a:t>
            </a:r>
          </a:p>
        </p:txBody>
      </p:sp>
      <p:sp>
        <p:nvSpPr>
          <p:cNvPr id="45" name="TextBox 44"/>
          <p:cNvSpPr txBox="1"/>
          <p:nvPr/>
        </p:nvSpPr>
        <p:spPr>
          <a:xfrm>
            <a:off x="200823" y="5751493"/>
            <a:ext cx="1961777" cy="954107"/>
          </a:xfrm>
          <a:prstGeom prst="rect">
            <a:avLst/>
          </a:prstGeom>
          <a:noFill/>
        </p:spPr>
        <p:txBody>
          <a:bodyPr wrap="square" rtlCol="0">
            <a:spAutoFit/>
          </a:bodyPr>
          <a:lstStyle/>
          <a:p>
            <a:pPr>
              <a:defRPr/>
            </a:pPr>
            <a:r>
              <a:rPr lang="en-US" sz="1400" b="1" dirty="0">
                <a:solidFill>
                  <a:prstClr val="black"/>
                </a:solidFill>
                <a:latin typeface="Calibri"/>
              </a:rPr>
              <a:t>Case 2 </a:t>
            </a:r>
            <a:r>
              <a:rPr lang="en-US" sz="1400" dirty="0">
                <a:solidFill>
                  <a:prstClr val="black"/>
                </a:solidFill>
                <a:latin typeface="Calibri"/>
              </a:rPr>
              <a:t>is like holding the card farther from your eye and seeing PART of the object</a:t>
            </a:r>
          </a:p>
        </p:txBody>
      </p:sp>
      <p:sp>
        <p:nvSpPr>
          <p:cNvPr id="5" name="Slide Number Placeholder 4">
            <a:extLst>
              <a:ext uri="{FF2B5EF4-FFF2-40B4-BE49-F238E27FC236}">
                <a16:creationId xmlns:a16="http://schemas.microsoft.com/office/drawing/2014/main" id="{E93ACD82-E493-4E11-624C-4909404AF267}"/>
              </a:ext>
            </a:extLst>
          </p:cNvPr>
          <p:cNvSpPr>
            <a:spLocks noGrp="1"/>
          </p:cNvSpPr>
          <p:nvPr>
            <p:ph type="sldNum" sz="quarter" idx="12"/>
          </p:nvPr>
        </p:nvSpPr>
        <p:spPr/>
        <p:txBody>
          <a:bodyPr/>
          <a:lstStyle/>
          <a:p>
            <a:fld id="{23E00BF6-6337-4BA4-A033-88BB584A9638}" type="slidenum">
              <a:rPr lang="en-US" smtClean="0"/>
              <a:t>31</a:t>
            </a:fld>
            <a:endParaRPr lang="en-US" dirty="0"/>
          </a:p>
        </p:txBody>
      </p:sp>
      <p:sp>
        <p:nvSpPr>
          <p:cNvPr id="6" name="TextBox 5">
            <a:extLst>
              <a:ext uri="{FF2B5EF4-FFF2-40B4-BE49-F238E27FC236}">
                <a16:creationId xmlns:a16="http://schemas.microsoft.com/office/drawing/2014/main" id="{D8C8EEF8-ACBA-E7A0-7AB8-0A26BC22DA93}"/>
              </a:ext>
            </a:extLst>
          </p:cNvPr>
          <p:cNvSpPr txBox="1"/>
          <p:nvPr/>
        </p:nvSpPr>
        <p:spPr>
          <a:xfrm>
            <a:off x="5874923" y="1161949"/>
            <a:ext cx="1255472"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1 </a:t>
            </a:r>
            <a:r>
              <a:rPr lang="en-US" sz="1400" dirty="0">
                <a:highlight>
                  <a:srgbClr val="FFFF00"/>
                </a:highlight>
              </a:rPr>
              <a:t>- closer</a:t>
            </a:r>
          </a:p>
        </p:txBody>
      </p:sp>
      <p:sp>
        <p:nvSpPr>
          <p:cNvPr id="10" name="TextBox 9">
            <a:extLst>
              <a:ext uri="{FF2B5EF4-FFF2-40B4-BE49-F238E27FC236}">
                <a16:creationId xmlns:a16="http://schemas.microsoft.com/office/drawing/2014/main" id="{5C5181AB-8486-7C51-ADD9-CDBA87094313}"/>
              </a:ext>
            </a:extLst>
          </p:cNvPr>
          <p:cNvSpPr txBox="1"/>
          <p:nvPr/>
        </p:nvSpPr>
        <p:spPr>
          <a:xfrm>
            <a:off x="4699225" y="4016758"/>
            <a:ext cx="1328890"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 </a:t>
            </a:r>
            <a:r>
              <a:rPr lang="en-US" sz="1400" dirty="0">
                <a:highlight>
                  <a:srgbClr val="FFFF00"/>
                </a:highlight>
              </a:rPr>
              <a:t>- farther</a:t>
            </a:r>
          </a:p>
        </p:txBody>
      </p:sp>
      <p:sp>
        <p:nvSpPr>
          <p:cNvPr id="14" name="TextBox 13">
            <a:extLst>
              <a:ext uri="{FF2B5EF4-FFF2-40B4-BE49-F238E27FC236}">
                <a16:creationId xmlns:a16="http://schemas.microsoft.com/office/drawing/2014/main" id="{346D5372-FB58-73BE-AA42-E10151CB4CDA}"/>
              </a:ext>
            </a:extLst>
          </p:cNvPr>
          <p:cNvSpPr txBox="1"/>
          <p:nvPr/>
        </p:nvSpPr>
        <p:spPr>
          <a:xfrm>
            <a:off x="7518959" y="460381"/>
            <a:ext cx="1268882" cy="738664"/>
          </a:xfrm>
          <a:prstGeom prst="rect">
            <a:avLst/>
          </a:prstGeom>
          <a:noFill/>
        </p:spPr>
        <p:txBody>
          <a:bodyPr wrap="square" rtlCol="0">
            <a:spAutoFit/>
          </a:bodyPr>
          <a:lstStyle/>
          <a:p>
            <a:pPr algn="ctr">
              <a:defRPr/>
            </a:pPr>
            <a:r>
              <a:rPr lang="en-US" sz="1400" dirty="0">
                <a:solidFill>
                  <a:prstClr val="black"/>
                </a:solidFill>
                <a:latin typeface="Calibri"/>
              </a:rPr>
              <a:t>Smooth flat projection surface</a:t>
            </a:r>
          </a:p>
        </p:txBody>
      </p:sp>
      <p:sp>
        <p:nvSpPr>
          <p:cNvPr id="15" name="TextBox 14">
            <a:extLst>
              <a:ext uri="{FF2B5EF4-FFF2-40B4-BE49-F238E27FC236}">
                <a16:creationId xmlns:a16="http://schemas.microsoft.com/office/drawing/2014/main" id="{3A89D0E0-4222-3AAE-EBA8-245C5C66A56C}"/>
              </a:ext>
            </a:extLst>
          </p:cNvPr>
          <p:cNvSpPr txBox="1"/>
          <p:nvPr/>
        </p:nvSpPr>
        <p:spPr>
          <a:xfrm>
            <a:off x="7543800" y="3358504"/>
            <a:ext cx="1268882" cy="738664"/>
          </a:xfrm>
          <a:prstGeom prst="rect">
            <a:avLst/>
          </a:prstGeom>
          <a:noFill/>
        </p:spPr>
        <p:txBody>
          <a:bodyPr wrap="square" rtlCol="0">
            <a:spAutoFit/>
          </a:bodyPr>
          <a:lstStyle/>
          <a:p>
            <a:pPr algn="ctr">
              <a:defRPr/>
            </a:pPr>
            <a:r>
              <a:rPr lang="en-US" sz="1400" dirty="0">
                <a:solidFill>
                  <a:prstClr val="black"/>
                </a:solidFill>
                <a:latin typeface="Calibri"/>
              </a:rPr>
              <a:t>Smooth flat projection surface</a:t>
            </a:r>
          </a:p>
        </p:txBody>
      </p:sp>
      <p:sp>
        <p:nvSpPr>
          <p:cNvPr id="16" name="Title 1">
            <a:extLst>
              <a:ext uri="{FF2B5EF4-FFF2-40B4-BE49-F238E27FC236}">
                <a16:creationId xmlns:a16="http://schemas.microsoft.com/office/drawing/2014/main" id="{975AD00D-3964-C0D5-A7D1-CF027CD6BC98}"/>
              </a:ext>
            </a:extLst>
          </p:cNvPr>
          <p:cNvSpPr txBox="1">
            <a:spLocks/>
          </p:cNvSpPr>
          <p:nvPr/>
        </p:nvSpPr>
        <p:spPr>
          <a:xfrm>
            <a:off x="4214466" y="1142004"/>
            <a:ext cx="1571927"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highlight>
                  <a:srgbClr val="FFFF00"/>
                </a:highlight>
              </a:rPr>
              <a:t>NEVER look at the Sun through the holes in the card!</a:t>
            </a:r>
          </a:p>
        </p:txBody>
      </p:sp>
      <p:cxnSp>
        <p:nvCxnSpPr>
          <p:cNvPr id="18" name="Straight Arrow Connector 17">
            <a:extLst>
              <a:ext uri="{FF2B5EF4-FFF2-40B4-BE49-F238E27FC236}">
                <a16:creationId xmlns:a16="http://schemas.microsoft.com/office/drawing/2014/main" id="{3A92DAE3-E498-405E-4A13-A6DE2663C02A}"/>
              </a:ext>
            </a:extLst>
          </p:cNvPr>
          <p:cNvCxnSpPr/>
          <p:nvPr/>
        </p:nvCxnSpPr>
        <p:spPr>
          <a:xfrm>
            <a:off x="7201116" y="1295400"/>
            <a:ext cx="9610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02A8B49-4C0E-0095-651D-BC56456965A3}"/>
              </a:ext>
            </a:extLst>
          </p:cNvPr>
          <p:cNvCxnSpPr>
            <a:cxnSpLocks/>
          </p:cNvCxnSpPr>
          <p:nvPr/>
        </p:nvCxnSpPr>
        <p:spPr>
          <a:xfrm>
            <a:off x="6096000" y="4191000"/>
            <a:ext cx="20661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596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96936" y="127872"/>
            <a:ext cx="7290359" cy="1015663"/>
          </a:xfrm>
          <a:prstGeom prst="rect">
            <a:avLst/>
          </a:prstGeom>
          <a:noFill/>
        </p:spPr>
        <p:txBody>
          <a:bodyPr wrap="square" rtlCol="0">
            <a:spAutoFit/>
          </a:bodyPr>
          <a:lstStyle/>
          <a:p>
            <a:pPr>
              <a:defRPr/>
            </a:pPr>
            <a:r>
              <a:rPr lang="en-US" sz="2000" b="1" dirty="0">
                <a:solidFill>
                  <a:prstClr val="black"/>
                </a:solidFill>
                <a:highlight>
                  <a:srgbClr val="FFFF00"/>
                </a:highlight>
                <a:latin typeface="Calibri"/>
              </a:rPr>
              <a:t>In Case 2</a:t>
            </a:r>
            <a:r>
              <a:rPr lang="en-US" sz="2000" b="1" dirty="0">
                <a:solidFill>
                  <a:prstClr val="black"/>
                </a:solidFill>
                <a:latin typeface="Calibri"/>
              </a:rPr>
              <a:t>, when the card with the hole is farther away from the projection surface, the </a:t>
            </a:r>
            <a:r>
              <a:rPr lang="en-US" sz="2000" b="1" i="1" dirty="0">
                <a:solidFill>
                  <a:prstClr val="black"/>
                </a:solidFill>
                <a:latin typeface="Calibri"/>
              </a:rPr>
              <a:t>lower</a:t>
            </a:r>
            <a:r>
              <a:rPr lang="en-US" sz="2000" b="1" dirty="0">
                <a:solidFill>
                  <a:prstClr val="black"/>
                </a:solidFill>
                <a:latin typeface="Calibri"/>
              </a:rPr>
              <a:t> part of the projection surface only receives light from the </a:t>
            </a:r>
            <a:r>
              <a:rPr lang="en-US" sz="2000" b="1" i="1" dirty="0">
                <a:solidFill>
                  <a:prstClr val="black"/>
                </a:solidFill>
                <a:latin typeface="Calibri"/>
              </a:rPr>
              <a:t>upper</a:t>
            </a:r>
            <a:r>
              <a:rPr lang="en-US" sz="2000" b="1" dirty="0">
                <a:solidFill>
                  <a:prstClr val="black"/>
                </a:solidFill>
                <a:latin typeface="Calibri"/>
              </a:rPr>
              <a:t> part of the Sun.  </a:t>
            </a:r>
            <a:endParaRPr lang="en-US" sz="2000" b="1" strike="sngStrike" dirty="0">
              <a:solidFill>
                <a:prstClr val="black"/>
              </a:solidFill>
              <a:latin typeface="Calibri"/>
            </a:endParaRPr>
          </a:p>
        </p:txBody>
      </p:sp>
      <p:cxnSp>
        <p:nvCxnSpPr>
          <p:cNvPr id="56" name="Straight Connector 55"/>
          <p:cNvCxnSpPr/>
          <p:nvPr/>
        </p:nvCxnSpPr>
        <p:spPr>
          <a:xfrm flipH="1">
            <a:off x="8153400" y="118523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518959" y="460381"/>
            <a:ext cx="1268882" cy="738664"/>
          </a:xfrm>
          <a:prstGeom prst="rect">
            <a:avLst/>
          </a:prstGeom>
          <a:noFill/>
        </p:spPr>
        <p:txBody>
          <a:bodyPr wrap="square" rtlCol="0">
            <a:spAutoFit/>
          </a:bodyPr>
          <a:lstStyle/>
          <a:p>
            <a:pPr algn="ctr">
              <a:defRPr/>
            </a:pPr>
            <a:r>
              <a:rPr lang="en-US" sz="1400" dirty="0">
                <a:solidFill>
                  <a:prstClr val="black"/>
                </a:solidFill>
                <a:latin typeface="Calibri"/>
              </a:rPr>
              <a:t>Smooth flat projection surface</a:t>
            </a:r>
          </a:p>
        </p:txBody>
      </p:sp>
      <p:sp>
        <p:nvSpPr>
          <p:cNvPr id="4" name="TextBox 3"/>
          <p:cNvSpPr txBox="1"/>
          <p:nvPr/>
        </p:nvSpPr>
        <p:spPr>
          <a:xfrm>
            <a:off x="420591" y="1708797"/>
            <a:ext cx="2059781" cy="954107"/>
          </a:xfrm>
          <a:prstGeom prst="rect">
            <a:avLst/>
          </a:prstGeom>
          <a:noFill/>
        </p:spPr>
        <p:txBody>
          <a:bodyPr wrap="square" rtlCol="0">
            <a:spAutoFit/>
          </a:bodyPr>
          <a:lstStyle/>
          <a:p>
            <a:pPr>
              <a:defRPr/>
            </a:pPr>
            <a:r>
              <a:rPr lang="en-US" sz="1400" dirty="0">
                <a:solidFill>
                  <a:prstClr val="black"/>
                </a:solidFill>
                <a:latin typeface="Calibri"/>
              </a:rPr>
              <a:t>Light from the </a:t>
            </a:r>
            <a:r>
              <a:rPr lang="en-US" sz="1400" b="1" dirty="0">
                <a:solidFill>
                  <a:prstClr val="black"/>
                </a:solidFill>
                <a:latin typeface="Calibri"/>
              </a:rPr>
              <a:t>upper</a:t>
            </a:r>
            <a:r>
              <a:rPr lang="en-US" sz="1400" dirty="0">
                <a:solidFill>
                  <a:prstClr val="black"/>
                </a:solidFill>
                <a:latin typeface="Calibri"/>
              </a:rPr>
              <a:t> part of the Sun would only reach the </a:t>
            </a:r>
            <a:r>
              <a:rPr lang="en-US" sz="1400" b="1" dirty="0">
                <a:solidFill>
                  <a:prstClr val="black"/>
                </a:solidFill>
                <a:latin typeface="Calibri"/>
              </a:rPr>
              <a:t>lower</a:t>
            </a:r>
            <a:r>
              <a:rPr lang="en-US" sz="1400" dirty="0">
                <a:solidFill>
                  <a:prstClr val="black"/>
                </a:solidFill>
                <a:latin typeface="Calibri"/>
              </a:rPr>
              <a:t> part of the projection surface.</a:t>
            </a:r>
          </a:p>
        </p:txBody>
      </p:sp>
      <p:cxnSp>
        <p:nvCxnSpPr>
          <p:cNvPr id="28" name="Straight Connector 27"/>
          <p:cNvCxnSpPr/>
          <p:nvPr/>
        </p:nvCxnSpPr>
        <p:spPr>
          <a:xfrm flipH="1" flipV="1">
            <a:off x="2946163" y="1728216"/>
            <a:ext cx="5207241"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785692" y="2194560"/>
            <a:ext cx="5349240" cy="365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A6B644-59C8-4940-92FA-2CF9BF578591}"/>
              </a:ext>
            </a:extLst>
          </p:cNvPr>
          <p:cNvCxnSpPr/>
          <p:nvPr/>
        </p:nvCxnSpPr>
        <p:spPr>
          <a:xfrm>
            <a:off x="6096000" y="1215104"/>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12BB71-DF95-4793-9B7E-DE820C0EC1BA}"/>
              </a:ext>
            </a:extLst>
          </p:cNvPr>
          <p:cNvCxnSpPr/>
          <p:nvPr/>
        </p:nvCxnSpPr>
        <p:spPr>
          <a:xfrm>
            <a:off x="6096000" y="2434304"/>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97543" y="3364468"/>
            <a:ext cx="1396921" cy="338554"/>
          </a:xfrm>
          <a:prstGeom prst="rect">
            <a:avLst/>
          </a:prstGeom>
          <a:noFill/>
        </p:spPr>
        <p:txBody>
          <a:bodyPr wrap="none" rtlCol="0">
            <a:spAutoFit/>
          </a:bodyPr>
          <a:lstStyle/>
          <a:p>
            <a:pPr>
              <a:defRPr/>
            </a:pPr>
            <a:r>
              <a:rPr lang="en-US" sz="1600" dirty="0">
                <a:solidFill>
                  <a:prstClr val="black"/>
                </a:solidFill>
                <a:latin typeface="Calibri"/>
              </a:rPr>
              <a:t>Card with hole</a:t>
            </a:r>
          </a:p>
        </p:txBody>
      </p:sp>
      <p:sp>
        <p:nvSpPr>
          <p:cNvPr id="69" name="Oval 68">
            <a:extLst>
              <a:ext uri="{FF2B5EF4-FFF2-40B4-BE49-F238E27FC236}">
                <a16:creationId xmlns:a16="http://schemas.microsoft.com/office/drawing/2014/main" id="{541BC581-D62D-4582-9C26-6AC0AB51AA6D}"/>
              </a:ext>
            </a:extLst>
          </p:cNvPr>
          <p:cNvSpPr>
            <a:spLocks noChangeAspect="1"/>
          </p:cNvSpPr>
          <p:nvPr/>
        </p:nvSpPr>
        <p:spPr>
          <a:xfrm>
            <a:off x="2560320" y="1783080"/>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33" name="Straight Connector 32"/>
          <p:cNvCxnSpPr/>
          <p:nvPr/>
        </p:nvCxnSpPr>
        <p:spPr>
          <a:xfrm>
            <a:off x="7696200" y="2280367"/>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75E25D6-76FF-5229-D916-6B92F01838F9}"/>
              </a:ext>
            </a:extLst>
          </p:cNvPr>
          <p:cNvSpPr>
            <a:spLocks noGrp="1"/>
          </p:cNvSpPr>
          <p:nvPr>
            <p:ph type="sldNum" sz="quarter" idx="12"/>
          </p:nvPr>
        </p:nvSpPr>
        <p:spPr>
          <a:xfrm>
            <a:off x="6794464" y="6382049"/>
            <a:ext cx="2133600" cy="365125"/>
          </a:xfrm>
        </p:spPr>
        <p:txBody>
          <a:bodyPr/>
          <a:lstStyle/>
          <a:p>
            <a:fld id="{23E00BF6-6337-4BA4-A033-88BB584A9638}" type="slidenum">
              <a:rPr lang="en-US" smtClean="0"/>
              <a:t>32</a:t>
            </a:fld>
            <a:endParaRPr lang="en-US" dirty="0"/>
          </a:p>
        </p:txBody>
      </p:sp>
      <p:cxnSp>
        <p:nvCxnSpPr>
          <p:cNvPr id="58" name="Straight Connector 57">
            <a:extLst>
              <a:ext uri="{FF2B5EF4-FFF2-40B4-BE49-F238E27FC236}">
                <a16:creationId xmlns:a16="http://schemas.microsoft.com/office/drawing/2014/main" id="{A1C95F3B-7C5D-373B-6128-9C7266352070}"/>
              </a:ext>
            </a:extLst>
          </p:cNvPr>
          <p:cNvCxnSpPr/>
          <p:nvPr/>
        </p:nvCxnSpPr>
        <p:spPr>
          <a:xfrm>
            <a:off x="6095996" y="4114800"/>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3366B22-B7AF-D734-7559-9C759DAED5CE}"/>
              </a:ext>
            </a:extLst>
          </p:cNvPr>
          <p:cNvSpPr txBox="1"/>
          <p:nvPr/>
        </p:nvSpPr>
        <p:spPr>
          <a:xfrm>
            <a:off x="383984" y="3581400"/>
            <a:ext cx="2009589" cy="954107"/>
          </a:xfrm>
          <a:prstGeom prst="rect">
            <a:avLst/>
          </a:prstGeom>
          <a:noFill/>
        </p:spPr>
        <p:txBody>
          <a:bodyPr wrap="square" rtlCol="0">
            <a:spAutoFit/>
          </a:bodyPr>
          <a:lstStyle/>
          <a:p>
            <a:pPr>
              <a:defRPr/>
            </a:pPr>
            <a:r>
              <a:rPr lang="en-US" sz="1400" dirty="0">
                <a:solidFill>
                  <a:prstClr val="black"/>
                </a:solidFill>
                <a:latin typeface="Calibri"/>
              </a:rPr>
              <a:t>This is like when you lowered your head to see the top of the object through the hole. </a:t>
            </a:r>
          </a:p>
        </p:txBody>
      </p:sp>
      <p:sp>
        <p:nvSpPr>
          <p:cNvPr id="135" name="Title 1">
            <a:extLst>
              <a:ext uri="{FF2B5EF4-FFF2-40B4-BE49-F238E27FC236}">
                <a16:creationId xmlns:a16="http://schemas.microsoft.com/office/drawing/2014/main" id="{492DDFBD-BEE7-EFFB-526A-16D7E96B9D58}"/>
              </a:ext>
            </a:extLst>
          </p:cNvPr>
          <p:cNvSpPr txBox="1">
            <a:spLocks/>
          </p:cNvSpPr>
          <p:nvPr/>
        </p:nvSpPr>
        <p:spPr>
          <a:xfrm>
            <a:off x="4524069" y="1129000"/>
            <a:ext cx="1571927"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highlight>
                  <a:srgbClr val="FFFF00"/>
                </a:highlight>
              </a:rPr>
              <a:t>NEVER look at the Sun through the holes in the card!</a:t>
            </a:r>
          </a:p>
        </p:txBody>
      </p:sp>
      <p:cxnSp>
        <p:nvCxnSpPr>
          <p:cNvPr id="3" name="Straight Connector 2">
            <a:extLst>
              <a:ext uri="{FF2B5EF4-FFF2-40B4-BE49-F238E27FC236}">
                <a16:creationId xmlns:a16="http://schemas.microsoft.com/office/drawing/2014/main" id="{ED46E1B2-0831-78E3-DE03-C911A7DAA840}"/>
              </a:ext>
            </a:extLst>
          </p:cNvPr>
          <p:cNvCxnSpPr/>
          <p:nvPr/>
        </p:nvCxnSpPr>
        <p:spPr>
          <a:xfrm flipH="1">
            <a:off x="8141149" y="4244334"/>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9AC009C-F649-BEBE-F451-A83C7BF78D40}"/>
              </a:ext>
            </a:extLst>
          </p:cNvPr>
          <p:cNvSpPr/>
          <p:nvPr/>
        </p:nvSpPr>
        <p:spPr>
          <a:xfrm rot="180000">
            <a:off x="2682975" y="5310103"/>
            <a:ext cx="1144720" cy="64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D9398859-07AB-EC68-B171-10A1BEA93627}"/>
              </a:ext>
            </a:extLst>
          </p:cNvPr>
          <p:cNvCxnSpPr/>
          <p:nvPr/>
        </p:nvCxnSpPr>
        <p:spPr>
          <a:xfrm>
            <a:off x="6096000" y="4193462"/>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644670-F8B6-F2A3-E017-93C08D7B6BE2}"/>
              </a:ext>
            </a:extLst>
          </p:cNvPr>
          <p:cNvCxnSpPr/>
          <p:nvPr/>
        </p:nvCxnSpPr>
        <p:spPr>
          <a:xfrm>
            <a:off x="6096000" y="5432982"/>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DC3938E-D182-2C31-EA69-479C169936D6}"/>
              </a:ext>
            </a:extLst>
          </p:cNvPr>
          <p:cNvGrpSpPr>
            <a:grpSpLocks noChangeAspect="1"/>
          </p:cNvGrpSpPr>
          <p:nvPr/>
        </p:nvGrpSpPr>
        <p:grpSpPr>
          <a:xfrm rot="189860">
            <a:off x="8150459" y="5212366"/>
            <a:ext cx="301885" cy="457200"/>
            <a:chOff x="2362200" y="2304288"/>
            <a:chExt cx="1384640" cy="2097024"/>
          </a:xfrm>
        </p:grpSpPr>
        <p:grpSp>
          <p:nvGrpSpPr>
            <p:cNvPr id="10" name="Group 9">
              <a:extLst>
                <a:ext uri="{FF2B5EF4-FFF2-40B4-BE49-F238E27FC236}">
                  <a16:creationId xmlns:a16="http://schemas.microsoft.com/office/drawing/2014/main" id="{B1C250CB-C0FA-BD43-48A1-87E83AEA2793}"/>
                </a:ext>
              </a:extLst>
            </p:cNvPr>
            <p:cNvGrpSpPr/>
            <p:nvPr/>
          </p:nvGrpSpPr>
          <p:grpSpPr>
            <a:xfrm>
              <a:off x="2362200" y="2819400"/>
              <a:ext cx="703081" cy="1143000"/>
              <a:chOff x="2362200" y="2819400"/>
              <a:chExt cx="703081" cy="1143000"/>
            </a:xfrm>
          </p:grpSpPr>
          <p:sp>
            <p:nvSpPr>
              <p:cNvPr id="19" name="Moon 18">
                <a:extLst>
                  <a:ext uri="{FF2B5EF4-FFF2-40B4-BE49-F238E27FC236}">
                    <a16:creationId xmlns:a16="http://schemas.microsoft.com/office/drawing/2014/main" id="{FF83F464-8D2C-478D-D06A-388422B5CBB6}"/>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Moon 19">
                <a:extLst>
                  <a:ext uri="{FF2B5EF4-FFF2-40B4-BE49-F238E27FC236}">
                    <a16:creationId xmlns:a16="http://schemas.microsoft.com/office/drawing/2014/main" id="{AC296FD3-361F-1D5A-8988-1DA41502E803}"/>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7721DEDB-82AE-C2B5-C7DD-3AFBAAA0144A}"/>
                </a:ext>
              </a:extLst>
            </p:cNvPr>
            <p:cNvGrpSpPr/>
            <p:nvPr/>
          </p:nvGrpSpPr>
          <p:grpSpPr>
            <a:xfrm>
              <a:off x="2400290" y="3081528"/>
              <a:ext cx="327670" cy="663702"/>
              <a:chOff x="2400290" y="3081528"/>
              <a:chExt cx="327670" cy="663702"/>
            </a:xfrm>
          </p:grpSpPr>
          <p:sp>
            <p:nvSpPr>
              <p:cNvPr id="17" name="Moon 16">
                <a:extLst>
                  <a:ext uri="{FF2B5EF4-FFF2-40B4-BE49-F238E27FC236}">
                    <a16:creationId xmlns:a16="http://schemas.microsoft.com/office/drawing/2014/main" id="{84802D07-36C0-957E-6396-BD79B309303D}"/>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Moon 17">
                <a:extLst>
                  <a:ext uri="{FF2B5EF4-FFF2-40B4-BE49-F238E27FC236}">
                    <a16:creationId xmlns:a16="http://schemas.microsoft.com/office/drawing/2014/main" id="{F259DDC7-9BCE-B150-93C1-CE6819752132}"/>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1D18BFC-1953-F259-60F3-BE0841071893}"/>
                </a:ext>
              </a:extLst>
            </p:cNvPr>
            <p:cNvGrpSpPr/>
            <p:nvPr/>
          </p:nvGrpSpPr>
          <p:grpSpPr>
            <a:xfrm>
              <a:off x="2505456" y="2304288"/>
              <a:ext cx="1241384" cy="2097024"/>
              <a:chOff x="2505456" y="2304288"/>
              <a:chExt cx="1241384" cy="2097024"/>
            </a:xfrm>
          </p:grpSpPr>
          <p:cxnSp>
            <p:nvCxnSpPr>
              <p:cNvPr id="13" name="Straight Connector 12">
                <a:extLst>
                  <a:ext uri="{FF2B5EF4-FFF2-40B4-BE49-F238E27FC236}">
                    <a16:creationId xmlns:a16="http://schemas.microsoft.com/office/drawing/2014/main" id="{B4C205C0-A579-BAFE-8287-415E2F27E03E}"/>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DF947A-3FD0-56A8-4CD0-90758C332B29}"/>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28F132-A23A-1D85-50FB-0655D85F9963}"/>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2434E4-FE94-40BE-203A-EA10AFB51A6F}"/>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 name="TextBox 20">
            <a:extLst>
              <a:ext uri="{FF2B5EF4-FFF2-40B4-BE49-F238E27FC236}">
                <a16:creationId xmlns:a16="http://schemas.microsoft.com/office/drawing/2014/main" id="{ECD48C5D-58D2-AF75-832B-EFED1A02F2C5}"/>
              </a:ext>
            </a:extLst>
          </p:cNvPr>
          <p:cNvSpPr txBox="1"/>
          <p:nvPr/>
        </p:nvSpPr>
        <p:spPr>
          <a:xfrm>
            <a:off x="5319954" y="6290846"/>
            <a:ext cx="1396921" cy="338554"/>
          </a:xfrm>
          <a:prstGeom prst="rect">
            <a:avLst/>
          </a:prstGeom>
          <a:noFill/>
        </p:spPr>
        <p:txBody>
          <a:bodyPr wrap="none" rtlCol="0">
            <a:spAutoFit/>
          </a:bodyPr>
          <a:lstStyle/>
          <a:p>
            <a:r>
              <a:rPr lang="en-US" sz="1600" dirty="0"/>
              <a:t>Card with hole</a:t>
            </a:r>
          </a:p>
        </p:txBody>
      </p:sp>
      <p:sp>
        <p:nvSpPr>
          <p:cNvPr id="22" name="TextBox 21">
            <a:extLst>
              <a:ext uri="{FF2B5EF4-FFF2-40B4-BE49-F238E27FC236}">
                <a16:creationId xmlns:a16="http://schemas.microsoft.com/office/drawing/2014/main" id="{CF2E4CCB-9146-FDCE-FED0-A08494BA7D08}"/>
              </a:ext>
            </a:extLst>
          </p:cNvPr>
          <p:cNvSpPr txBox="1"/>
          <p:nvPr/>
        </p:nvSpPr>
        <p:spPr>
          <a:xfrm>
            <a:off x="8477540" y="5270125"/>
            <a:ext cx="768404" cy="369332"/>
          </a:xfrm>
          <a:prstGeom prst="rect">
            <a:avLst/>
          </a:prstGeom>
          <a:noFill/>
        </p:spPr>
        <p:txBody>
          <a:bodyPr wrap="square" rtlCol="0">
            <a:spAutoFit/>
          </a:bodyPr>
          <a:lstStyle/>
          <a:p>
            <a:pPr algn="ctr"/>
            <a:r>
              <a:rPr lang="en-US" dirty="0"/>
              <a:t>Eye</a:t>
            </a:r>
          </a:p>
        </p:txBody>
      </p:sp>
      <p:grpSp>
        <p:nvGrpSpPr>
          <p:cNvPr id="23" name="Group 22">
            <a:extLst>
              <a:ext uri="{FF2B5EF4-FFF2-40B4-BE49-F238E27FC236}">
                <a16:creationId xmlns:a16="http://schemas.microsoft.com/office/drawing/2014/main" id="{9955F3F1-32F2-EE31-33CC-DCCDCB527010}"/>
              </a:ext>
            </a:extLst>
          </p:cNvPr>
          <p:cNvGrpSpPr>
            <a:grpSpLocks noChangeAspect="1"/>
          </p:cNvGrpSpPr>
          <p:nvPr/>
        </p:nvGrpSpPr>
        <p:grpSpPr>
          <a:xfrm>
            <a:off x="457204" y="4670982"/>
            <a:ext cx="1936373" cy="1371600"/>
            <a:chOff x="1828800" y="1066800"/>
            <a:chExt cx="5486400" cy="3886200"/>
          </a:xfrm>
        </p:grpSpPr>
        <p:pic>
          <p:nvPicPr>
            <p:cNvPr id="25" name="Picture 24">
              <a:extLst>
                <a:ext uri="{FF2B5EF4-FFF2-40B4-BE49-F238E27FC236}">
                  <a16:creationId xmlns:a16="http://schemas.microsoft.com/office/drawing/2014/main" id="{ABA1D5FE-B63F-4E9B-0BC7-8BCC5C2BA0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0" y="2560320"/>
              <a:ext cx="1798320" cy="1737360"/>
            </a:xfrm>
            <a:prstGeom prst="rect">
              <a:avLst/>
            </a:prstGeom>
          </p:spPr>
        </p:pic>
        <p:sp>
          <p:nvSpPr>
            <p:cNvPr id="26" name="Rectangle 7">
              <a:extLst>
                <a:ext uri="{FF2B5EF4-FFF2-40B4-BE49-F238E27FC236}">
                  <a16:creationId xmlns:a16="http://schemas.microsoft.com/office/drawing/2014/main" id="{FFE14E18-E39F-0DB3-B9E0-18B54775CAFC}"/>
                </a:ext>
              </a:extLst>
            </p:cNvPr>
            <p:cNvSpPr/>
            <p:nvPr/>
          </p:nvSpPr>
          <p:spPr>
            <a:xfrm>
              <a:off x="1828800" y="10668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7" name="Straight Connector 26">
            <a:extLst>
              <a:ext uri="{FF2B5EF4-FFF2-40B4-BE49-F238E27FC236}">
                <a16:creationId xmlns:a16="http://schemas.microsoft.com/office/drawing/2014/main" id="{C9007D2E-4A6F-A46C-938A-139851353051}"/>
              </a:ext>
            </a:extLst>
          </p:cNvPr>
          <p:cNvCxnSpPr/>
          <p:nvPr/>
        </p:nvCxnSpPr>
        <p:spPr>
          <a:xfrm>
            <a:off x="7696200" y="5268548"/>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137F1E8-87A1-0ED9-541C-26426281628C}"/>
              </a:ext>
            </a:extLst>
          </p:cNvPr>
          <p:cNvSpPr txBox="1"/>
          <p:nvPr/>
        </p:nvSpPr>
        <p:spPr>
          <a:xfrm>
            <a:off x="7439318" y="5746739"/>
            <a:ext cx="1436955" cy="738664"/>
          </a:xfrm>
          <a:prstGeom prst="rect">
            <a:avLst/>
          </a:prstGeom>
          <a:noFill/>
        </p:spPr>
        <p:txBody>
          <a:bodyPr wrap="square" rtlCol="0">
            <a:spAutoFit/>
          </a:bodyPr>
          <a:lstStyle/>
          <a:p>
            <a:pPr algn="ctr"/>
            <a:r>
              <a:rPr lang="en-US" sz="1400" dirty="0"/>
              <a:t>Head moved </a:t>
            </a:r>
            <a:r>
              <a:rPr lang="en-US" sz="1400" dirty="0">
                <a:highlight>
                  <a:srgbClr val="FFFF00"/>
                </a:highlight>
              </a:rPr>
              <a:t>DOWN</a:t>
            </a:r>
            <a:r>
              <a:rPr lang="en-US" sz="1400" dirty="0"/>
              <a:t> to look through the hole </a:t>
            </a:r>
          </a:p>
        </p:txBody>
      </p:sp>
      <p:sp>
        <p:nvSpPr>
          <p:cNvPr id="36" name="TextBox 35">
            <a:extLst>
              <a:ext uri="{FF2B5EF4-FFF2-40B4-BE49-F238E27FC236}">
                <a16:creationId xmlns:a16="http://schemas.microsoft.com/office/drawing/2014/main" id="{5BBE3EFD-DDC6-9744-22B0-703A36D40E88}"/>
              </a:ext>
            </a:extLst>
          </p:cNvPr>
          <p:cNvSpPr txBox="1"/>
          <p:nvPr/>
        </p:nvSpPr>
        <p:spPr>
          <a:xfrm>
            <a:off x="2475484" y="5485508"/>
            <a:ext cx="1639314" cy="738664"/>
          </a:xfrm>
          <a:prstGeom prst="rect">
            <a:avLst/>
          </a:prstGeom>
          <a:noFill/>
        </p:spPr>
        <p:txBody>
          <a:bodyPr wrap="square" rtlCol="0">
            <a:spAutoFit/>
          </a:bodyPr>
          <a:lstStyle/>
          <a:p>
            <a:pPr algn="ctr"/>
            <a:r>
              <a:rPr lang="en-US" sz="1400" dirty="0"/>
              <a:t>Only light from Bhanu’s upper parts can reach the eye</a:t>
            </a:r>
          </a:p>
        </p:txBody>
      </p:sp>
      <p:pic>
        <p:nvPicPr>
          <p:cNvPr id="37" name="Picture 36">
            <a:extLst>
              <a:ext uri="{FF2B5EF4-FFF2-40B4-BE49-F238E27FC236}">
                <a16:creationId xmlns:a16="http://schemas.microsoft.com/office/drawing/2014/main" id="{83CCC1BC-6E7D-B557-E244-BA0C787C84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66115" y="4714182"/>
            <a:ext cx="560019" cy="550323"/>
          </a:xfrm>
          <a:prstGeom prst="rect">
            <a:avLst/>
          </a:prstGeom>
        </p:spPr>
      </p:pic>
      <p:cxnSp>
        <p:nvCxnSpPr>
          <p:cNvPr id="38" name="Straight Connector 37">
            <a:extLst>
              <a:ext uri="{FF2B5EF4-FFF2-40B4-BE49-F238E27FC236}">
                <a16:creationId xmlns:a16="http://schemas.microsoft.com/office/drawing/2014/main" id="{D4B2445D-3879-C8E4-FEF6-B545458F475B}"/>
              </a:ext>
            </a:extLst>
          </p:cNvPr>
          <p:cNvCxnSpPr>
            <a:cxnSpLocks/>
          </p:cNvCxnSpPr>
          <p:nvPr/>
        </p:nvCxnSpPr>
        <p:spPr>
          <a:xfrm flipH="1" flipV="1">
            <a:off x="2874340" y="4689616"/>
            <a:ext cx="5320752" cy="7065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5C9E08-D0F5-147B-1041-B2D8F30AA080}"/>
              </a:ext>
            </a:extLst>
          </p:cNvPr>
          <p:cNvCxnSpPr>
            <a:cxnSpLocks/>
            <a:stCxn id="18" idx="0"/>
          </p:cNvCxnSpPr>
          <p:nvPr/>
        </p:nvCxnSpPr>
        <p:spPr>
          <a:xfrm flipH="1" flipV="1">
            <a:off x="2819404" y="5276100"/>
            <a:ext cx="5367709" cy="244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49D159A-2689-79C9-AF71-6F2A888621D5}"/>
              </a:ext>
            </a:extLst>
          </p:cNvPr>
          <p:cNvSpPr txBox="1"/>
          <p:nvPr/>
        </p:nvSpPr>
        <p:spPr>
          <a:xfrm>
            <a:off x="7413589" y="2518745"/>
            <a:ext cx="1527797" cy="523220"/>
          </a:xfrm>
          <a:prstGeom prst="rect">
            <a:avLst/>
          </a:prstGeom>
          <a:noFill/>
        </p:spPr>
        <p:txBody>
          <a:bodyPr wrap="square" rtlCol="0">
            <a:spAutoFit/>
          </a:bodyPr>
          <a:lstStyle/>
          <a:p>
            <a:pPr algn="ctr"/>
            <a:r>
              <a:rPr lang="en-US" sz="1400" dirty="0"/>
              <a:t>Lower part of projection surface</a:t>
            </a:r>
          </a:p>
        </p:txBody>
      </p:sp>
    </p:spTree>
    <p:extLst>
      <p:ext uri="{BB962C8B-B14F-4D97-AF65-F5344CB8AC3E}">
        <p14:creationId xmlns:p14="http://schemas.microsoft.com/office/powerpoint/2010/main" val="3200622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8600" y="155586"/>
            <a:ext cx="6916616" cy="1015663"/>
          </a:xfrm>
          <a:prstGeom prst="rect">
            <a:avLst/>
          </a:prstGeom>
          <a:noFill/>
        </p:spPr>
        <p:txBody>
          <a:bodyPr wrap="square" rtlCol="0">
            <a:spAutoFit/>
          </a:bodyPr>
          <a:lstStyle/>
          <a:p>
            <a:pPr>
              <a:defRPr/>
            </a:pPr>
            <a:r>
              <a:rPr lang="en-US" sz="2000" b="1" dirty="0">
                <a:solidFill>
                  <a:prstClr val="black"/>
                </a:solidFill>
                <a:highlight>
                  <a:srgbClr val="FFFF00"/>
                </a:highlight>
                <a:latin typeface="Calibri"/>
              </a:rPr>
              <a:t>In Case 2</a:t>
            </a:r>
            <a:r>
              <a:rPr lang="en-US" sz="2000" b="1" dirty="0">
                <a:solidFill>
                  <a:prstClr val="black"/>
                </a:solidFill>
                <a:latin typeface="Calibri"/>
              </a:rPr>
              <a:t>, when the card with the hole is farther away from the projection surface, the </a:t>
            </a:r>
            <a:r>
              <a:rPr lang="en-US" sz="2000" b="1" i="1" dirty="0">
                <a:solidFill>
                  <a:prstClr val="black"/>
                </a:solidFill>
                <a:latin typeface="Calibri"/>
              </a:rPr>
              <a:t>upper</a:t>
            </a:r>
            <a:r>
              <a:rPr lang="en-US" sz="2000" b="1" dirty="0">
                <a:solidFill>
                  <a:prstClr val="black"/>
                </a:solidFill>
                <a:latin typeface="Calibri"/>
              </a:rPr>
              <a:t> part of the projection surface only receives light from the </a:t>
            </a:r>
            <a:r>
              <a:rPr lang="en-US" sz="2000" b="1" i="1" dirty="0">
                <a:solidFill>
                  <a:prstClr val="black"/>
                </a:solidFill>
                <a:latin typeface="Calibri"/>
              </a:rPr>
              <a:t>lower</a:t>
            </a:r>
            <a:r>
              <a:rPr lang="en-US" sz="2000" b="1" dirty="0">
                <a:solidFill>
                  <a:prstClr val="black"/>
                </a:solidFill>
                <a:latin typeface="Calibri"/>
              </a:rPr>
              <a:t> part of the Sun. </a:t>
            </a:r>
          </a:p>
        </p:txBody>
      </p:sp>
      <p:sp>
        <p:nvSpPr>
          <p:cNvPr id="54" name="Rectangle 53">
            <a:extLst>
              <a:ext uri="{FF2B5EF4-FFF2-40B4-BE49-F238E27FC236}">
                <a16:creationId xmlns:a16="http://schemas.microsoft.com/office/drawing/2014/main" id="{F8FC3906-3631-DA44-8A17-90C2C1E5D57D}"/>
              </a:ext>
            </a:extLst>
          </p:cNvPr>
          <p:cNvSpPr/>
          <p:nvPr/>
        </p:nvSpPr>
        <p:spPr>
          <a:xfrm rot="180000">
            <a:off x="2682971" y="5287321"/>
            <a:ext cx="1144720" cy="640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33366B22-B7AF-D734-7559-9C759DAED5CE}"/>
              </a:ext>
            </a:extLst>
          </p:cNvPr>
          <p:cNvSpPr txBox="1"/>
          <p:nvPr/>
        </p:nvSpPr>
        <p:spPr>
          <a:xfrm>
            <a:off x="409657" y="3756521"/>
            <a:ext cx="2009589" cy="954107"/>
          </a:xfrm>
          <a:prstGeom prst="rect">
            <a:avLst/>
          </a:prstGeom>
          <a:noFill/>
        </p:spPr>
        <p:txBody>
          <a:bodyPr wrap="square" rtlCol="0">
            <a:spAutoFit/>
          </a:bodyPr>
          <a:lstStyle/>
          <a:p>
            <a:pPr>
              <a:defRPr/>
            </a:pPr>
            <a:r>
              <a:rPr lang="en-US" sz="1400" dirty="0">
                <a:solidFill>
                  <a:prstClr val="black"/>
                </a:solidFill>
                <a:latin typeface="Calibri"/>
              </a:rPr>
              <a:t>This is like when you raised your head to see the bottom of the object through the hole. </a:t>
            </a:r>
          </a:p>
        </p:txBody>
      </p:sp>
      <p:sp>
        <p:nvSpPr>
          <p:cNvPr id="135" name="Title 1">
            <a:extLst>
              <a:ext uri="{FF2B5EF4-FFF2-40B4-BE49-F238E27FC236}">
                <a16:creationId xmlns:a16="http://schemas.microsoft.com/office/drawing/2014/main" id="{492DDFBD-BEE7-EFFB-526A-16D7E96B9D58}"/>
              </a:ext>
            </a:extLst>
          </p:cNvPr>
          <p:cNvSpPr txBox="1">
            <a:spLocks/>
          </p:cNvSpPr>
          <p:nvPr/>
        </p:nvSpPr>
        <p:spPr>
          <a:xfrm>
            <a:off x="4524073" y="1158668"/>
            <a:ext cx="1571927" cy="886126"/>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highlight>
                  <a:srgbClr val="FFFF00"/>
                </a:highlight>
              </a:rPr>
              <a:t>NEVER look at the Sun through the holes in the card!</a:t>
            </a:r>
          </a:p>
        </p:txBody>
      </p:sp>
      <p:cxnSp>
        <p:nvCxnSpPr>
          <p:cNvPr id="3" name="Straight Connector 2">
            <a:extLst>
              <a:ext uri="{FF2B5EF4-FFF2-40B4-BE49-F238E27FC236}">
                <a16:creationId xmlns:a16="http://schemas.microsoft.com/office/drawing/2014/main" id="{41D42661-9832-F52F-F34E-6AFB0AE1BA20}"/>
              </a:ext>
            </a:extLst>
          </p:cNvPr>
          <p:cNvCxnSpPr/>
          <p:nvPr/>
        </p:nvCxnSpPr>
        <p:spPr>
          <a:xfrm flipH="1">
            <a:off x="8134745" y="4293656"/>
            <a:ext cx="8792" cy="2001243"/>
          </a:xfrm>
          <a:prstGeom prst="line">
            <a:avLst/>
          </a:prstGeom>
          <a:ln w="19050">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BD6D0E-631D-9DA8-5AA1-651EFC8A81CF}"/>
              </a:ext>
            </a:extLst>
          </p:cNvPr>
          <p:cNvCxnSpPr/>
          <p:nvPr/>
        </p:nvCxnSpPr>
        <p:spPr>
          <a:xfrm>
            <a:off x="6089596" y="4253428"/>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44205C-0F56-2623-EF8C-E70E46653B73}"/>
              </a:ext>
            </a:extLst>
          </p:cNvPr>
          <p:cNvCxnSpPr/>
          <p:nvPr/>
        </p:nvCxnSpPr>
        <p:spPr>
          <a:xfrm>
            <a:off x="6089596" y="5429552"/>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D4A742A-5C99-516C-58B4-AFD75FD41CC4}"/>
              </a:ext>
            </a:extLst>
          </p:cNvPr>
          <p:cNvGrpSpPr>
            <a:grpSpLocks noChangeAspect="1"/>
          </p:cNvGrpSpPr>
          <p:nvPr/>
        </p:nvGrpSpPr>
        <p:grpSpPr>
          <a:xfrm rot="21266799">
            <a:off x="8128501" y="4890335"/>
            <a:ext cx="301885" cy="457200"/>
            <a:chOff x="2362200" y="2304288"/>
            <a:chExt cx="1384640" cy="2097024"/>
          </a:xfrm>
        </p:grpSpPr>
        <p:grpSp>
          <p:nvGrpSpPr>
            <p:cNvPr id="12" name="Group 11">
              <a:extLst>
                <a:ext uri="{FF2B5EF4-FFF2-40B4-BE49-F238E27FC236}">
                  <a16:creationId xmlns:a16="http://schemas.microsoft.com/office/drawing/2014/main" id="{1D63D286-B8A3-ACD6-8F1A-238EEF55590E}"/>
                </a:ext>
              </a:extLst>
            </p:cNvPr>
            <p:cNvGrpSpPr/>
            <p:nvPr/>
          </p:nvGrpSpPr>
          <p:grpSpPr>
            <a:xfrm>
              <a:off x="2362200" y="2819400"/>
              <a:ext cx="703081" cy="1143000"/>
              <a:chOff x="2362200" y="2819400"/>
              <a:chExt cx="703081" cy="1143000"/>
            </a:xfrm>
          </p:grpSpPr>
          <p:sp>
            <p:nvSpPr>
              <p:cNvPr id="21" name="Moon 20">
                <a:extLst>
                  <a:ext uri="{FF2B5EF4-FFF2-40B4-BE49-F238E27FC236}">
                    <a16:creationId xmlns:a16="http://schemas.microsoft.com/office/drawing/2014/main" id="{1AA36FE1-2DF8-FC98-CDCB-78C086134E00}"/>
                  </a:ext>
                </a:extLst>
              </p:cNvPr>
              <p:cNvSpPr/>
              <p:nvPr/>
            </p:nvSpPr>
            <p:spPr>
              <a:xfrm>
                <a:off x="2362200"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Moon 21">
                <a:extLst>
                  <a:ext uri="{FF2B5EF4-FFF2-40B4-BE49-F238E27FC236}">
                    <a16:creationId xmlns:a16="http://schemas.microsoft.com/office/drawing/2014/main" id="{2C8C7661-D08D-D32F-EE2F-5BEB43264898}"/>
                  </a:ext>
                </a:extLst>
              </p:cNvPr>
              <p:cNvSpPr/>
              <p:nvPr/>
            </p:nvSpPr>
            <p:spPr>
              <a:xfrm rot="10800000">
                <a:off x="2790961" y="2819400"/>
                <a:ext cx="274320" cy="1143000"/>
              </a:xfrm>
              <a:prstGeom prst="moon">
                <a:avLst>
                  <a:gd name="adj" fmla="val 699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A8FFBFE8-4EEC-4283-0B43-E885FAD147A9}"/>
                </a:ext>
              </a:extLst>
            </p:cNvPr>
            <p:cNvGrpSpPr/>
            <p:nvPr/>
          </p:nvGrpSpPr>
          <p:grpSpPr>
            <a:xfrm>
              <a:off x="2400290" y="3081528"/>
              <a:ext cx="327670" cy="663702"/>
              <a:chOff x="2400290" y="3081528"/>
              <a:chExt cx="327670" cy="663702"/>
            </a:xfrm>
          </p:grpSpPr>
          <p:sp>
            <p:nvSpPr>
              <p:cNvPr id="19" name="Moon 18">
                <a:extLst>
                  <a:ext uri="{FF2B5EF4-FFF2-40B4-BE49-F238E27FC236}">
                    <a16:creationId xmlns:a16="http://schemas.microsoft.com/office/drawing/2014/main" id="{B0CEB6E7-0932-AC8C-BD2C-C563AC691B42}"/>
                  </a:ext>
                </a:extLst>
              </p:cNvPr>
              <p:cNvSpPr>
                <a:spLocks noChangeAspect="1"/>
              </p:cNvSpPr>
              <p:nvPr/>
            </p:nvSpPr>
            <p:spPr>
              <a:xfrm>
                <a:off x="2400290" y="3082290"/>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Moon 19">
                <a:extLst>
                  <a:ext uri="{FF2B5EF4-FFF2-40B4-BE49-F238E27FC236}">
                    <a16:creationId xmlns:a16="http://schemas.microsoft.com/office/drawing/2014/main" id="{D62AC168-861B-F583-F5C4-0B4B840458F0}"/>
                  </a:ext>
                </a:extLst>
              </p:cNvPr>
              <p:cNvSpPr>
                <a:spLocks noChangeAspect="1"/>
              </p:cNvSpPr>
              <p:nvPr/>
            </p:nvSpPr>
            <p:spPr>
              <a:xfrm rot="10800000">
                <a:off x="2551176" y="3081528"/>
                <a:ext cx="176784" cy="66294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7A0E2251-66DA-3DE3-E44F-61544CDD2E8E}"/>
                </a:ext>
              </a:extLst>
            </p:cNvPr>
            <p:cNvGrpSpPr/>
            <p:nvPr/>
          </p:nvGrpSpPr>
          <p:grpSpPr>
            <a:xfrm>
              <a:off x="2505456" y="2304288"/>
              <a:ext cx="1241384" cy="2097024"/>
              <a:chOff x="2505456" y="2304288"/>
              <a:chExt cx="1241384" cy="2097024"/>
            </a:xfrm>
          </p:grpSpPr>
          <p:cxnSp>
            <p:nvCxnSpPr>
              <p:cNvPr id="15" name="Straight Connector 14">
                <a:extLst>
                  <a:ext uri="{FF2B5EF4-FFF2-40B4-BE49-F238E27FC236}">
                    <a16:creationId xmlns:a16="http://schemas.microsoft.com/office/drawing/2014/main" id="{DD24450A-EDD8-EC21-358C-5DC370A34B26}"/>
                  </a:ext>
                </a:extLst>
              </p:cNvPr>
              <p:cNvCxnSpPr/>
              <p:nvPr/>
            </p:nvCxnSpPr>
            <p:spPr>
              <a:xfrm>
                <a:off x="2551175" y="2590800"/>
                <a:ext cx="1182625" cy="82296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3C94088-BEF4-3C48-FA33-2034A425C929}"/>
                  </a:ext>
                </a:extLst>
              </p:cNvPr>
              <p:cNvCxnSpPr/>
              <p:nvPr/>
            </p:nvCxnSpPr>
            <p:spPr>
              <a:xfrm flipH="1" flipV="1">
                <a:off x="2505456" y="2304288"/>
                <a:ext cx="51815"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C26710-E371-1CB6-46BC-2B77AB804551}"/>
                  </a:ext>
                </a:extLst>
              </p:cNvPr>
              <p:cNvCxnSpPr/>
              <p:nvPr/>
            </p:nvCxnSpPr>
            <p:spPr>
              <a:xfrm flipV="1">
                <a:off x="2590114" y="3405040"/>
                <a:ext cx="1156726" cy="70976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295FEA-0460-66C1-2763-0661CD5DD49F}"/>
                  </a:ext>
                </a:extLst>
              </p:cNvPr>
              <p:cNvCxnSpPr/>
              <p:nvPr/>
            </p:nvCxnSpPr>
            <p:spPr>
              <a:xfrm flipV="1">
                <a:off x="2590114" y="4096512"/>
                <a:ext cx="9832" cy="3048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32D86CFD-A815-A7F6-CF74-6786BCC633D7}"/>
              </a:ext>
            </a:extLst>
          </p:cNvPr>
          <p:cNvSpPr txBox="1"/>
          <p:nvPr/>
        </p:nvSpPr>
        <p:spPr>
          <a:xfrm>
            <a:off x="5384879" y="6412468"/>
            <a:ext cx="1396921" cy="338554"/>
          </a:xfrm>
          <a:prstGeom prst="rect">
            <a:avLst/>
          </a:prstGeom>
          <a:noFill/>
        </p:spPr>
        <p:txBody>
          <a:bodyPr wrap="none" rtlCol="0">
            <a:spAutoFit/>
          </a:bodyPr>
          <a:lstStyle/>
          <a:p>
            <a:r>
              <a:rPr lang="en-US" sz="1600" dirty="0"/>
              <a:t>Card with hole</a:t>
            </a:r>
          </a:p>
        </p:txBody>
      </p:sp>
      <p:sp>
        <p:nvSpPr>
          <p:cNvPr id="26" name="TextBox 25">
            <a:extLst>
              <a:ext uri="{FF2B5EF4-FFF2-40B4-BE49-F238E27FC236}">
                <a16:creationId xmlns:a16="http://schemas.microsoft.com/office/drawing/2014/main" id="{06EF6245-530E-9B57-BF42-0C1D2EC810AB}"/>
              </a:ext>
            </a:extLst>
          </p:cNvPr>
          <p:cNvSpPr txBox="1"/>
          <p:nvPr/>
        </p:nvSpPr>
        <p:spPr>
          <a:xfrm>
            <a:off x="8375596" y="4808172"/>
            <a:ext cx="768404" cy="369332"/>
          </a:xfrm>
          <a:prstGeom prst="rect">
            <a:avLst/>
          </a:prstGeom>
          <a:noFill/>
        </p:spPr>
        <p:txBody>
          <a:bodyPr wrap="square" rtlCol="0">
            <a:spAutoFit/>
          </a:bodyPr>
          <a:lstStyle/>
          <a:p>
            <a:pPr algn="ctr"/>
            <a:r>
              <a:rPr lang="en-US" dirty="0"/>
              <a:t>Eye</a:t>
            </a:r>
          </a:p>
        </p:txBody>
      </p:sp>
      <p:cxnSp>
        <p:nvCxnSpPr>
          <p:cNvPr id="37" name="Straight Connector 36">
            <a:extLst>
              <a:ext uri="{FF2B5EF4-FFF2-40B4-BE49-F238E27FC236}">
                <a16:creationId xmlns:a16="http://schemas.microsoft.com/office/drawing/2014/main" id="{6864FD18-6752-BFB1-03F4-8DC947A545CF}"/>
              </a:ext>
            </a:extLst>
          </p:cNvPr>
          <p:cNvCxnSpPr/>
          <p:nvPr/>
        </p:nvCxnSpPr>
        <p:spPr>
          <a:xfrm>
            <a:off x="7689796" y="5317870"/>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1A76D04-CD12-51CB-A800-590CF35A44C5}"/>
              </a:ext>
            </a:extLst>
          </p:cNvPr>
          <p:cNvGrpSpPr>
            <a:grpSpLocks noChangeAspect="1"/>
          </p:cNvGrpSpPr>
          <p:nvPr/>
        </p:nvGrpSpPr>
        <p:grpSpPr>
          <a:xfrm>
            <a:off x="417368" y="4720304"/>
            <a:ext cx="1929842" cy="1366973"/>
            <a:chOff x="1771379" y="990600"/>
            <a:chExt cx="5486400" cy="3886200"/>
          </a:xfrm>
        </p:grpSpPr>
        <p:pic>
          <p:nvPicPr>
            <p:cNvPr id="39" name="Picture 38">
              <a:extLst>
                <a:ext uri="{FF2B5EF4-FFF2-40B4-BE49-F238E27FC236}">
                  <a16:creationId xmlns:a16="http://schemas.microsoft.com/office/drawing/2014/main" id="{CE06B29C-C9BF-B2FD-4976-87A11BB86D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06859" y="1645920"/>
              <a:ext cx="1798320" cy="1737360"/>
            </a:xfrm>
            <a:prstGeom prst="rect">
              <a:avLst/>
            </a:prstGeom>
            <a:ln w="12700">
              <a:solidFill>
                <a:schemeClr val="tx1"/>
              </a:solidFill>
            </a:ln>
          </p:spPr>
        </p:pic>
        <p:sp>
          <p:nvSpPr>
            <p:cNvPr id="40" name="Rectangle 7">
              <a:extLst>
                <a:ext uri="{FF2B5EF4-FFF2-40B4-BE49-F238E27FC236}">
                  <a16:creationId xmlns:a16="http://schemas.microsoft.com/office/drawing/2014/main" id="{A2AD7A24-67D8-BC56-CF75-7F6654848116}"/>
                </a:ext>
              </a:extLst>
            </p:cNvPr>
            <p:cNvSpPr/>
            <p:nvPr/>
          </p:nvSpPr>
          <p:spPr>
            <a:xfrm>
              <a:off x="1771379" y="990600"/>
              <a:ext cx="5486400" cy="3886200"/>
            </a:xfrm>
            <a:custGeom>
              <a:avLst/>
              <a:gdLst/>
              <a:ahLst/>
              <a:cxnLst/>
              <a:rect l="l" t="t" r="r" b="b"/>
              <a:pathLst>
                <a:path w="5486400" h="3886200">
                  <a:moveTo>
                    <a:pt x="2209800" y="1447800"/>
                  </a:moveTo>
                  <a:lnTo>
                    <a:pt x="2209800" y="2362200"/>
                  </a:lnTo>
                  <a:lnTo>
                    <a:pt x="3124200" y="2362200"/>
                  </a:lnTo>
                  <a:lnTo>
                    <a:pt x="3124200" y="1447800"/>
                  </a:lnTo>
                  <a:close/>
                  <a:moveTo>
                    <a:pt x="0" y="0"/>
                  </a:moveTo>
                  <a:lnTo>
                    <a:pt x="5486400" y="0"/>
                  </a:lnTo>
                  <a:lnTo>
                    <a:pt x="5486400" y="3886200"/>
                  </a:lnTo>
                  <a:lnTo>
                    <a:pt x="0" y="3886200"/>
                  </a:lnTo>
                  <a:close/>
                </a:path>
              </a:pathLst>
            </a:cu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1DF34DCE-5F8E-62B4-5D33-F147403F3556}"/>
              </a:ext>
            </a:extLst>
          </p:cNvPr>
          <p:cNvGrpSpPr/>
          <p:nvPr/>
        </p:nvGrpSpPr>
        <p:grpSpPr>
          <a:xfrm>
            <a:off x="2413527" y="4728140"/>
            <a:ext cx="1405600" cy="1550715"/>
            <a:chOff x="2413527" y="4757168"/>
            <a:chExt cx="1405600" cy="1550715"/>
          </a:xfrm>
        </p:grpSpPr>
        <p:pic>
          <p:nvPicPr>
            <p:cNvPr id="2" name="Picture 1">
              <a:extLst>
                <a:ext uri="{FF2B5EF4-FFF2-40B4-BE49-F238E27FC236}">
                  <a16:creationId xmlns:a16="http://schemas.microsoft.com/office/drawing/2014/main" id="{B8142D46-DCE0-2A16-48E4-A3CDBDDA9C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36800" y="4897088"/>
              <a:ext cx="946485" cy="914400"/>
            </a:xfrm>
            <a:prstGeom prst="rect">
              <a:avLst/>
            </a:prstGeom>
          </p:spPr>
        </p:pic>
        <p:sp>
          <p:nvSpPr>
            <p:cNvPr id="8" name="Rectangle 7">
              <a:extLst>
                <a:ext uri="{FF2B5EF4-FFF2-40B4-BE49-F238E27FC236}">
                  <a16:creationId xmlns:a16="http://schemas.microsoft.com/office/drawing/2014/main" id="{E43CB1A3-BA7F-8653-C7B8-C253DAB57388}"/>
                </a:ext>
              </a:extLst>
            </p:cNvPr>
            <p:cNvSpPr/>
            <p:nvPr/>
          </p:nvSpPr>
          <p:spPr>
            <a:xfrm rot="21392225">
              <a:off x="2571990" y="4757168"/>
              <a:ext cx="1122919" cy="54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982D0F5-D20F-A457-682D-81EAB317DC42}"/>
                </a:ext>
              </a:extLst>
            </p:cNvPr>
            <p:cNvSpPr/>
            <p:nvPr/>
          </p:nvSpPr>
          <p:spPr>
            <a:xfrm rot="-240000">
              <a:off x="2892623" y="5760165"/>
              <a:ext cx="612823" cy="54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DCA3D7E-1158-E6D1-88BA-76480ABFED8F}"/>
                </a:ext>
              </a:extLst>
            </p:cNvPr>
            <p:cNvSpPr/>
            <p:nvPr/>
          </p:nvSpPr>
          <p:spPr>
            <a:xfrm rot="21392225">
              <a:off x="3351481" y="5199068"/>
              <a:ext cx="467646" cy="434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43A557D-FAA9-A77D-6759-4C806FC93B36}"/>
                </a:ext>
              </a:extLst>
            </p:cNvPr>
            <p:cNvSpPr/>
            <p:nvPr/>
          </p:nvSpPr>
          <p:spPr>
            <a:xfrm rot="21306172">
              <a:off x="2413527" y="5259782"/>
              <a:ext cx="467646" cy="434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 name="Straight Connector 6">
            <a:extLst>
              <a:ext uri="{FF2B5EF4-FFF2-40B4-BE49-F238E27FC236}">
                <a16:creationId xmlns:a16="http://schemas.microsoft.com/office/drawing/2014/main" id="{7F62DC78-5440-5E9F-9E68-C767E7F837EF}"/>
              </a:ext>
            </a:extLst>
          </p:cNvPr>
          <p:cNvCxnSpPr>
            <a:cxnSpLocks/>
            <a:stCxn id="20" idx="0"/>
          </p:cNvCxnSpPr>
          <p:nvPr/>
        </p:nvCxnSpPr>
        <p:spPr>
          <a:xfrm flipH="1">
            <a:off x="3045455" y="5214547"/>
            <a:ext cx="5133026" cy="545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3ED041-BFDF-F5C1-52F6-37546121B830}"/>
              </a:ext>
            </a:extLst>
          </p:cNvPr>
          <p:cNvCxnSpPr>
            <a:cxnSpLocks/>
            <a:stCxn id="20" idx="2"/>
          </p:cNvCxnSpPr>
          <p:nvPr/>
        </p:nvCxnSpPr>
        <p:spPr>
          <a:xfrm flipH="1">
            <a:off x="2971800" y="5070689"/>
            <a:ext cx="5192694" cy="221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7C68C5-FC06-A310-CFE4-C6FE2C45232A}"/>
              </a:ext>
            </a:extLst>
          </p:cNvPr>
          <p:cNvCxnSpPr/>
          <p:nvPr/>
        </p:nvCxnSpPr>
        <p:spPr>
          <a:xfrm>
            <a:off x="6096000" y="1207532"/>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2F54467-FB11-09BC-D5E7-27F19F94CD67}"/>
              </a:ext>
            </a:extLst>
          </p:cNvPr>
          <p:cNvCxnSpPr/>
          <p:nvPr/>
        </p:nvCxnSpPr>
        <p:spPr>
          <a:xfrm>
            <a:off x="6096000" y="2426732"/>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C8B4689-964E-8675-D4F4-DA546C5BEC0E}"/>
              </a:ext>
            </a:extLst>
          </p:cNvPr>
          <p:cNvSpPr txBox="1"/>
          <p:nvPr/>
        </p:nvSpPr>
        <p:spPr>
          <a:xfrm>
            <a:off x="5397542" y="3364193"/>
            <a:ext cx="1396921" cy="338554"/>
          </a:xfrm>
          <a:prstGeom prst="rect">
            <a:avLst/>
          </a:prstGeom>
          <a:noFill/>
        </p:spPr>
        <p:txBody>
          <a:bodyPr wrap="none" rtlCol="0">
            <a:spAutoFit/>
          </a:bodyPr>
          <a:lstStyle/>
          <a:p>
            <a:pPr>
              <a:defRPr/>
            </a:pPr>
            <a:r>
              <a:rPr lang="en-US" sz="1600" dirty="0">
                <a:solidFill>
                  <a:prstClr val="black"/>
                </a:solidFill>
                <a:latin typeface="Calibri"/>
              </a:rPr>
              <a:t>Card with hole</a:t>
            </a:r>
          </a:p>
        </p:txBody>
      </p:sp>
      <p:cxnSp>
        <p:nvCxnSpPr>
          <p:cNvPr id="83" name="Straight Connector 82">
            <a:extLst>
              <a:ext uri="{FF2B5EF4-FFF2-40B4-BE49-F238E27FC236}">
                <a16:creationId xmlns:a16="http://schemas.microsoft.com/office/drawing/2014/main" id="{6BDDAA69-34A0-5763-4037-25F6E42E9183}"/>
              </a:ext>
            </a:extLst>
          </p:cNvPr>
          <p:cNvCxnSpPr/>
          <p:nvPr/>
        </p:nvCxnSpPr>
        <p:spPr>
          <a:xfrm flipH="1">
            <a:off x="8153400" y="1238084"/>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98B7997-B90A-C80E-BE62-E0E3E0EF6A2E}"/>
              </a:ext>
            </a:extLst>
          </p:cNvPr>
          <p:cNvCxnSpPr/>
          <p:nvPr/>
        </p:nvCxnSpPr>
        <p:spPr>
          <a:xfrm>
            <a:off x="7680960" y="2262298"/>
            <a:ext cx="914400" cy="1203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D13B507-847B-3398-AFE7-E8095CBB9F77}"/>
              </a:ext>
            </a:extLst>
          </p:cNvPr>
          <p:cNvCxnSpPr/>
          <p:nvPr/>
        </p:nvCxnSpPr>
        <p:spPr>
          <a:xfrm flipH="1">
            <a:off x="2935224" y="2015252"/>
            <a:ext cx="5229572" cy="27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2D504BA-E70A-3930-1D23-BA3F43EFAF08}"/>
              </a:ext>
            </a:extLst>
          </p:cNvPr>
          <p:cNvCxnSpPr/>
          <p:nvPr/>
        </p:nvCxnSpPr>
        <p:spPr>
          <a:xfrm flipH="1">
            <a:off x="3044952" y="2152412"/>
            <a:ext cx="5124012" cy="64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B49F4635-F661-D6A0-4F7B-95E8F6608D16}"/>
              </a:ext>
            </a:extLst>
          </p:cNvPr>
          <p:cNvSpPr>
            <a:spLocks noChangeAspect="1"/>
          </p:cNvSpPr>
          <p:nvPr/>
        </p:nvSpPr>
        <p:spPr>
          <a:xfrm>
            <a:off x="2560320" y="1878092"/>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91" name="TextBox 90">
            <a:extLst>
              <a:ext uri="{FF2B5EF4-FFF2-40B4-BE49-F238E27FC236}">
                <a16:creationId xmlns:a16="http://schemas.microsoft.com/office/drawing/2014/main" id="{F5EE84EB-C8E6-5663-D2BC-A8F57C42E155}"/>
              </a:ext>
            </a:extLst>
          </p:cNvPr>
          <p:cNvSpPr txBox="1"/>
          <p:nvPr/>
        </p:nvSpPr>
        <p:spPr>
          <a:xfrm>
            <a:off x="7561051" y="533400"/>
            <a:ext cx="1268882" cy="738664"/>
          </a:xfrm>
          <a:prstGeom prst="rect">
            <a:avLst/>
          </a:prstGeom>
          <a:noFill/>
        </p:spPr>
        <p:txBody>
          <a:bodyPr wrap="square" rtlCol="0">
            <a:spAutoFit/>
          </a:bodyPr>
          <a:lstStyle/>
          <a:p>
            <a:pPr algn="ctr">
              <a:defRPr/>
            </a:pPr>
            <a:r>
              <a:rPr lang="en-US" sz="1400" dirty="0">
                <a:solidFill>
                  <a:prstClr val="black"/>
                </a:solidFill>
                <a:latin typeface="Calibri"/>
              </a:rPr>
              <a:t>Smooth flat projection surface</a:t>
            </a:r>
          </a:p>
        </p:txBody>
      </p:sp>
      <p:sp>
        <p:nvSpPr>
          <p:cNvPr id="92" name="TextBox 91">
            <a:extLst>
              <a:ext uri="{FF2B5EF4-FFF2-40B4-BE49-F238E27FC236}">
                <a16:creationId xmlns:a16="http://schemas.microsoft.com/office/drawing/2014/main" id="{9E6F5960-ADF8-53FE-8B84-3CF6EFE1B02D}"/>
              </a:ext>
            </a:extLst>
          </p:cNvPr>
          <p:cNvSpPr txBox="1"/>
          <p:nvPr/>
        </p:nvSpPr>
        <p:spPr>
          <a:xfrm>
            <a:off x="361574" y="1805200"/>
            <a:ext cx="2063004" cy="954107"/>
          </a:xfrm>
          <a:prstGeom prst="rect">
            <a:avLst/>
          </a:prstGeom>
          <a:noFill/>
        </p:spPr>
        <p:txBody>
          <a:bodyPr wrap="square" rtlCol="0">
            <a:spAutoFit/>
          </a:bodyPr>
          <a:lstStyle/>
          <a:p>
            <a:pPr>
              <a:defRPr/>
            </a:pPr>
            <a:r>
              <a:rPr lang="en-US" sz="1400" dirty="0">
                <a:solidFill>
                  <a:prstClr val="black"/>
                </a:solidFill>
                <a:latin typeface="Calibri"/>
              </a:rPr>
              <a:t>Light from the </a:t>
            </a:r>
            <a:r>
              <a:rPr lang="en-US" sz="1400" b="1" dirty="0">
                <a:solidFill>
                  <a:prstClr val="black"/>
                </a:solidFill>
                <a:latin typeface="Calibri"/>
              </a:rPr>
              <a:t>lower</a:t>
            </a:r>
            <a:r>
              <a:rPr lang="en-US" sz="1400" dirty="0">
                <a:solidFill>
                  <a:prstClr val="black"/>
                </a:solidFill>
                <a:latin typeface="Calibri"/>
              </a:rPr>
              <a:t> part of the Sun would only reach the </a:t>
            </a:r>
            <a:r>
              <a:rPr lang="en-US" sz="1400" b="1" dirty="0">
                <a:solidFill>
                  <a:prstClr val="black"/>
                </a:solidFill>
                <a:latin typeface="Calibri"/>
              </a:rPr>
              <a:t>upper</a:t>
            </a:r>
            <a:r>
              <a:rPr lang="en-US" sz="1400" dirty="0">
                <a:solidFill>
                  <a:prstClr val="black"/>
                </a:solidFill>
                <a:latin typeface="Calibri"/>
              </a:rPr>
              <a:t> part of the projection surface.</a:t>
            </a:r>
          </a:p>
        </p:txBody>
      </p:sp>
      <p:sp>
        <p:nvSpPr>
          <p:cNvPr id="4" name="Slide Number Placeholder 3">
            <a:extLst>
              <a:ext uri="{FF2B5EF4-FFF2-40B4-BE49-F238E27FC236}">
                <a16:creationId xmlns:a16="http://schemas.microsoft.com/office/drawing/2014/main" id="{362D0F60-9B52-9929-4A2B-DB815B529B9A}"/>
              </a:ext>
            </a:extLst>
          </p:cNvPr>
          <p:cNvSpPr>
            <a:spLocks noGrp="1"/>
          </p:cNvSpPr>
          <p:nvPr>
            <p:ph type="sldNum" sz="quarter" idx="12"/>
          </p:nvPr>
        </p:nvSpPr>
        <p:spPr/>
        <p:txBody>
          <a:bodyPr/>
          <a:lstStyle/>
          <a:p>
            <a:fld id="{23E00BF6-6337-4BA4-A033-88BB584A9638}" type="slidenum">
              <a:rPr lang="en-US" smtClean="0"/>
              <a:t>33</a:t>
            </a:fld>
            <a:endParaRPr lang="en-US" dirty="0"/>
          </a:p>
        </p:txBody>
      </p:sp>
      <p:sp>
        <p:nvSpPr>
          <p:cNvPr id="5" name="TextBox 4">
            <a:extLst>
              <a:ext uri="{FF2B5EF4-FFF2-40B4-BE49-F238E27FC236}">
                <a16:creationId xmlns:a16="http://schemas.microsoft.com/office/drawing/2014/main" id="{865FCDF7-1C58-50AC-8F38-D739543F26D4}"/>
              </a:ext>
            </a:extLst>
          </p:cNvPr>
          <p:cNvSpPr txBox="1"/>
          <p:nvPr/>
        </p:nvSpPr>
        <p:spPr>
          <a:xfrm>
            <a:off x="7467600" y="4193134"/>
            <a:ext cx="1436955" cy="738664"/>
          </a:xfrm>
          <a:prstGeom prst="rect">
            <a:avLst/>
          </a:prstGeom>
          <a:noFill/>
        </p:spPr>
        <p:txBody>
          <a:bodyPr wrap="square" rtlCol="0">
            <a:spAutoFit/>
          </a:bodyPr>
          <a:lstStyle/>
          <a:p>
            <a:pPr algn="ctr"/>
            <a:r>
              <a:rPr lang="en-US" sz="1400" dirty="0"/>
              <a:t>Head moved </a:t>
            </a:r>
            <a:r>
              <a:rPr lang="en-US" sz="1400" dirty="0">
                <a:highlight>
                  <a:srgbClr val="FFFF00"/>
                </a:highlight>
              </a:rPr>
              <a:t>UP</a:t>
            </a:r>
            <a:r>
              <a:rPr lang="en-US" sz="1400" dirty="0"/>
              <a:t> to look through the hole </a:t>
            </a:r>
          </a:p>
        </p:txBody>
      </p:sp>
      <p:sp>
        <p:nvSpPr>
          <p:cNvPr id="23" name="TextBox 22">
            <a:extLst>
              <a:ext uri="{FF2B5EF4-FFF2-40B4-BE49-F238E27FC236}">
                <a16:creationId xmlns:a16="http://schemas.microsoft.com/office/drawing/2014/main" id="{B3EB412F-A8C8-2010-7DCA-18894C4D3C06}"/>
              </a:ext>
            </a:extLst>
          </p:cNvPr>
          <p:cNvSpPr txBox="1"/>
          <p:nvPr/>
        </p:nvSpPr>
        <p:spPr>
          <a:xfrm>
            <a:off x="2435674" y="5861057"/>
            <a:ext cx="1639314" cy="738664"/>
          </a:xfrm>
          <a:prstGeom prst="rect">
            <a:avLst/>
          </a:prstGeom>
          <a:noFill/>
        </p:spPr>
        <p:txBody>
          <a:bodyPr wrap="square" rtlCol="0">
            <a:spAutoFit/>
          </a:bodyPr>
          <a:lstStyle/>
          <a:p>
            <a:pPr algn="ctr"/>
            <a:r>
              <a:rPr lang="en-US" sz="1400" dirty="0"/>
              <a:t>Only light from Bhanu’s lower parts can reach the eye</a:t>
            </a:r>
          </a:p>
        </p:txBody>
      </p:sp>
      <p:sp>
        <p:nvSpPr>
          <p:cNvPr id="27" name="TextBox 26">
            <a:extLst>
              <a:ext uri="{FF2B5EF4-FFF2-40B4-BE49-F238E27FC236}">
                <a16:creationId xmlns:a16="http://schemas.microsoft.com/office/drawing/2014/main" id="{81690D3B-E9E0-6802-FD7F-B17D0E9091FA}"/>
              </a:ext>
            </a:extLst>
          </p:cNvPr>
          <p:cNvSpPr txBox="1"/>
          <p:nvPr/>
        </p:nvSpPr>
        <p:spPr>
          <a:xfrm>
            <a:off x="7414582" y="1449165"/>
            <a:ext cx="1527797" cy="523220"/>
          </a:xfrm>
          <a:prstGeom prst="rect">
            <a:avLst/>
          </a:prstGeom>
          <a:noFill/>
        </p:spPr>
        <p:txBody>
          <a:bodyPr wrap="square" rtlCol="0">
            <a:spAutoFit/>
          </a:bodyPr>
          <a:lstStyle/>
          <a:p>
            <a:pPr algn="ctr"/>
            <a:r>
              <a:rPr lang="en-US" sz="1400" dirty="0"/>
              <a:t>Upper part of projection surface</a:t>
            </a:r>
          </a:p>
        </p:txBody>
      </p:sp>
    </p:spTree>
    <p:extLst>
      <p:ext uri="{BB962C8B-B14F-4D97-AF65-F5344CB8AC3E}">
        <p14:creationId xmlns:p14="http://schemas.microsoft.com/office/powerpoint/2010/main" val="2008828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TextBox 5"/>
          <p:cNvSpPr txBox="1"/>
          <p:nvPr/>
        </p:nvSpPr>
        <p:spPr>
          <a:xfrm>
            <a:off x="1299507" y="1732512"/>
            <a:ext cx="6951017" cy="2585323"/>
          </a:xfrm>
          <a:prstGeom prst="rect">
            <a:avLst/>
          </a:prstGeom>
          <a:noFill/>
        </p:spPr>
        <p:txBody>
          <a:bodyPr wrap="square" rtlCol="0">
            <a:spAutoFit/>
          </a:bodyPr>
          <a:lstStyle/>
          <a:p>
            <a:pPr algn="just"/>
            <a:r>
              <a:rPr lang="en-US" dirty="0"/>
              <a:t>The Sun is VERY far away compared to distances between the projection surface and the card-with-the-hole.  Thus, it is impossible to make diagrams (such as those on the next slides) with the proper scale.</a:t>
            </a:r>
          </a:p>
          <a:p>
            <a:pPr algn="just"/>
            <a:endParaRPr lang="en-US" dirty="0"/>
          </a:p>
          <a:p>
            <a:pPr algn="just"/>
            <a:r>
              <a:rPr lang="en-US" dirty="0"/>
              <a:t>To make the principles of pinhole projection clear we adjust the size of the Sun in the diagrams.  This allows us to illustrate how the </a:t>
            </a:r>
            <a:r>
              <a:rPr lang="en-US" i="1" dirty="0"/>
              <a:t>apparent</a:t>
            </a:r>
            <a:r>
              <a:rPr lang="en-US" dirty="0"/>
              <a:t> size of the Sun compares to the size of the hole (as seen from the projection surface). </a:t>
            </a:r>
          </a:p>
          <a:p>
            <a:pPr algn="just"/>
            <a:endParaRPr lang="en-US" dirty="0"/>
          </a:p>
        </p:txBody>
      </p:sp>
      <p:sp>
        <p:nvSpPr>
          <p:cNvPr id="7" name="Slide Number Placeholder 6">
            <a:extLst>
              <a:ext uri="{FF2B5EF4-FFF2-40B4-BE49-F238E27FC236}">
                <a16:creationId xmlns:a16="http://schemas.microsoft.com/office/drawing/2014/main" id="{3652890B-65B9-FF6A-CC6C-BEEFEEBF7E94}"/>
              </a:ext>
            </a:extLst>
          </p:cNvPr>
          <p:cNvSpPr>
            <a:spLocks noGrp="1"/>
          </p:cNvSpPr>
          <p:nvPr>
            <p:ph type="sldNum" sz="quarter" idx="12"/>
          </p:nvPr>
        </p:nvSpPr>
        <p:spPr/>
        <p:txBody>
          <a:bodyPr/>
          <a:lstStyle/>
          <a:p>
            <a:fld id="{23E00BF6-6337-4BA4-A033-88BB584A9638}" type="slidenum">
              <a:rPr lang="en-US" smtClean="0"/>
              <a:t>34</a:t>
            </a:fld>
            <a:endParaRPr lang="en-US" dirty="0"/>
          </a:p>
        </p:txBody>
      </p:sp>
      <p:sp>
        <p:nvSpPr>
          <p:cNvPr id="8" name="Title 1">
            <a:extLst>
              <a:ext uri="{FF2B5EF4-FFF2-40B4-BE49-F238E27FC236}">
                <a16:creationId xmlns:a16="http://schemas.microsoft.com/office/drawing/2014/main" id="{C2B51E81-B1B5-36C9-6315-DFED6976A48F}"/>
              </a:ext>
            </a:extLst>
          </p:cNvPr>
          <p:cNvSpPr txBox="1">
            <a:spLocks/>
          </p:cNvSpPr>
          <p:nvPr/>
        </p:nvSpPr>
        <p:spPr>
          <a:xfrm>
            <a:off x="711385" y="247369"/>
            <a:ext cx="7772400" cy="81943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9" name="TextBox 8">
            <a:extLst>
              <a:ext uri="{FF2B5EF4-FFF2-40B4-BE49-F238E27FC236}">
                <a16:creationId xmlns:a16="http://schemas.microsoft.com/office/drawing/2014/main" id="{36DC0FA8-3911-90DB-26DD-151FC27E2C8B}"/>
              </a:ext>
            </a:extLst>
          </p:cNvPr>
          <p:cNvSpPr txBox="1"/>
          <p:nvPr/>
        </p:nvSpPr>
        <p:spPr>
          <a:xfrm>
            <a:off x="1332805" y="1197470"/>
            <a:ext cx="6438900" cy="461665"/>
          </a:xfrm>
          <a:prstGeom prst="rect">
            <a:avLst/>
          </a:prstGeom>
          <a:noFill/>
        </p:spPr>
        <p:txBody>
          <a:bodyPr wrap="square" rtlCol="0">
            <a:spAutoFit/>
          </a:bodyPr>
          <a:lstStyle/>
          <a:p>
            <a:r>
              <a:rPr lang="en-US" sz="2400" dirty="0"/>
              <a:t>PLEASE NOTE</a:t>
            </a:r>
          </a:p>
        </p:txBody>
      </p:sp>
      <p:sp>
        <p:nvSpPr>
          <p:cNvPr id="10" name="Oval 9">
            <a:extLst>
              <a:ext uri="{FF2B5EF4-FFF2-40B4-BE49-F238E27FC236}">
                <a16:creationId xmlns:a16="http://schemas.microsoft.com/office/drawing/2014/main" id="{21CAB8E4-E556-C8E0-9D00-B84B7C25814F}"/>
              </a:ext>
            </a:extLst>
          </p:cNvPr>
          <p:cNvSpPr>
            <a:spLocks noChangeAspect="1"/>
          </p:cNvSpPr>
          <p:nvPr/>
        </p:nvSpPr>
        <p:spPr>
          <a:xfrm>
            <a:off x="5057504" y="4888508"/>
            <a:ext cx="164592" cy="164592"/>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4FD10DC-B166-4B00-42AC-412AE276ED11}"/>
              </a:ext>
            </a:extLst>
          </p:cNvPr>
          <p:cNvSpPr>
            <a:spLocks noChangeAspect="1"/>
          </p:cNvSpPr>
          <p:nvPr/>
        </p:nvSpPr>
        <p:spPr>
          <a:xfrm>
            <a:off x="4739640" y="5542812"/>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334545B-D392-8088-CA97-9A6A72FA689C}"/>
              </a:ext>
            </a:extLst>
          </p:cNvPr>
          <p:cNvSpPr/>
          <p:nvPr/>
        </p:nvSpPr>
        <p:spPr>
          <a:xfrm>
            <a:off x="4078655" y="4822930"/>
            <a:ext cx="274320" cy="274320"/>
          </a:xfrm>
          <a:prstGeom prst="rect">
            <a:avLst/>
          </a:prstGeom>
          <a:solidFill>
            <a:schemeClr val="bg1">
              <a:lumMod val="85000"/>
            </a:schemeClr>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A964CD2-CA14-8BD5-B58D-CB998BF132E5}"/>
              </a:ext>
            </a:extLst>
          </p:cNvPr>
          <p:cNvSpPr/>
          <p:nvPr/>
        </p:nvSpPr>
        <p:spPr>
          <a:xfrm>
            <a:off x="4081780" y="5821456"/>
            <a:ext cx="274320" cy="274320"/>
          </a:xfrm>
          <a:prstGeom prst="rect">
            <a:avLst/>
          </a:prstGeom>
          <a:solidFill>
            <a:schemeClr val="bg1">
              <a:lumMod val="85000"/>
            </a:schemeClr>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E755F55-114C-7CF5-3D8B-F012FC976D72}"/>
              </a:ext>
            </a:extLst>
          </p:cNvPr>
          <p:cNvSpPr txBox="1"/>
          <p:nvPr/>
        </p:nvSpPr>
        <p:spPr>
          <a:xfrm>
            <a:off x="3891912" y="3962400"/>
            <a:ext cx="638071" cy="738664"/>
          </a:xfrm>
          <a:prstGeom prst="rect">
            <a:avLst/>
          </a:prstGeom>
          <a:noFill/>
        </p:spPr>
        <p:txBody>
          <a:bodyPr wrap="square" rtlCol="0">
            <a:spAutoFit/>
          </a:bodyPr>
          <a:lstStyle/>
          <a:p>
            <a:pPr algn="ctr"/>
            <a:r>
              <a:rPr lang="en-US" sz="1400" dirty="0"/>
              <a:t>Size of hole</a:t>
            </a:r>
          </a:p>
        </p:txBody>
      </p:sp>
      <p:sp>
        <p:nvSpPr>
          <p:cNvPr id="15" name="TextBox 14">
            <a:extLst>
              <a:ext uri="{FF2B5EF4-FFF2-40B4-BE49-F238E27FC236}">
                <a16:creationId xmlns:a16="http://schemas.microsoft.com/office/drawing/2014/main" id="{38413A54-87C5-1ABE-D10C-3F5A17A98BDD}"/>
              </a:ext>
            </a:extLst>
          </p:cNvPr>
          <p:cNvSpPr txBox="1"/>
          <p:nvPr/>
        </p:nvSpPr>
        <p:spPr>
          <a:xfrm>
            <a:off x="4419600" y="3962400"/>
            <a:ext cx="1371600" cy="738664"/>
          </a:xfrm>
          <a:prstGeom prst="rect">
            <a:avLst/>
          </a:prstGeom>
          <a:noFill/>
        </p:spPr>
        <p:txBody>
          <a:bodyPr wrap="square" rtlCol="0">
            <a:spAutoFit/>
          </a:bodyPr>
          <a:lstStyle/>
          <a:p>
            <a:pPr algn="ctr"/>
            <a:r>
              <a:rPr lang="en-US" sz="1400" dirty="0"/>
              <a:t>Apparent size of Sun relative to the hole</a:t>
            </a:r>
          </a:p>
        </p:txBody>
      </p:sp>
      <p:sp>
        <p:nvSpPr>
          <p:cNvPr id="16" name="TextBox 15">
            <a:extLst>
              <a:ext uri="{FF2B5EF4-FFF2-40B4-BE49-F238E27FC236}">
                <a16:creationId xmlns:a16="http://schemas.microsoft.com/office/drawing/2014/main" id="{1165EA55-E484-C793-5AA0-B9747A819768}"/>
              </a:ext>
            </a:extLst>
          </p:cNvPr>
          <p:cNvSpPr txBox="1"/>
          <p:nvPr/>
        </p:nvSpPr>
        <p:spPr>
          <a:xfrm>
            <a:off x="6093530" y="4310742"/>
            <a:ext cx="2593270" cy="1169551"/>
          </a:xfrm>
          <a:prstGeom prst="rect">
            <a:avLst/>
          </a:prstGeom>
          <a:noFill/>
        </p:spPr>
        <p:txBody>
          <a:bodyPr wrap="square" rtlCol="0">
            <a:spAutoFit/>
          </a:bodyPr>
          <a:lstStyle/>
          <a:p>
            <a:pPr algn="just">
              <a:defRPr/>
            </a:pPr>
            <a:r>
              <a:rPr lang="en-US" sz="1400" dirty="0">
                <a:solidFill>
                  <a:prstClr val="black"/>
                </a:solidFill>
                <a:latin typeface="Calibri"/>
              </a:rPr>
              <a:t>When there is a closer distance between the card-with-the-hole and the projection surface, the Sun appears smaller relative to the hole.</a:t>
            </a:r>
          </a:p>
        </p:txBody>
      </p:sp>
      <p:sp>
        <p:nvSpPr>
          <p:cNvPr id="17" name="TextBox 16">
            <a:extLst>
              <a:ext uri="{FF2B5EF4-FFF2-40B4-BE49-F238E27FC236}">
                <a16:creationId xmlns:a16="http://schemas.microsoft.com/office/drawing/2014/main" id="{0E5E21C2-BB52-A0CD-B494-452FBE8B71C1}"/>
              </a:ext>
            </a:extLst>
          </p:cNvPr>
          <p:cNvSpPr txBox="1"/>
          <p:nvPr/>
        </p:nvSpPr>
        <p:spPr>
          <a:xfrm>
            <a:off x="6096000" y="5542812"/>
            <a:ext cx="2590800" cy="1169551"/>
          </a:xfrm>
          <a:prstGeom prst="rect">
            <a:avLst/>
          </a:prstGeom>
          <a:noFill/>
        </p:spPr>
        <p:txBody>
          <a:bodyPr wrap="square" rtlCol="0">
            <a:spAutoFit/>
          </a:bodyPr>
          <a:lstStyle/>
          <a:p>
            <a:pPr algn="just">
              <a:defRPr/>
            </a:pPr>
            <a:r>
              <a:rPr lang="en-US" sz="1400" dirty="0">
                <a:solidFill>
                  <a:prstClr val="black"/>
                </a:solidFill>
                <a:latin typeface="Calibri"/>
              </a:rPr>
              <a:t>When there is greater distance between the card-with-the-hole and the projection surface, the apparent size of the Sun is larger relative to the hole.</a:t>
            </a:r>
          </a:p>
        </p:txBody>
      </p:sp>
    </p:spTree>
    <p:extLst>
      <p:ext uri="{BB962C8B-B14F-4D97-AF65-F5344CB8AC3E}">
        <p14:creationId xmlns:p14="http://schemas.microsoft.com/office/powerpoint/2010/main" val="409578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a:bodyPr>
          <a:lstStyle/>
          <a:p>
            <a:r>
              <a:rPr lang="en-US" sz="4000" b="1" dirty="0"/>
              <a:t>Pinhole Projection of the Sun</a:t>
            </a:r>
          </a:p>
        </p:txBody>
      </p:sp>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81B79EC-C20B-5E66-8927-B64D343BE8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75017597-D114-4B14-C02F-E8DA7E21A6F5}"/>
              </a:ext>
            </a:extLst>
          </p:cNvPr>
          <p:cNvSpPr txBox="1"/>
          <p:nvPr/>
        </p:nvSpPr>
        <p:spPr>
          <a:xfrm>
            <a:off x="1352901" y="1379956"/>
            <a:ext cx="7017315" cy="646331"/>
          </a:xfrm>
          <a:prstGeom prst="rect">
            <a:avLst/>
          </a:prstGeom>
          <a:noFill/>
        </p:spPr>
        <p:txBody>
          <a:bodyPr wrap="square" rtlCol="0">
            <a:spAutoFit/>
          </a:bodyPr>
          <a:lstStyle/>
          <a:p>
            <a:pPr algn="just"/>
            <a:r>
              <a:rPr lang="en-US" dirty="0"/>
              <a:t>If the projection surface is close enough to the card-with-the-hole then we get shapes of light and no imaging on the projection surface.  </a:t>
            </a:r>
            <a:r>
              <a:rPr lang="en-US" dirty="0">
                <a:highlight>
                  <a:srgbClr val="FFFF00"/>
                </a:highlight>
              </a:rPr>
              <a:t>[CASE 1]</a:t>
            </a:r>
          </a:p>
        </p:txBody>
      </p:sp>
      <p:sp>
        <p:nvSpPr>
          <p:cNvPr id="4" name="Oval 3">
            <a:extLst>
              <a:ext uri="{FF2B5EF4-FFF2-40B4-BE49-F238E27FC236}">
                <a16:creationId xmlns:a16="http://schemas.microsoft.com/office/drawing/2014/main" id="{E6F0C830-CB41-B7F5-17E0-C3408F196CFE}"/>
              </a:ext>
            </a:extLst>
          </p:cNvPr>
          <p:cNvSpPr>
            <a:spLocks noChangeAspect="1"/>
          </p:cNvSpPr>
          <p:nvPr/>
        </p:nvSpPr>
        <p:spPr>
          <a:xfrm>
            <a:off x="4665484" y="2904744"/>
            <a:ext cx="164592" cy="164592"/>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CB203EA-40D0-2090-C2E4-800A53DEF379}"/>
              </a:ext>
            </a:extLst>
          </p:cNvPr>
          <p:cNvSpPr>
            <a:spLocks noChangeAspect="1"/>
          </p:cNvSpPr>
          <p:nvPr/>
        </p:nvSpPr>
        <p:spPr>
          <a:xfrm>
            <a:off x="4419600" y="5533396"/>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8DEBBC2-11E0-5C2B-468D-80050797BE2B}"/>
              </a:ext>
            </a:extLst>
          </p:cNvPr>
          <p:cNvSpPr/>
          <p:nvPr/>
        </p:nvSpPr>
        <p:spPr>
          <a:xfrm>
            <a:off x="3839476" y="2849880"/>
            <a:ext cx="274320" cy="274320"/>
          </a:xfrm>
          <a:prstGeom prst="rect">
            <a:avLst/>
          </a:prstGeom>
          <a:solidFill>
            <a:schemeClr val="bg1">
              <a:lumMod val="85000"/>
            </a:schemeClr>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949505-0A95-FD80-8287-C11DAB5A68C2}"/>
              </a:ext>
            </a:extLst>
          </p:cNvPr>
          <p:cNvSpPr/>
          <p:nvPr/>
        </p:nvSpPr>
        <p:spPr>
          <a:xfrm>
            <a:off x="3839475" y="5767321"/>
            <a:ext cx="274320" cy="274320"/>
          </a:xfrm>
          <a:prstGeom prst="rect">
            <a:avLst/>
          </a:prstGeom>
          <a:solidFill>
            <a:schemeClr val="bg1">
              <a:lumMod val="85000"/>
            </a:schemeClr>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A616141-481F-044F-55E4-21C27474ADBA}"/>
              </a:ext>
            </a:extLst>
          </p:cNvPr>
          <p:cNvSpPr txBox="1"/>
          <p:nvPr/>
        </p:nvSpPr>
        <p:spPr>
          <a:xfrm>
            <a:off x="3657600" y="2111216"/>
            <a:ext cx="638071" cy="738664"/>
          </a:xfrm>
          <a:prstGeom prst="rect">
            <a:avLst/>
          </a:prstGeom>
          <a:noFill/>
        </p:spPr>
        <p:txBody>
          <a:bodyPr wrap="square" rtlCol="0">
            <a:spAutoFit/>
          </a:bodyPr>
          <a:lstStyle/>
          <a:p>
            <a:pPr algn="ctr"/>
            <a:r>
              <a:rPr lang="en-US" sz="1400" dirty="0"/>
              <a:t>Size of hole</a:t>
            </a:r>
          </a:p>
        </p:txBody>
      </p:sp>
      <p:sp>
        <p:nvSpPr>
          <p:cNvPr id="17" name="TextBox 16">
            <a:extLst>
              <a:ext uri="{FF2B5EF4-FFF2-40B4-BE49-F238E27FC236}">
                <a16:creationId xmlns:a16="http://schemas.microsoft.com/office/drawing/2014/main" id="{59B113FC-C196-05A5-8802-A4325E4BF467}"/>
              </a:ext>
            </a:extLst>
          </p:cNvPr>
          <p:cNvSpPr txBox="1"/>
          <p:nvPr/>
        </p:nvSpPr>
        <p:spPr>
          <a:xfrm>
            <a:off x="4118794" y="2130468"/>
            <a:ext cx="1304662" cy="738664"/>
          </a:xfrm>
          <a:prstGeom prst="rect">
            <a:avLst/>
          </a:prstGeom>
          <a:noFill/>
        </p:spPr>
        <p:txBody>
          <a:bodyPr wrap="square" rtlCol="0">
            <a:spAutoFit/>
          </a:bodyPr>
          <a:lstStyle/>
          <a:p>
            <a:pPr algn="ctr"/>
            <a:r>
              <a:rPr lang="en-US" sz="1400" dirty="0"/>
              <a:t>Apparent size of Sun relative to the hole</a:t>
            </a:r>
          </a:p>
        </p:txBody>
      </p:sp>
      <p:sp>
        <p:nvSpPr>
          <p:cNvPr id="20" name="Subtitle 18">
            <a:extLst>
              <a:ext uri="{FF2B5EF4-FFF2-40B4-BE49-F238E27FC236}">
                <a16:creationId xmlns:a16="http://schemas.microsoft.com/office/drawing/2014/main" id="{3D348C08-45B0-3459-45C4-E5D54A22EB49}"/>
              </a:ext>
            </a:extLst>
          </p:cNvPr>
          <p:cNvSpPr txBox="1">
            <a:spLocks/>
          </p:cNvSpPr>
          <p:nvPr/>
        </p:nvSpPr>
        <p:spPr>
          <a:xfrm>
            <a:off x="1524000" y="1833051"/>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p>
        </p:txBody>
      </p:sp>
      <p:sp>
        <p:nvSpPr>
          <p:cNvPr id="22" name="TextBox 21">
            <a:extLst>
              <a:ext uri="{FF2B5EF4-FFF2-40B4-BE49-F238E27FC236}">
                <a16:creationId xmlns:a16="http://schemas.microsoft.com/office/drawing/2014/main" id="{267BBD5C-E502-AA2F-CE2E-ECBBBA924347}"/>
              </a:ext>
            </a:extLst>
          </p:cNvPr>
          <p:cNvSpPr txBox="1"/>
          <p:nvPr/>
        </p:nvSpPr>
        <p:spPr>
          <a:xfrm>
            <a:off x="1352901" y="3670580"/>
            <a:ext cx="6952899" cy="923330"/>
          </a:xfrm>
          <a:prstGeom prst="rect">
            <a:avLst/>
          </a:prstGeom>
          <a:noFill/>
        </p:spPr>
        <p:txBody>
          <a:bodyPr wrap="square" rtlCol="0">
            <a:spAutoFit/>
          </a:bodyPr>
          <a:lstStyle/>
          <a:p>
            <a:pPr algn="just"/>
            <a:r>
              <a:rPr lang="en-US" dirty="0"/>
              <a:t>If the projection surface is farther from the card-with-the-hole then we begin to get the imaging effect where light from particular parts of the Sun only reaches particular parts of the projection surface. </a:t>
            </a:r>
            <a:r>
              <a:rPr lang="en-US" dirty="0">
                <a:highlight>
                  <a:srgbClr val="FFFF00"/>
                </a:highlight>
              </a:rPr>
              <a:t>[CASE 2]</a:t>
            </a:r>
          </a:p>
        </p:txBody>
      </p:sp>
      <p:sp>
        <p:nvSpPr>
          <p:cNvPr id="24" name="TextBox 23">
            <a:extLst>
              <a:ext uri="{FF2B5EF4-FFF2-40B4-BE49-F238E27FC236}">
                <a16:creationId xmlns:a16="http://schemas.microsoft.com/office/drawing/2014/main" id="{52B71FEC-DDDA-9500-95A3-F54E1602BF71}"/>
              </a:ext>
            </a:extLst>
          </p:cNvPr>
          <p:cNvSpPr txBox="1"/>
          <p:nvPr/>
        </p:nvSpPr>
        <p:spPr>
          <a:xfrm>
            <a:off x="3657600" y="4804684"/>
            <a:ext cx="638071" cy="738664"/>
          </a:xfrm>
          <a:prstGeom prst="rect">
            <a:avLst/>
          </a:prstGeom>
          <a:noFill/>
        </p:spPr>
        <p:txBody>
          <a:bodyPr wrap="square" rtlCol="0">
            <a:spAutoFit/>
          </a:bodyPr>
          <a:lstStyle/>
          <a:p>
            <a:pPr algn="ctr"/>
            <a:r>
              <a:rPr lang="en-US" sz="1400" dirty="0"/>
              <a:t>Size of hole</a:t>
            </a:r>
          </a:p>
        </p:txBody>
      </p:sp>
      <p:sp>
        <p:nvSpPr>
          <p:cNvPr id="25" name="TextBox 24">
            <a:extLst>
              <a:ext uri="{FF2B5EF4-FFF2-40B4-BE49-F238E27FC236}">
                <a16:creationId xmlns:a16="http://schemas.microsoft.com/office/drawing/2014/main" id="{A805DC05-B673-803E-04CE-DF0070657CC4}"/>
              </a:ext>
            </a:extLst>
          </p:cNvPr>
          <p:cNvSpPr txBox="1"/>
          <p:nvPr/>
        </p:nvSpPr>
        <p:spPr>
          <a:xfrm>
            <a:off x="4209227" y="4804684"/>
            <a:ext cx="1304662" cy="738664"/>
          </a:xfrm>
          <a:prstGeom prst="rect">
            <a:avLst/>
          </a:prstGeom>
          <a:noFill/>
        </p:spPr>
        <p:txBody>
          <a:bodyPr wrap="square" rtlCol="0">
            <a:spAutoFit/>
          </a:bodyPr>
          <a:lstStyle/>
          <a:p>
            <a:pPr algn="ctr"/>
            <a:r>
              <a:rPr lang="en-US" sz="1400" dirty="0"/>
              <a:t>Apparent size of Sun relative to the hole</a:t>
            </a:r>
          </a:p>
        </p:txBody>
      </p:sp>
      <p:sp>
        <p:nvSpPr>
          <p:cNvPr id="5" name="TextBox 4">
            <a:extLst>
              <a:ext uri="{FF2B5EF4-FFF2-40B4-BE49-F238E27FC236}">
                <a16:creationId xmlns:a16="http://schemas.microsoft.com/office/drawing/2014/main" id="{F1580AF6-EB31-704F-57FF-1A4099C67226}"/>
              </a:ext>
            </a:extLst>
          </p:cNvPr>
          <p:cNvSpPr txBox="1"/>
          <p:nvPr/>
        </p:nvSpPr>
        <p:spPr>
          <a:xfrm>
            <a:off x="5403700" y="2743073"/>
            <a:ext cx="3489032" cy="646331"/>
          </a:xfrm>
          <a:prstGeom prst="rect">
            <a:avLst/>
          </a:prstGeom>
          <a:noFill/>
        </p:spPr>
        <p:txBody>
          <a:bodyPr wrap="none" rtlCol="0">
            <a:spAutoFit/>
          </a:bodyPr>
          <a:lstStyle/>
          <a:p>
            <a:r>
              <a:rPr lang="en-US" dirty="0"/>
              <a:t>This is like seeing the whole Bhanu </a:t>
            </a:r>
          </a:p>
          <a:p>
            <a:r>
              <a:rPr lang="en-US" dirty="0"/>
              <a:t>from a single perspective.</a:t>
            </a:r>
          </a:p>
        </p:txBody>
      </p:sp>
      <p:sp>
        <p:nvSpPr>
          <p:cNvPr id="7" name="TextBox 6">
            <a:extLst>
              <a:ext uri="{FF2B5EF4-FFF2-40B4-BE49-F238E27FC236}">
                <a16:creationId xmlns:a16="http://schemas.microsoft.com/office/drawing/2014/main" id="{2D0BED0E-9361-610E-ABCD-83B78EEF0E48}"/>
              </a:ext>
            </a:extLst>
          </p:cNvPr>
          <p:cNvSpPr txBox="1"/>
          <p:nvPr/>
        </p:nvSpPr>
        <p:spPr>
          <a:xfrm>
            <a:off x="5403700" y="5699377"/>
            <a:ext cx="3633302" cy="646331"/>
          </a:xfrm>
          <a:prstGeom prst="rect">
            <a:avLst/>
          </a:prstGeom>
          <a:noFill/>
        </p:spPr>
        <p:txBody>
          <a:bodyPr wrap="none" rtlCol="0">
            <a:spAutoFit/>
          </a:bodyPr>
          <a:lstStyle/>
          <a:p>
            <a:r>
              <a:rPr lang="en-US" dirty="0"/>
              <a:t>This is like seeing only part of Bhanu </a:t>
            </a:r>
          </a:p>
          <a:p>
            <a:r>
              <a:rPr lang="en-US" dirty="0"/>
              <a:t>from a single perspective.</a:t>
            </a:r>
          </a:p>
        </p:txBody>
      </p:sp>
    </p:spTree>
    <p:extLst>
      <p:ext uri="{BB962C8B-B14F-4D97-AF65-F5344CB8AC3E}">
        <p14:creationId xmlns:p14="http://schemas.microsoft.com/office/powerpoint/2010/main" val="3719720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a:bodyPr>
          <a:lstStyle/>
          <a:p>
            <a:r>
              <a:rPr lang="en-US" sz="4000" b="1" dirty="0"/>
              <a:t>Pinhole Projection of the Sun</a:t>
            </a:r>
          </a:p>
        </p:txBody>
      </p:sp>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609521" y="1166310"/>
            <a:ext cx="6259181" cy="701879"/>
          </a:xfrm>
        </p:spPr>
        <p:txBody>
          <a:bodyPr>
            <a:noAutofit/>
          </a:bodyPr>
          <a:lstStyle/>
          <a:p>
            <a:pPr>
              <a:spcBef>
                <a:spcPts val="0"/>
              </a:spcBef>
              <a:spcAft>
                <a:spcPts val="600"/>
              </a:spcAft>
            </a:pPr>
            <a:r>
              <a:rPr lang="en-US" sz="2400" b="1" dirty="0">
                <a:solidFill>
                  <a:schemeClr val="tx1"/>
                </a:solidFill>
              </a:rPr>
              <a:t>Now we are ready to address our questions</a:t>
            </a:r>
          </a:p>
        </p:txBody>
      </p:sp>
      <p:sp>
        <p:nvSpPr>
          <p:cNvPr id="3" name="Slide Number Placeholder 2">
            <a:extLst>
              <a:ext uri="{FF2B5EF4-FFF2-40B4-BE49-F238E27FC236}">
                <a16:creationId xmlns:a16="http://schemas.microsoft.com/office/drawing/2014/main" id="{981B79EC-C20B-5E66-8927-B64D343BE8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E5EF513C-AE0B-2406-06E4-399D5B513C6F}"/>
              </a:ext>
            </a:extLst>
          </p:cNvPr>
          <p:cNvSpPr/>
          <p:nvPr/>
        </p:nvSpPr>
        <p:spPr>
          <a:xfrm>
            <a:off x="1441456" y="2048135"/>
            <a:ext cx="7083612" cy="1015663"/>
          </a:xfrm>
          <a:prstGeom prst="rect">
            <a:avLst/>
          </a:prstGeom>
        </p:spPr>
        <p:txBody>
          <a:bodyPr wrap="square">
            <a:spAutoFit/>
          </a:bodyPr>
          <a:lstStyle/>
          <a:p>
            <a:pPr algn="just">
              <a:defRPr/>
            </a:pPr>
            <a:r>
              <a:rPr lang="en-US" sz="2000" dirty="0">
                <a:solidFill>
                  <a:prstClr val="black"/>
                </a:solidFill>
                <a:highlight>
                  <a:srgbClr val="FFFF00"/>
                </a:highlight>
                <a:latin typeface="Calibri"/>
              </a:rPr>
              <a:t>1. Why don’t we see round images of the Sun when the projector is held closer to the projection surface (Case 1), but we </a:t>
            </a:r>
            <a:r>
              <a:rPr lang="en-US" sz="2000" i="1" dirty="0">
                <a:solidFill>
                  <a:prstClr val="black"/>
                </a:solidFill>
                <a:highlight>
                  <a:srgbClr val="FFFF00"/>
                </a:highlight>
                <a:latin typeface="Calibri"/>
              </a:rPr>
              <a:t>do</a:t>
            </a:r>
            <a:r>
              <a:rPr lang="en-US" sz="2000" dirty="0">
                <a:solidFill>
                  <a:prstClr val="black"/>
                </a:solidFill>
                <a:highlight>
                  <a:srgbClr val="FFFF00"/>
                </a:highlight>
                <a:latin typeface="Calibri"/>
              </a:rPr>
              <a:t> see them when we move it farther away (Case 2)?  </a:t>
            </a:r>
          </a:p>
        </p:txBody>
      </p:sp>
      <p:sp>
        <p:nvSpPr>
          <p:cNvPr id="26" name="TextBox 25">
            <a:extLst>
              <a:ext uri="{FF2B5EF4-FFF2-40B4-BE49-F238E27FC236}">
                <a16:creationId xmlns:a16="http://schemas.microsoft.com/office/drawing/2014/main" id="{F68A2383-3865-AA36-EF60-4E1C621540CA}"/>
              </a:ext>
            </a:extLst>
          </p:cNvPr>
          <p:cNvSpPr txBox="1"/>
          <p:nvPr/>
        </p:nvSpPr>
        <p:spPr>
          <a:xfrm>
            <a:off x="1441456" y="3563810"/>
            <a:ext cx="7083612" cy="1015663"/>
          </a:xfrm>
          <a:prstGeom prst="rect">
            <a:avLst/>
          </a:prstGeom>
          <a:noFill/>
        </p:spPr>
        <p:txBody>
          <a:bodyPr wrap="square">
            <a:spAutoFit/>
          </a:bodyPr>
          <a:lstStyle/>
          <a:p>
            <a:pPr algn="just">
              <a:spcAft>
                <a:spcPts val="600"/>
              </a:spcAft>
            </a:pPr>
            <a:r>
              <a:rPr lang="en-US" sz="2000" dirty="0">
                <a:highlight>
                  <a:srgbClr val="FFFF00"/>
                </a:highlight>
              </a:rPr>
              <a:t>2. How can small, </a:t>
            </a:r>
            <a:r>
              <a:rPr lang="en-US" sz="2000" i="1" dirty="0">
                <a:highlight>
                  <a:srgbClr val="FFFF00"/>
                </a:highlight>
              </a:rPr>
              <a:t>non-round</a:t>
            </a:r>
            <a:r>
              <a:rPr lang="en-US" sz="2000" dirty="0">
                <a:highlight>
                  <a:srgbClr val="FFFF00"/>
                </a:highlight>
              </a:rPr>
              <a:t> holes formed by gaps between leaves, strands of a straw hat, fingers of our hands, and by our pinhole projectors create images of the </a:t>
            </a:r>
            <a:r>
              <a:rPr lang="en-US" sz="2000" i="1" dirty="0">
                <a:highlight>
                  <a:srgbClr val="FFFF00"/>
                </a:highlight>
              </a:rPr>
              <a:t>round</a:t>
            </a:r>
            <a:r>
              <a:rPr lang="en-US" sz="2000" dirty="0">
                <a:highlight>
                  <a:srgbClr val="FFFF00"/>
                </a:highlight>
              </a:rPr>
              <a:t> Sun?</a:t>
            </a:r>
          </a:p>
        </p:txBody>
      </p:sp>
    </p:spTree>
    <p:extLst>
      <p:ext uri="{BB962C8B-B14F-4D97-AF65-F5344CB8AC3E}">
        <p14:creationId xmlns:p14="http://schemas.microsoft.com/office/powerpoint/2010/main" val="3571584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5"/>
          <p:cNvSpPr/>
          <p:nvPr/>
        </p:nvSpPr>
        <p:spPr>
          <a:xfrm>
            <a:off x="631592" y="5336977"/>
            <a:ext cx="8195838" cy="1077218"/>
          </a:xfrm>
          <a:prstGeom prst="rect">
            <a:avLst/>
          </a:prstGeom>
        </p:spPr>
        <p:txBody>
          <a:bodyPr wrap="square">
            <a:spAutoFit/>
          </a:bodyPr>
          <a:lstStyle/>
          <a:p>
            <a:pPr algn="just"/>
            <a:r>
              <a:rPr lang="en-US" sz="1600" dirty="0"/>
              <a:t>In </a:t>
            </a:r>
            <a:r>
              <a:rPr lang="en-US" sz="1600" b="1" dirty="0"/>
              <a:t>CASE 1</a:t>
            </a:r>
            <a:r>
              <a:rPr lang="en-US" sz="1600" dirty="0"/>
              <a:t>, light from every part of the Sun can pass through every part of the hole.  So, light from any part of the Sun can reach every part of the projection surface that is directly behind the hole.</a:t>
            </a:r>
          </a:p>
          <a:p>
            <a:pPr algn="just"/>
            <a:r>
              <a:rPr lang="en-US" sz="1600" dirty="0"/>
              <a:t>Light from everywhere on the Sun fills the hole, making a shape of light on the projection surface with the same shape as the hole. </a:t>
            </a:r>
          </a:p>
        </p:txBody>
      </p:sp>
      <p:cxnSp>
        <p:nvCxnSpPr>
          <p:cNvPr id="7" name="Straight Connector 6"/>
          <p:cNvCxnSpPr>
            <a:cxnSpLocks/>
          </p:cNvCxnSpPr>
          <p:nvPr/>
        </p:nvCxnSpPr>
        <p:spPr>
          <a:xfrm>
            <a:off x="7010400" y="2427133"/>
            <a:ext cx="0" cy="2134484"/>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64889D9-5DE0-4C2B-B0D0-7DA88902AD3D}"/>
              </a:ext>
            </a:extLst>
          </p:cNvPr>
          <p:cNvSpPr>
            <a:spLocks noChangeAspect="1"/>
          </p:cNvSpPr>
          <p:nvPr/>
        </p:nvSpPr>
        <p:spPr>
          <a:xfrm>
            <a:off x="6948525" y="3299303"/>
            <a:ext cx="84582" cy="338328"/>
          </a:xfrm>
          <a:prstGeom prst="ellipse">
            <a:avLst/>
          </a:prstGeom>
          <a:solidFill>
            <a:srgbClr val="FFFF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stCxn id="16" idx="0"/>
            <a:endCxn id="8" idx="0"/>
          </p:cNvCxnSpPr>
          <p:nvPr/>
        </p:nvCxnSpPr>
        <p:spPr>
          <a:xfrm flipV="1">
            <a:off x="1822704" y="3299303"/>
            <a:ext cx="5168112" cy="91440"/>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6" idx="4"/>
            <a:endCxn id="8" idx="4"/>
          </p:cNvCxnSpPr>
          <p:nvPr/>
        </p:nvCxnSpPr>
        <p:spPr>
          <a:xfrm>
            <a:off x="1822704" y="3555335"/>
            <a:ext cx="5168112" cy="82296"/>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A6B644-59C8-4940-92FA-2CF9BF578591}"/>
              </a:ext>
            </a:extLst>
          </p:cNvPr>
          <p:cNvCxnSpPr/>
          <p:nvPr/>
        </p:nvCxnSpPr>
        <p:spPr>
          <a:xfrm>
            <a:off x="6058116" y="2384903"/>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12BB71-DF95-4793-9B7E-DE820C0EC1BA}"/>
              </a:ext>
            </a:extLst>
          </p:cNvPr>
          <p:cNvCxnSpPr/>
          <p:nvPr/>
        </p:nvCxnSpPr>
        <p:spPr>
          <a:xfrm>
            <a:off x="6058116" y="3604103"/>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749238" y="3307080"/>
            <a:ext cx="274320" cy="274320"/>
          </a:xfrm>
          <a:prstGeom prst="rect">
            <a:avLst/>
          </a:prstGeom>
          <a:solidFill>
            <a:srgbClr val="FFFF00"/>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448640" y="1674911"/>
            <a:ext cx="1268882" cy="738664"/>
          </a:xfrm>
          <a:prstGeom prst="rect">
            <a:avLst/>
          </a:prstGeom>
          <a:noFill/>
        </p:spPr>
        <p:txBody>
          <a:bodyPr wrap="square" rtlCol="0">
            <a:spAutoFit/>
          </a:bodyPr>
          <a:lstStyle/>
          <a:p>
            <a:pPr algn="ctr"/>
            <a:r>
              <a:rPr lang="en-US" sz="1400" dirty="0"/>
              <a:t>Smooth flat projection surface</a:t>
            </a:r>
          </a:p>
        </p:txBody>
      </p:sp>
      <p:cxnSp>
        <p:nvCxnSpPr>
          <p:cNvPr id="15" name="Straight Connector 14"/>
          <p:cNvCxnSpPr>
            <a:stCxn id="16" idx="6"/>
          </p:cNvCxnSpPr>
          <p:nvPr/>
        </p:nvCxnSpPr>
        <p:spPr>
          <a:xfrm flipV="1">
            <a:off x="1905000" y="3463895"/>
            <a:ext cx="5085816" cy="9144"/>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41BC581-D62D-4582-9C26-6AC0AB51AA6D}"/>
              </a:ext>
            </a:extLst>
          </p:cNvPr>
          <p:cNvSpPr>
            <a:spLocks noChangeAspect="1"/>
          </p:cNvSpPr>
          <p:nvPr/>
        </p:nvSpPr>
        <p:spPr>
          <a:xfrm>
            <a:off x="1740408" y="3390743"/>
            <a:ext cx="164592" cy="164592"/>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304973" y="1933152"/>
            <a:ext cx="1248227" cy="307777"/>
          </a:xfrm>
          <a:prstGeom prst="rect">
            <a:avLst/>
          </a:prstGeom>
          <a:noFill/>
        </p:spPr>
        <p:txBody>
          <a:bodyPr wrap="none" rtlCol="0">
            <a:spAutoFit/>
          </a:bodyPr>
          <a:lstStyle/>
          <a:p>
            <a:r>
              <a:rPr lang="en-US" sz="1400" dirty="0"/>
              <a:t>Card with hole</a:t>
            </a:r>
          </a:p>
        </p:txBody>
      </p:sp>
      <p:sp>
        <p:nvSpPr>
          <p:cNvPr id="19" name="TextBox 18"/>
          <p:cNvSpPr txBox="1"/>
          <p:nvPr/>
        </p:nvSpPr>
        <p:spPr>
          <a:xfrm>
            <a:off x="7029985" y="3655252"/>
            <a:ext cx="2018521" cy="1169551"/>
          </a:xfrm>
          <a:prstGeom prst="rect">
            <a:avLst/>
          </a:prstGeom>
          <a:noFill/>
        </p:spPr>
        <p:txBody>
          <a:bodyPr wrap="square" rtlCol="0">
            <a:spAutoFit/>
          </a:bodyPr>
          <a:lstStyle/>
          <a:p>
            <a:pPr algn="just"/>
            <a:r>
              <a:rPr lang="en-US" sz="1400" dirty="0"/>
              <a:t>When the Sun’s apparent size is smaller than the square hole, we see a square shape of light on the projection surface</a:t>
            </a:r>
          </a:p>
        </p:txBody>
      </p:sp>
      <p:sp>
        <p:nvSpPr>
          <p:cNvPr id="20" name="TextBox 19"/>
          <p:cNvSpPr txBox="1"/>
          <p:nvPr/>
        </p:nvSpPr>
        <p:spPr>
          <a:xfrm>
            <a:off x="1485108" y="3729126"/>
            <a:ext cx="724446" cy="369332"/>
          </a:xfrm>
          <a:prstGeom prst="rect">
            <a:avLst/>
          </a:prstGeom>
          <a:solidFill>
            <a:schemeClr val="bg1"/>
          </a:solidFill>
        </p:spPr>
        <p:txBody>
          <a:bodyPr wrap="square" rtlCol="0">
            <a:spAutoFit/>
          </a:bodyPr>
          <a:lstStyle/>
          <a:p>
            <a:pPr algn="ctr"/>
            <a:r>
              <a:rPr lang="en-US" dirty="0"/>
              <a:t>Sun</a:t>
            </a:r>
          </a:p>
        </p:txBody>
      </p:sp>
      <p:sp>
        <p:nvSpPr>
          <p:cNvPr id="21" name="Slide Number Placeholder 20">
            <a:extLst>
              <a:ext uri="{FF2B5EF4-FFF2-40B4-BE49-F238E27FC236}">
                <a16:creationId xmlns:a16="http://schemas.microsoft.com/office/drawing/2014/main" id="{D7B8293F-EC9F-CF3B-3A29-4FC77CD2DBCA}"/>
              </a:ext>
            </a:extLst>
          </p:cNvPr>
          <p:cNvSpPr>
            <a:spLocks noGrp="1"/>
          </p:cNvSpPr>
          <p:nvPr>
            <p:ph type="sldNum" sz="quarter" idx="12"/>
          </p:nvPr>
        </p:nvSpPr>
        <p:spPr/>
        <p:txBody>
          <a:bodyPr/>
          <a:lstStyle/>
          <a:p>
            <a:fld id="{23E00BF6-6337-4BA4-A033-88BB584A9638}" type="slidenum">
              <a:rPr lang="en-US" smtClean="0"/>
              <a:t>37</a:t>
            </a:fld>
            <a:endParaRPr lang="en-US" dirty="0"/>
          </a:p>
        </p:txBody>
      </p:sp>
      <p:sp>
        <p:nvSpPr>
          <p:cNvPr id="22" name="Title 1">
            <a:extLst>
              <a:ext uri="{FF2B5EF4-FFF2-40B4-BE49-F238E27FC236}">
                <a16:creationId xmlns:a16="http://schemas.microsoft.com/office/drawing/2014/main" id="{34EA77B5-C25E-6FBC-1F97-C07627709A09}"/>
              </a:ext>
            </a:extLst>
          </p:cNvPr>
          <p:cNvSpPr txBox="1">
            <a:spLocks/>
          </p:cNvSpPr>
          <p:nvPr/>
        </p:nvSpPr>
        <p:spPr>
          <a:xfrm>
            <a:off x="711385" y="247367"/>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23" name="Subtitle 11">
            <a:extLst>
              <a:ext uri="{FF2B5EF4-FFF2-40B4-BE49-F238E27FC236}">
                <a16:creationId xmlns:a16="http://schemas.microsoft.com/office/drawing/2014/main" id="{869955D1-ACF0-84ED-4B69-0F48253B849E}"/>
              </a:ext>
            </a:extLst>
          </p:cNvPr>
          <p:cNvSpPr txBox="1">
            <a:spLocks/>
          </p:cNvSpPr>
          <p:nvPr/>
        </p:nvSpPr>
        <p:spPr>
          <a:xfrm>
            <a:off x="1585965" y="864047"/>
            <a:ext cx="6019800" cy="7861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a:ea typeface="+mn-ea"/>
                <a:cs typeface="+mn-cs"/>
              </a:rPr>
              <a:t>Why don’t we get solar images when the projector is held closer to the surface?</a:t>
            </a:r>
          </a:p>
        </p:txBody>
      </p:sp>
      <p:sp>
        <p:nvSpPr>
          <p:cNvPr id="2" name="TextBox 1">
            <a:extLst>
              <a:ext uri="{FF2B5EF4-FFF2-40B4-BE49-F238E27FC236}">
                <a16:creationId xmlns:a16="http://schemas.microsoft.com/office/drawing/2014/main" id="{2CFE6B16-5878-442F-ADEB-30FF3287E1BF}"/>
              </a:ext>
            </a:extLst>
          </p:cNvPr>
          <p:cNvSpPr txBox="1"/>
          <p:nvPr/>
        </p:nvSpPr>
        <p:spPr>
          <a:xfrm>
            <a:off x="1504129" y="1521023"/>
            <a:ext cx="686405"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1</a:t>
            </a:r>
          </a:p>
        </p:txBody>
      </p:sp>
      <p:sp>
        <p:nvSpPr>
          <p:cNvPr id="4" name="TextBox 3">
            <a:extLst>
              <a:ext uri="{FF2B5EF4-FFF2-40B4-BE49-F238E27FC236}">
                <a16:creationId xmlns:a16="http://schemas.microsoft.com/office/drawing/2014/main" id="{0DA8A768-D569-A0F5-5002-5A6C582EAD61}"/>
              </a:ext>
            </a:extLst>
          </p:cNvPr>
          <p:cNvSpPr txBox="1"/>
          <p:nvPr/>
        </p:nvSpPr>
        <p:spPr>
          <a:xfrm>
            <a:off x="695013" y="1878449"/>
            <a:ext cx="2966386" cy="1169551"/>
          </a:xfrm>
          <a:prstGeom prst="rect">
            <a:avLst/>
          </a:prstGeom>
          <a:noFill/>
        </p:spPr>
        <p:txBody>
          <a:bodyPr wrap="square" rtlCol="0">
            <a:spAutoFit/>
          </a:bodyPr>
          <a:lstStyle/>
          <a:p>
            <a:pPr algn="just">
              <a:defRPr/>
            </a:pPr>
            <a:r>
              <a:rPr lang="en-US" sz="1400" dirty="0">
                <a:solidFill>
                  <a:prstClr val="black"/>
                </a:solidFill>
                <a:latin typeface="Calibri"/>
              </a:rPr>
              <a:t>At this closer distance between the card and projection surface, light from every part of the Sun’s disk can be received through every part of the hole to the projection surface.</a:t>
            </a:r>
          </a:p>
        </p:txBody>
      </p:sp>
      <p:sp>
        <p:nvSpPr>
          <p:cNvPr id="25" name="TextBox 24">
            <a:extLst>
              <a:ext uri="{FF2B5EF4-FFF2-40B4-BE49-F238E27FC236}">
                <a16:creationId xmlns:a16="http://schemas.microsoft.com/office/drawing/2014/main" id="{74DDE404-8F6B-E91A-7450-2823088CD9B3}"/>
              </a:ext>
            </a:extLst>
          </p:cNvPr>
          <p:cNvSpPr txBox="1"/>
          <p:nvPr/>
        </p:nvSpPr>
        <p:spPr>
          <a:xfrm>
            <a:off x="7543195" y="2878820"/>
            <a:ext cx="686405"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1</a:t>
            </a:r>
          </a:p>
        </p:txBody>
      </p:sp>
      <p:grpSp>
        <p:nvGrpSpPr>
          <p:cNvPr id="35" name="Group 34">
            <a:extLst>
              <a:ext uri="{FF2B5EF4-FFF2-40B4-BE49-F238E27FC236}">
                <a16:creationId xmlns:a16="http://schemas.microsoft.com/office/drawing/2014/main" id="{9638A907-B032-FFA8-EAF3-73D3FF350609}"/>
              </a:ext>
            </a:extLst>
          </p:cNvPr>
          <p:cNvGrpSpPr/>
          <p:nvPr/>
        </p:nvGrpSpPr>
        <p:grpSpPr>
          <a:xfrm>
            <a:off x="2682518" y="3858863"/>
            <a:ext cx="2547202" cy="1083720"/>
            <a:chOff x="2445399" y="3927192"/>
            <a:chExt cx="2547202" cy="1083720"/>
          </a:xfrm>
        </p:grpSpPr>
        <p:sp>
          <p:nvSpPr>
            <p:cNvPr id="18" name="Oval 17">
              <a:extLst>
                <a:ext uri="{FF2B5EF4-FFF2-40B4-BE49-F238E27FC236}">
                  <a16:creationId xmlns:a16="http://schemas.microsoft.com/office/drawing/2014/main" id="{B62A7C65-38AC-3090-4341-46EC7B4E27CE}"/>
                </a:ext>
              </a:extLst>
            </p:cNvPr>
            <p:cNvSpPr>
              <a:spLocks noChangeAspect="1"/>
            </p:cNvSpPr>
            <p:nvPr/>
          </p:nvSpPr>
          <p:spPr>
            <a:xfrm>
              <a:off x="3251541" y="4148167"/>
              <a:ext cx="172743" cy="164592"/>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B66FEC-15B9-29FE-8D3C-37AE7915397A}"/>
                </a:ext>
              </a:extLst>
            </p:cNvPr>
            <p:cNvSpPr/>
            <p:nvPr/>
          </p:nvSpPr>
          <p:spPr>
            <a:xfrm>
              <a:off x="4462237" y="4063259"/>
              <a:ext cx="287904" cy="274320"/>
            </a:xfrm>
            <a:prstGeom prst="rect">
              <a:avLst/>
            </a:prstGeom>
            <a:solidFill>
              <a:schemeClr val="bg1">
                <a:lumMod val="85000"/>
              </a:schemeClr>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235EDE5-C082-D0FC-4DDE-1355D497BBCF}"/>
                </a:ext>
              </a:extLst>
            </p:cNvPr>
            <p:cNvSpPr txBox="1"/>
            <p:nvPr/>
          </p:nvSpPr>
          <p:spPr>
            <a:xfrm>
              <a:off x="4267200" y="4420924"/>
              <a:ext cx="669668" cy="523220"/>
            </a:xfrm>
            <a:prstGeom prst="rect">
              <a:avLst/>
            </a:prstGeom>
            <a:noFill/>
          </p:spPr>
          <p:txBody>
            <a:bodyPr wrap="square" rtlCol="0">
              <a:spAutoFit/>
            </a:bodyPr>
            <a:lstStyle/>
            <a:p>
              <a:pPr algn="ctr"/>
              <a:r>
                <a:rPr lang="en-US" sz="1400" dirty="0"/>
                <a:t>Size of hole</a:t>
              </a:r>
            </a:p>
          </p:txBody>
        </p:sp>
        <p:sp>
          <p:nvSpPr>
            <p:cNvPr id="29" name="TextBox 28">
              <a:extLst>
                <a:ext uri="{FF2B5EF4-FFF2-40B4-BE49-F238E27FC236}">
                  <a16:creationId xmlns:a16="http://schemas.microsoft.com/office/drawing/2014/main" id="{0A0DC0E2-F32F-65C3-F4A8-7AAB59A1E807}"/>
                </a:ext>
              </a:extLst>
            </p:cNvPr>
            <p:cNvSpPr txBox="1"/>
            <p:nvPr/>
          </p:nvSpPr>
          <p:spPr>
            <a:xfrm>
              <a:off x="2445399" y="4395055"/>
              <a:ext cx="1821801" cy="523220"/>
            </a:xfrm>
            <a:prstGeom prst="rect">
              <a:avLst/>
            </a:prstGeom>
            <a:noFill/>
          </p:spPr>
          <p:txBody>
            <a:bodyPr wrap="square" rtlCol="0">
              <a:spAutoFit/>
            </a:bodyPr>
            <a:lstStyle/>
            <a:p>
              <a:pPr algn="ctr"/>
              <a:r>
                <a:rPr lang="en-US" sz="1400" dirty="0"/>
                <a:t>Apparent size of Sun relative to the hole</a:t>
              </a:r>
            </a:p>
          </p:txBody>
        </p:sp>
        <p:sp>
          <p:nvSpPr>
            <p:cNvPr id="34" name="Rectangle: Rounded Corners 33">
              <a:extLst>
                <a:ext uri="{FF2B5EF4-FFF2-40B4-BE49-F238E27FC236}">
                  <a16:creationId xmlns:a16="http://schemas.microsoft.com/office/drawing/2014/main" id="{786C5F4F-0BE0-6491-D557-CB367A8F14CA}"/>
                </a:ext>
              </a:extLst>
            </p:cNvPr>
            <p:cNvSpPr/>
            <p:nvPr/>
          </p:nvSpPr>
          <p:spPr>
            <a:xfrm>
              <a:off x="2527396" y="3927192"/>
              <a:ext cx="2465205" cy="1083720"/>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Connector 53">
            <a:extLst>
              <a:ext uri="{FF2B5EF4-FFF2-40B4-BE49-F238E27FC236}">
                <a16:creationId xmlns:a16="http://schemas.microsoft.com/office/drawing/2014/main" id="{303025AC-1933-263E-F1BB-CB14EC88995D}"/>
              </a:ext>
            </a:extLst>
          </p:cNvPr>
          <p:cNvCxnSpPr>
            <a:cxnSpLocks/>
            <a:stCxn id="16" idx="4"/>
            <a:endCxn id="8" idx="1"/>
          </p:cNvCxnSpPr>
          <p:nvPr/>
        </p:nvCxnSpPr>
        <p:spPr>
          <a:xfrm flipV="1">
            <a:off x="1822704" y="3348849"/>
            <a:ext cx="5138208" cy="21945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6CE109-B86C-7E80-6CAD-77F6CDE361D5}"/>
              </a:ext>
            </a:extLst>
          </p:cNvPr>
          <p:cNvCxnSpPr>
            <a:cxnSpLocks/>
            <a:stCxn id="16" idx="0"/>
          </p:cNvCxnSpPr>
          <p:nvPr/>
        </p:nvCxnSpPr>
        <p:spPr>
          <a:xfrm>
            <a:off x="1822704" y="3390743"/>
            <a:ext cx="5125821" cy="14630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213D1C-0050-CF2E-F520-6DBF53069631}"/>
              </a:ext>
            </a:extLst>
          </p:cNvPr>
          <p:cNvCxnSpPr/>
          <p:nvPr/>
        </p:nvCxnSpPr>
        <p:spPr>
          <a:xfrm flipV="1">
            <a:off x="1822704" y="3186597"/>
            <a:ext cx="4235412" cy="204146"/>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E445532-438C-CA84-5EAF-32D32ED54EE7}"/>
              </a:ext>
            </a:extLst>
          </p:cNvPr>
          <p:cNvCxnSpPr/>
          <p:nvPr/>
        </p:nvCxnSpPr>
        <p:spPr>
          <a:xfrm>
            <a:off x="1828800" y="3543143"/>
            <a:ext cx="4229316" cy="185983"/>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3D7658E-8250-C900-9CB9-D7007BC0672A}"/>
              </a:ext>
            </a:extLst>
          </p:cNvPr>
          <p:cNvCxnSpPr>
            <a:cxnSpLocks/>
            <a:stCxn id="16" idx="0"/>
          </p:cNvCxnSpPr>
          <p:nvPr/>
        </p:nvCxnSpPr>
        <p:spPr>
          <a:xfrm flipV="1">
            <a:off x="1822704" y="2806755"/>
            <a:ext cx="2089817" cy="583988"/>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6D3FCB-F791-F866-932B-CA387A699260}"/>
              </a:ext>
            </a:extLst>
          </p:cNvPr>
          <p:cNvCxnSpPr>
            <a:cxnSpLocks/>
          </p:cNvCxnSpPr>
          <p:nvPr/>
        </p:nvCxnSpPr>
        <p:spPr>
          <a:xfrm flipH="1">
            <a:off x="220325" y="3476581"/>
            <a:ext cx="1516908" cy="17794"/>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F8E76A-F03A-1EB8-E058-FF04F071DE68}"/>
              </a:ext>
            </a:extLst>
          </p:cNvPr>
          <p:cNvCxnSpPr>
            <a:cxnSpLocks/>
          </p:cNvCxnSpPr>
          <p:nvPr/>
        </p:nvCxnSpPr>
        <p:spPr>
          <a:xfrm>
            <a:off x="1828266" y="3562419"/>
            <a:ext cx="19065" cy="844360"/>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41AB41-65EB-E1F2-AD79-C790C1924D46}"/>
              </a:ext>
            </a:extLst>
          </p:cNvPr>
          <p:cNvCxnSpPr>
            <a:cxnSpLocks/>
          </p:cNvCxnSpPr>
          <p:nvPr/>
        </p:nvCxnSpPr>
        <p:spPr>
          <a:xfrm flipH="1" flipV="1">
            <a:off x="1822703" y="2986462"/>
            <a:ext cx="5539" cy="414718"/>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0AAB32-6A41-F5D4-80CB-283558E4CE75}"/>
              </a:ext>
            </a:extLst>
          </p:cNvPr>
          <p:cNvCxnSpPr>
            <a:cxnSpLocks/>
          </p:cNvCxnSpPr>
          <p:nvPr/>
        </p:nvCxnSpPr>
        <p:spPr>
          <a:xfrm flipH="1">
            <a:off x="1120442" y="3535031"/>
            <a:ext cx="636750" cy="597059"/>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0A66864-5344-5810-EF9B-6F3B6771239B}"/>
              </a:ext>
            </a:extLst>
          </p:cNvPr>
          <p:cNvCxnSpPr>
            <a:cxnSpLocks/>
          </p:cNvCxnSpPr>
          <p:nvPr/>
        </p:nvCxnSpPr>
        <p:spPr>
          <a:xfrm flipH="1" flipV="1">
            <a:off x="1321996" y="3005318"/>
            <a:ext cx="441292" cy="404951"/>
          </a:xfrm>
          <a:prstGeom prst="line">
            <a:avLst/>
          </a:prstGeom>
          <a:ln w="15875">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598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cxnSp>
        <p:nvCxnSpPr>
          <p:cNvPr id="6" name="Straight Connector 5"/>
          <p:cNvCxnSpPr>
            <a:cxnSpLocks/>
          </p:cNvCxnSpPr>
          <p:nvPr/>
        </p:nvCxnSpPr>
        <p:spPr>
          <a:xfrm>
            <a:off x="7007617" y="2496448"/>
            <a:ext cx="0" cy="2112115"/>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A6B644-59C8-4940-92FA-2CF9BF578591}"/>
              </a:ext>
            </a:extLst>
          </p:cNvPr>
          <p:cNvCxnSpPr/>
          <p:nvPr/>
        </p:nvCxnSpPr>
        <p:spPr>
          <a:xfrm>
            <a:off x="4941425" y="2454218"/>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12BB71-DF95-4793-9B7E-DE820C0EC1BA}"/>
              </a:ext>
            </a:extLst>
          </p:cNvPr>
          <p:cNvCxnSpPr/>
          <p:nvPr/>
        </p:nvCxnSpPr>
        <p:spPr>
          <a:xfrm>
            <a:off x="4941425" y="3673418"/>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38175" y="2009678"/>
            <a:ext cx="1248227" cy="307777"/>
          </a:xfrm>
          <a:prstGeom prst="rect">
            <a:avLst/>
          </a:prstGeom>
          <a:noFill/>
        </p:spPr>
        <p:txBody>
          <a:bodyPr wrap="none" rtlCol="0">
            <a:spAutoFit/>
          </a:bodyPr>
          <a:lstStyle/>
          <a:p>
            <a:r>
              <a:rPr lang="en-US" sz="1400" dirty="0"/>
              <a:t>Card with hole</a:t>
            </a:r>
          </a:p>
        </p:txBody>
      </p:sp>
      <p:sp>
        <p:nvSpPr>
          <p:cNvPr id="10" name="Oval 9">
            <a:extLst>
              <a:ext uri="{FF2B5EF4-FFF2-40B4-BE49-F238E27FC236}">
                <a16:creationId xmlns:a16="http://schemas.microsoft.com/office/drawing/2014/main" id="{164889D9-5DE0-4C2B-B0D0-7DA88902AD3D}"/>
              </a:ext>
            </a:extLst>
          </p:cNvPr>
          <p:cNvSpPr>
            <a:spLocks noChangeAspect="1"/>
          </p:cNvSpPr>
          <p:nvPr/>
        </p:nvSpPr>
        <p:spPr>
          <a:xfrm>
            <a:off x="6937865" y="3341186"/>
            <a:ext cx="91440" cy="365760"/>
          </a:xfrm>
          <a:prstGeom prst="ellipse">
            <a:avLst/>
          </a:prstGeom>
          <a:solidFill>
            <a:srgbClr val="FFFF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139805" y="1890197"/>
            <a:ext cx="1732397" cy="523220"/>
          </a:xfrm>
          <a:prstGeom prst="rect">
            <a:avLst/>
          </a:prstGeom>
          <a:noFill/>
        </p:spPr>
        <p:txBody>
          <a:bodyPr wrap="square" rtlCol="0">
            <a:spAutoFit/>
          </a:bodyPr>
          <a:lstStyle/>
          <a:p>
            <a:pPr algn="ctr"/>
            <a:r>
              <a:rPr lang="en-US" sz="1400" dirty="0"/>
              <a:t>Smooth, flat projection surface</a:t>
            </a:r>
          </a:p>
        </p:txBody>
      </p:sp>
      <p:sp>
        <p:nvSpPr>
          <p:cNvPr id="12" name="Rectangle 11"/>
          <p:cNvSpPr/>
          <p:nvPr/>
        </p:nvSpPr>
        <p:spPr>
          <a:xfrm>
            <a:off x="1453747" y="5898811"/>
            <a:ext cx="6166253" cy="830997"/>
          </a:xfrm>
          <a:prstGeom prst="rect">
            <a:avLst/>
          </a:prstGeom>
          <a:noFill/>
        </p:spPr>
        <p:txBody>
          <a:bodyPr wrap="square">
            <a:spAutoFit/>
          </a:bodyPr>
          <a:lstStyle/>
          <a:p>
            <a:pPr algn="just"/>
            <a:r>
              <a:rPr lang="en-US" sz="1600" dirty="0"/>
              <a:t>In </a:t>
            </a:r>
            <a:r>
              <a:rPr lang="en-US" sz="1600" b="1" dirty="0"/>
              <a:t>CASE 2</a:t>
            </a:r>
            <a:r>
              <a:rPr lang="en-US" sz="1600" dirty="0"/>
              <a:t>, only light from near the center of the Sun can pass through the hole to the projection surface. </a:t>
            </a:r>
            <a:r>
              <a:rPr lang="en-US" sz="1600" i="1" dirty="0"/>
              <a:t>Parallel</a:t>
            </a:r>
            <a:r>
              <a:rPr lang="en-US" sz="1600" dirty="0"/>
              <a:t> rays coming from the outer parts of the Sun (dashed lines) are blocked by the card.  </a:t>
            </a:r>
            <a:r>
              <a:rPr lang="en-US" sz="1600" dirty="0">
                <a:highlight>
                  <a:srgbClr val="FFFF00"/>
                </a:highlight>
              </a:rPr>
              <a:t>BUT…</a:t>
            </a:r>
          </a:p>
        </p:txBody>
      </p:sp>
      <p:sp>
        <p:nvSpPr>
          <p:cNvPr id="14" name="TextBox 13"/>
          <p:cNvSpPr txBox="1"/>
          <p:nvPr/>
        </p:nvSpPr>
        <p:spPr>
          <a:xfrm>
            <a:off x="1448906" y="3913686"/>
            <a:ext cx="724446" cy="369332"/>
          </a:xfrm>
          <a:prstGeom prst="rect">
            <a:avLst/>
          </a:prstGeom>
          <a:noFill/>
        </p:spPr>
        <p:txBody>
          <a:bodyPr wrap="square" rtlCol="0">
            <a:spAutoFit/>
          </a:bodyPr>
          <a:lstStyle/>
          <a:p>
            <a:pPr algn="ctr"/>
            <a:r>
              <a:rPr lang="en-US" dirty="0"/>
              <a:t>Sun</a:t>
            </a:r>
          </a:p>
        </p:txBody>
      </p:sp>
      <p:cxnSp>
        <p:nvCxnSpPr>
          <p:cNvPr id="15" name="Straight Connector 14"/>
          <p:cNvCxnSpPr/>
          <p:nvPr/>
        </p:nvCxnSpPr>
        <p:spPr>
          <a:xfrm flipV="1">
            <a:off x="1811129" y="3368618"/>
            <a:ext cx="5168112" cy="0"/>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11129" y="3670370"/>
            <a:ext cx="5168112" cy="0"/>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893425" y="3521018"/>
            <a:ext cx="5085816" cy="0"/>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41BC581-D62D-4582-9C26-6AC0AB51AA6D}"/>
              </a:ext>
            </a:extLst>
          </p:cNvPr>
          <p:cNvSpPr>
            <a:spLocks noChangeAspect="1"/>
          </p:cNvSpPr>
          <p:nvPr/>
        </p:nvSpPr>
        <p:spPr>
          <a:xfrm>
            <a:off x="1405745" y="3124778"/>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a:extLst>
              <a:ext uri="{FF2B5EF4-FFF2-40B4-BE49-F238E27FC236}">
                <a16:creationId xmlns:a16="http://schemas.microsoft.com/office/drawing/2014/main" id="{0C9D6A08-F421-3D94-821A-ECC88EF6EFFE}"/>
              </a:ext>
            </a:extLst>
          </p:cNvPr>
          <p:cNvSpPr>
            <a:spLocks noGrp="1"/>
          </p:cNvSpPr>
          <p:nvPr>
            <p:ph type="sldNum" sz="quarter" idx="12"/>
          </p:nvPr>
        </p:nvSpPr>
        <p:spPr/>
        <p:txBody>
          <a:bodyPr/>
          <a:lstStyle/>
          <a:p>
            <a:fld id="{23E00BF6-6337-4BA4-A033-88BB584A9638}" type="slidenum">
              <a:rPr lang="en-US" smtClean="0"/>
              <a:t>38</a:t>
            </a:fld>
            <a:endParaRPr lang="en-US" dirty="0"/>
          </a:p>
        </p:txBody>
      </p:sp>
      <p:sp>
        <p:nvSpPr>
          <p:cNvPr id="22" name="Title 1">
            <a:extLst>
              <a:ext uri="{FF2B5EF4-FFF2-40B4-BE49-F238E27FC236}">
                <a16:creationId xmlns:a16="http://schemas.microsoft.com/office/drawing/2014/main" id="{203D4D4D-5D9A-09D1-2969-9D44375D589D}"/>
              </a:ext>
            </a:extLst>
          </p:cNvPr>
          <p:cNvSpPr txBox="1">
            <a:spLocks/>
          </p:cNvSpPr>
          <p:nvPr/>
        </p:nvSpPr>
        <p:spPr>
          <a:xfrm>
            <a:off x="711385" y="247367"/>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23" name="Subtitle 11">
            <a:extLst>
              <a:ext uri="{FF2B5EF4-FFF2-40B4-BE49-F238E27FC236}">
                <a16:creationId xmlns:a16="http://schemas.microsoft.com/office/drawing/2014/main" id="{040B44EF-851E-291B-518C-2BF349DA691F}"/>
              </a:ext>
            </a:extLst>
          </p:cNvPr>
          <p:cNvSpPr txBox="1">
            <a:spLocks/>
          </p:cNvSpPr>
          <p:nvPr/>
        </p:nvSpPr>
        <p:spPr>
          <a:xfrm>
            <a:off x="1405745" y="864047"/>
            <a:ext cx="6399694" cy="4159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How can small,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non-round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holes create images of the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Sun?</a:t>
            </a:r>
          </a:p>
        </p:txBody>
      </p:sp>
      <p:cxnSp>
        <p:nvCxnSpPr>
          <p:cNvPr id="2" name="Straight Connector 1">
            <a:extLst>
              <a:ext uri="{FF2B5EF4-FFF2-40B4-BE49-F238E27FC236}">
                <a16:creationId xmlns:a16="http://schemas.microsoft.com/office/drawing/2014/main" id="{36A21DB0-6B3C-774F-72A9-9F3EFFD1B3BA}"/>
              </a:ext>
            </a:extLst>
          </p:cNvPr>
          <p:cNvCxnSpPr>
            <a:cxnSpLocks/>
          </p:cNvCxnSpPr>
          <p:nvPr/>
        </p:nvCxnSpPr>
        <p:spPr>
          <a:xfrm flipV="1">
            <a:off x="1905000" y="3124778"/>
            <a:ext cx="3036425" cy="6927"/>
          </a:xfrm>
          <a:prstGeom prst="line">
            <a:avLst/>
          </a:prstGeom>
          <a:ln w="19050">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E1EACE-6E6B-2F15-E653-FC9ADC51A7A9}"/>
              </a:ext>
            </a:extLst>
          </p:cNvPr>
          <p:cNvCxnSpPr>
            <a:cxnSpLocks/>
          </p:cNvCxnSpPr>
          <p:nvPr/>
        </p:nvCxnSpPr>
        <p:spPr>
          <a:xfrm flipV="1">
            <a:off x="1904107" y="3941349"/>
            <a:ext cx="3036425" cy="6927"/>
          </a:xfrm>
          <a:prstGeom prst="line">
            <a:avLst/>
          </a:prstGeom>
          <a:ln w="19050">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AD65D67-65F8-4545-CEB1-D055B7C3A90C}"/>
              </a:ext>
            </a:extLst>
          </p:cNvPr>
          <p:cNvSpPr/>
          <p:nvPr/>
        </p:nvSpPr>
        <p:spPr>
          <a:xfrm>
            <a:off x="1630680" y="3230880"/>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0360D451-036E-F985-4A39-CE116C55326E}"/>
              </a:ext>
            </a:extLst>
          </p:cNvPr>
          <p:cNvSpPr txBox="1"/>
          <p:nvPr/>
        </p:nvSpPr>
        <p:spPr>
          <a:xfrm>
            <a:off x="1663463" y="1447800"/>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sp>
        <p:nvSpPr>
          <p:cNvPr id="26" name="TextBox 25">
            <a:extLst>
              <a:ext uri="{FF2B5EF4-FFF2-40B4-BE49-F238E27FC236}">
                <a16:creationId xmlns:a16="http://schemas.microsoft.com/office/drawing/2014/main" id="{26A2AD43-D9DF-04C8-DD22-1F4061083362}"/>
              </a:ext>
            </a:extLst>
          </p:cNvPr>
          <p:cNvSpPr txBox="1"/>
          <p:nvPr/>
        </p:nvSpPr>
        <p:spPr>
          <a:xfrm>
            <a:off x="685801" y="1725130"/>
            <a:ext cx="2971799" cy="1169551"/>
          </a:xfrm>
          <a:prstGeom prst="rect">
            <a:avLst/>
          </a:prstGeom>
          <a:noFill/>
        </p:spPr>
        <p:txBody>
          <a:bodyPr wrap="square" rtlCol="0">
            <a:spAutoFit/>
          </a:bodyPr>
          <a:lstStyle/>
          <a:p>
            <a:pPr algn="just">
              <a:defRPr/>
            </a:pPr>
            <a:r>
              <a:rPr lang="en-US" sz="1400" dirty="0">
                <a:solidFill>
                  <a:prstClr val="black"/>
                </a:solidFill>
                <a:latin typeface="Calibri"/>
              </a:rPr>
              <a:t>At this larger distance between the card and projection surface, only light from part of the Sun’s disk can pass directly through the hole to the projection surface.</a:t>
            </a:r>
          </a:p>
        </p:txBody>
      </p:sp>
      <p:grpSp>
        <p:nvGrpSpPr>
          <p:cNvPr id="36" name="Group 35">
            <a:extLst>
              <a:ext uri="{FF2B5EF4-FFF2-40B4-BE49-F238E27FC236}">
                <a16:creationId xmlns:a16="http://schemas.microsoft.com/office/drawing/2014/main" id="{48C5CEA4-5700-48A6-CD9C-709AE79642D6}"/>
              </a:ext>
            </a:extLst>
          </p:cNvPr>
          <p:cNvGrpSpPr/>
          <p:nvPr/>
        </p:nvGrpSpPr>
        <p:grpSpPr>
          <a:xfrm>
            <a:off x="2243104" y="4269017"/>
            <a:ext cx="2554165" cy="1443867"/>
            <a:chOff x="2125346" y="4249489"/>
            <a:chExt cx="2554165" cy="1443867"/>
          </a:xfrm>
        </p:grpSpPr>
        <p:sp>
          <p:nvSpPr>
            <p:cNvPr id="4" name="Oval 3">
              <a:extLst>
                <a:ext uri="{FF2B5EF4-FFF2-40B4-BE49-F238E27FC236}">
                  <a16:creationId xmlns:a16="http://schemas.microsoft.com/office/drawing/2014/main" id="{E180F287-7807-B22A-A7D0-793401297870}"/>
                </a:ext>
              </a:extLst>
            </p:cNvPr>
            <p:cNvSpPr>
              <a:spLocks noChangeAspect="1"/>
            </p:cNvSpPr>
            <p:nvPr/>
          </p:nvSpPr>
          <p:spPr>
            <a:xfrm>
              <a:off x="2556579" y="4318479"/>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935AF4A-6533-5677-8B58-41FF910AB9CB}"/>
                </a:ext>
              </a:extLst>
            </p:cNvPr>
            <p:cNvSpPr/>
            <p:nvPr/>
          </p:nvSpPr>
          <p:spPr>
            <a:xfrm>
              <a:off x="4063612" y="4608563"/>
              <a:ext cx="287904" cy="274320"/>
            </a:xfrm>
            <a:prstGeom prst="rect">
              <a:avLst/>
            </a:prstGeom>
            <a:solidFill>
              <a:schemeClr val="bg1">
                <a:lumMod val="85000"/>
              </a:schemeClr>
            </a:solidFill>
            <a:ln w="31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57699E4-708B-C6A1-C746-2E3F235CE094}"/>
                </a:ext>
              </a:extLst>
            </p:cNvPr>
            <p:cNvSpPr txBox="1"/>
            <p:nvPr/>
          </p:nvSpPr>
          <p:spPr>
            <a:xfrm>
              <a:off x="3917504" y="5148672"/>
              <a:ext cx="669668" cy="523220"/>
            </a:xfrm>
            <a:prstGeom prst="rect">
              <a:avLst/>
            </a:prstGeom>
            <a:noFill/>
          </p:spPr>
          <p:txBody>
            <a:bodyPr wrap="square" rtlCol="0">
              <a:spAutoFit/>
            </a:bodyPr>
            <a:lstStyle/>
            <a:p>
              <a:pPr algn="ctr"/>
              <a:r>
                <a:rPr lang="en-US" sz="1400" dirty="0"/>
                <a:t>Size of hole</a:t>
              </a:r>
            </a:p>
          </p:txBody>
        </p:sp>
        <p:sp>
          <p:nvSpPr>
            <p:cNvPr id="33" name="TextBox 32">
              <a:extLst>
                <a:ext uri="{FF2B5EF4-FFF2-40B4-BE49-F238E27FC236}">
                  <a16:creationId xmlns:a16="http://schemas.microsoft.com/office/drawing/2014/main" id="{4C4F93A9-838B-677E-C3BC-8CFB0D30A787}"/>
                </a:ext>
              </a:extLst>
            </p:cNvPr>
            <p:cNvSpPr txBox="1"/>
            <p:nvPr/>
          </p:nvSpPr>
          <p:spPr>
            <a:xfrm>
              <a:off x="2128129" y="5169681"/>
              <a:ext cx="1821801" cy="523220"/>
            </a:xfrm>
            <a:prstGeom prst="rect">
              <a:avLst/>
            </a:prstGeom>
            <a:noFill/>
          </p:spPr>
          <p:txBody>
            <a:bodyPr wrap="square" rtlCol="0">
              <a:spAutoFit/>
            </a:bodyPr>
            <a:lstStyle/>
            <a:p>
              <a:pPr algn="ctr"/>
              <a:r>
                <a:rPr lang="en-US" sz="1400" dirty="0"/>
                <a:t>Apparent size of Sun relative to the hole</a:t>
              </a:r>
            </a:p>
          </p:txBody>
        </p:sp>
        <p:sp>
          <p:nvSpPr>
            <p:cNvPr id="34" name="Rectangle: Rounded Corners 33">
              <a:extLst>
                <a:ext uri="{FF2B5EF4-FFF2-40B4-BE49-F238E27FC236}">
                  <a16:creationId xmlns:a16="http://schemas.microsoft.com/office/drawing/2014/main" id="{3967F31A-88A2-5869-8316-8920DF515F4A}"/>
                </a:ext>
              </a:extLst>
            </p:cNvPr>
            <p:cNvSpPr/>
            <p:nvPr/>
          </p:nvSpPr>
          <p:spPr>
            <a:xfrm>
              <a:off x="2125346" y="4249489"/>
              <a:ext cx="2554165" cy="1443867"/>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580E2596-E406-51DA-5967-8D240BDF5682}"/>
              </a:ext>
            </a:extLst>
          </p:cNvPr>
          <p:cNvSpPr txBox="1"/>
          <p:nvPr/>
        </p:nvSpPr>
        <p:spPr>
          <a:xfrm>
            <a:off x="7221783" y="3144245"/>
            <a:ext cx="1778265" cy="738664"/>
          </a:xfrm>
          <a:prstGeom prst="rect">
            <a:avLst/>
          </a:prstGeom>
          <a:noFill/>
        </p:spPr>
        <p:txBody>
          <a:bodyPr wrap="square" rtlCol="0">
            <a:spAutoFit/>
          </a:bodyPr>
          <a:lstStyle/>
          <a:p>
            <a:pPr algn="just"/>
            <a:r>
              <a:rPr lang="en-US" sz="1400" dirty="0"/>
              <a:t>The Sun’s apparent size is larger than  the square hole.</a:t>
            </a:r>
          </a:p>
        </p:txBody>
      </p:sp>
    </p:spTree>
    <p:extLst>
      <p:ext uri="{BB962C8B-B14F-4D97-AF65-F5344CB8AC3E}">
        <p14:creationId xmlns:p14="http://schemas.microsoft.com/office/powerpoint/2010/main" val="3531559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cxnSp>
        <p:nvCxnSpPr>
          <p:cNvPr id="6" name="Straight Connector 5"/>
          <p:cNvCxnSpPr/>
          <p:nvPr/>
        </p:nvCxnSpPr>
        <p:spPr>
          <a:xfrm flipH="1">
            <a:off x="1853838" y="3138933"/>
            <a:ext cx="5168072" cy="640080"/>
          </a:xfrm>
          <a:prstGeom prst="line">
            <a:avLst/>
          </a:prstGeom>
          <a:ln w="15875" cmpd="sng">
            <a:solidFill>
              <a:srgbClr val="FFC00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844757" y="3212085"/>
            <a:ext cx="5178141" cy="640080"/>
          </a:xfrm>
          <a:prstGeom prst="line">
            <a:avLst/>
          </a:prstGeom>
          <a:ln w="15875">
            <a:solidFill>
              <a:srgbClr val="FFC00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017150" y="2474027"/>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A6B644-59C8-4940-92FA-2CF9BF578591}"/>
              </a:ext>
            </a:extLst>
          </p:cNvPr>
          <p:cNvCxnSpPr/>
          <p:nvPr/>
        </p:nvCxnSpPr>
        <p:spPr>
          <a:xfrm>
            <a:off x="4959750" y="2431797"/>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12BB71-DF95-4793-9B7E-DE820C0EC1BA}"/>
              </a:ext>
            </a:extLst>
          </p:cNvPr>
          <p:cNvCxnSpPr/>
          <p:nvPr/>
        </p:nvCxnSpPr>
        <p:spPr>
          <a:xfrm>
            <a:off x="4959750" y="3650997"/>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67231" y="3891265"/>
            <a:ext cx="724446" cy="369332"/>
          </a:xfrm>
          <a:prstGeom prst="rect">
            <a:avLst/>
          </a:prstGeom>
          <a:noFill/>
        </p:spPr>
        <p:txBody>
          <a:bodyPr wrap="square" rtlCol="0">
            <a:spAutoFit/>
          </a:bodyPr>
          <a:lstStyle/>
          <a:p>
            <a:pPr algn="ctr"/>
            <a:r>
              <a:rPr lang="en-US" dirty="0"/>
              <a:t>Sun</a:t>
            </a:r>
          </a:p>
        </p:txBody>
      </p:sp>
      <p:cxnSp>
        <p:nvCxnSpPr>
          <p:cNvPr id="16" name="Straight Connector 15"/>
          <p:cNvCxnSpPr/>
          <p:nvPr/>
        </p:nvCxnSpPr>
        <p:spPr>
          <a:xfrm flipV="1">
            <a:off x="1829454" y="3346197"/>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9454" y="3647949"/>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11750" y="3498597"/>
            <a:ext cx="5085816"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H="1" flipV="1">
            <a:off x="1835554" y="3098545"/>
            <a:ext cx="5178141" cy="880872"/>
          </a:xfrm>
          <a:prstGeom prst="line">
            <a:avLst/>
          </a:prstGeom>
          <a:ln w="28575">
            <a:solidFill>
              <a:srgbClr val="FF0000"/>
            </a:solidFill>
            <a:prstDash val="dash"/>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flipH="1">
            <a:off x="1835550" y="2980055"/>
            <a:ext cx="5193792" cy="917411"/>
          </a:xfrm>
          <a:prstGeom prst="line">
            <a:avLst/>
          </a:prstGeom>
          <a:ln w="38100" cmpd="sng">
            <a:solidFill>
              <a:srgbClr val="00B05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13220" y="2091844"/>
            <a:ext cx="1248227" cy="307777"/>
          </a:xfrm>
          <a:prstGeom prst="rect">
            <a:avLst/>
          </a:prstGeom>
          <a:noFill/>
        </p:spPr>
        <p:txBody>
          <a:bodyPr wrap="none" rtlCol="0">
            <a:spAutoFit/>
          </a:bodyPr>
          <a:lstStyle/>
          <a:p>
            <a:r>
              <a:rPr lang="en-US" sz="1400" dirty="0"/>
              <a:t>Card with hole</a:t>
            </a:r>
          </a:p>
        </p:txBody>
      </p:sp>
      <p:sp>
        <p:nvSpPr>
          <p:cNvPr id="11" name="Slide Number Placeholder 10">
            <a:extLst>
              <a:ext uri="{FF2B5EF4-FFF2-40B4-BE49-F238E27FC236}">
                <a16:creationId xmlns:a16="http://schemas.microsoft.com/office/drawing/2014/main" id="{15D09C42-F5F3-8906-6CE4-E5667B86EE69}"/>
              </a:ext>
            </a:extLst>
          </p:cNvPr>
          <p:cNvSpPr>
            <a:spLocks noGrp="1"/>
          </p:cNvSpPr>
          <p:nvPr>
            <p:ph type="sldNum" sz="quarter" idx="12"/>
          </p:nvPr>
        </p:nvSpPr>
        <p:spPr/>
        <p:txBody>
          <a:bodyPr/>
          <a:lstStyle/>
          <a:p>
            <a:fld id="{23E00BF6-6337-4BA4-A033-88BB584A9638}" type="slidenum">
              <a:rPr lang="en-US" smtClean="0"/>
              <a:t>39</a:t>
            </a:fld>
            <a:endParaRPr lang="en-US" dirty="0"/>
          </a:p>
        </p:txBody>
      </p:sp>
      <p:sp>
        <p:nvSpPr>
          <p:cNvPr id="24" name="Title 1">
            <a:extLst>
              <a:ext uri="{FF2B5EF4-FFF2-40B4-BE49-F238E27FC236}">
                <a16:creationId xmlns:a16="http://schemas.microsoft.com/office/drawing/2014/main" id="{6A3750FC-AA4A-D118-0C8A-0F8D71F1B5BB}"/>
              </a:ext>
            </a:extLst>
          </p:cNvPr>
          <p:cNvSpPr txBox="1">
            <a:spLocks/>
          </p:cNvSpPr>
          <p:nvPr/>
        </p:nvSpPr>
        <p:spPr>
          <a:xfrm>
            <a:off x="711385" y="247367"/>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26" name="TextBox 25">
            <a:extLst>
              <a:ext uri="{FF2B5EF4-FFF2-40B4-BE49-F238E27FC236}">
                <a16:creationId xmlns:a16="http://schemas.microsoft.com/office/drawing/2014/main" id="{E6DCAAFF-4A1C-B8BD-23D7-1E5CA174CB31}"/>
              </a:ext>
            </a:extLst>
          </p:cNvPr>
          <p:cNvSpPr txBox="1"/>
          <p:nvPr/>
        </p:nvSpPr>
        <p:spPr>
          <a:xfrm>
            <a:off x="1375265" y="4773927"/>
            <a:ext cx="7010400" cy="1815882"/>
          </a:xfrm>
          <a:prstGeom prst="rect">
            <a:avLst/>
          </a:prstGeom>
          <a:noFill/>
        </p:spPr>
        <p:txBody>
          <a:bodyPr wrap="square" rtlCol="0">
            <a:spAutoFit/>
          </a:bodyPr>
          <a:lstStyle/>
          <a:p>
            <a:pPr algn="just"/>
            <a:r>
              <a:rPr lang="en-US" sz="1600" dirty="0"/>
              <a:t>Light from the upper part of the Sun arrives at the bottom part of the projection surface (</a:t>
            </a:r>
            <a:r>
              <a:rPr lang="en-US" sz="1600" b="1" dirty="0">
                <a:solidFill>
                  <a:srgbClr val="FF0000"/>
                </a:solidFill>
              </a:rPr>
              <a:t>red dashed line</a:t>
            </a:r>
            <a:r>
              <a:rPr lang="en-US" sz="1600" dirty="0"/>
              <a:t>). And light from the lower part of the Sun arrives at the top part of the projection surface (</a:t>
            </a:r>
            <a:r>
              <a:rPr lang="en-US" sz="1600" b="1" dirty="0">
                <a:solidFill>
                  <a:srgbClr val="00B050"/>
                </a:solidFill>
              </a:rPr>
              <a:t>green dotted line</a:t>
            </a:r>
            <a:r>
              <a:rPr lang="en-US" sz="1600" dirty="0"/>
              <a:t>).  </a:t>
            </a:r>
          </a:p>
          <a:p>
            <a:pPr algn="just"/>
            <a:endParaRPr lang="en-US" sz="1600" dirty="0">
              <a:highlight>
                <a:srgbClr val="FFFF00"/>
              </a:highlight>
            </a:endParaRPr>
          </a:p>
          <a:p>
            <a:pPr algn="just"/>
            <a:r>
              <a:rPr lang="en-US" sz="1600" i="1" dirty="0"/>
              <a:t>Recall when we pretended Bhanu was the Sun.  You shifted your head up to see the bottom of Bhanu (</a:t>
            </a:r>
            <a:r>
              <a:rPr lang="en-US" sz="1600" i="1" dirty="0">
                <a:solidFill>
                  <a:srgbClr val="00B050"/>
                </a:solidFill>
              </a:rPr>
              <a:t>eye at green arrow tip</a:t>
            </a:r>
            <a:r>
              <a:rPr lang="en-US" sz="1600" i="1" dirty="0"/>
              <a:t>), and you shifted your head down to see the top of Bhanu (</a:t>
            </a:r>
            <a:r>
              <a:rPr lang="en-US" sz="1600" i="1" dirty="0">
                <a:solidFill>
                  <a:srgbClr val="FF0000"/>
                </a:solidFill>
              </a:rPr>
              <a:t>eye at red arrow tip</a:t>
            </a:r>
            <a:r>
              <a:rPr lang="en-US" sz="1600" i="1" dirty="0"/>
              <a:t>).</a:t>
            </a:r>
          </a:p>
        </p:txBody>
      </p:sp>
      <p:sp>
        <p:nvSpPr>
          <p:cNvPr id="2" name="Subtitle 11">
            <a:extLst>
              <a:ext uri="{FF2B5EF4-FFF2-40B4-BE49-F238E27FC236}">
                <a16:creationId xmlns:a16="http://schemas.microsoft.com/office/drawing/2014/main" id="{0904C164-BC52-5310-413C-EFF577A86823}"/>
              </a:ext>
            </a:extLst>
          </p:cNvPr>
          <p:cNvSpPr txBox="1">
            <a:spLocks/>
          </p:cNvSpPr>
          <p:nvPr/>
        </p:nvSpPr>
        <p:spPr>
          <a:xfrm>
            <a:off x="1405745" y="864047"/>
            <a:ext cx="6399694" cy="4159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How can small,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non-round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holes create images of the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Sun?</a:t>
            </a:r>
          </a:p>
        </p:txBody>
      </p:sp>
      <p:sp>
        <p:nvSpPr>
          <p:cNvPr id="28" name="Oval 27">
            <a:extLst>
              <a:ext uri="{FF2B5EF4-FFF2-40B4-BE49-F238E27FC236}">
                <a16:creationId xmlns:a16="http://schemas.microsoft.com/office/drawing/2014/main" id="{85C1DDC1-3DA2-FC79-CDF2-757FDC62AC20}"/>
              </a:ext>
            </a:extLst>
          </p:cNvPr>
          <p:cNvSpPr>
            <a:spLocks noChangeAspect="1"/>
          </p:cNvSpPr>
          <p:nvPr/>
        </p:nvSpPr>
        <p:spPr>
          <a:xfrm>
            <a:off x="1424070" y="3084032"/>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F615436-C145-FD7E-3AFE-DD8568516200}"/>
              </a:ext>
            </a:extLst>
          </p:cNvPr>
          <p:cNvSpPr/>
          <p:nvPr/>
        </p:nvSpPr>
        <p:spPr>
          <a:xfrm>
            <a:off x="1630680" y="3230880"/>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F771F5-DA60-59C8-D3AA-077E65A0DAC7}"/>
              </a:ext>
            </a:extLst>
          </p:cNvPr>
          <p:cNvSpPr txBox="1"/>
          <p:nvPr/>
        </p:nvSpPr>
        <p:spPr>
          <a:xfrm>
            <a:off x="7713111" y="2760330"/>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sp>
        <p:nvSpPr>
          <p:cNvPr id="21" name="TextBox 20">
            <a:extLst>
              <a:ext uri="{FF2B5EF4-FFF2-40B4-BE49-F238E27FC236}">
                <a16:creationId xmlns:a16="http://schemas.microsoft.com/office/drawing/2014/main" id="{9487F8A8-1122-F65E-7D23-52D0B3FFE8D9}"/>
              </a:ext>
            </a:extLst>
          </p:cNvPr>
          <p:cNvSpPr txBox="1"/>
          <p:nvPr/>
        </p:nvSpPr>
        <p:spPr>
          <a:xfrm>
            <a:off x="6163143" y="2031557"/>
            <a:ext cx="1732397" cy="523220"/>
          </a:xfrm>
          <a:prstGeom prst="rect">
            <a:avLst/>
          </a:prstGeom>
          <a:noFill/>
        </p:spPr>
        <p:txBody>
          <a:bodyPr wrap="square" rtlCol="0">
            <a:spAutoFit/>
          </a:bodyPr>
          <a:lstStyle/>
          <a:p>
            <a:pPr algn="ctr"/>
            <a:r>
              <a:rPr lang="en-US" sz="1400" dirty="0"/>
              <a:t>Smooth, flat projection surface</a:t>
            </a:r>
          </a:p>
        </p:txBody>
      </p:sp>
      <p:pic>
        <p:nvPicPr>
          <p:cNvPr id="27" name="Picture 26">
            <a:extLst>
              <a:ext uri="{FF2B5EF4-FFF2-40B4-BE49-F238E27FC236}">
                <a16:creationId xmlns:a16="http://schemas.microsoft.com/office/drawing/2014/main" id="{37B1DA6F-1CD3-CE3A-2BCA-A4E414395E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480" y="3030860"/>
            <a:ext cx="997810" cy="963986"/>
          </a:xfrm>
          <a:prstGeom prst="rect">
            <a:avLst/>
          </a:prstGeom>
        </p:spPr>
      </p:pic>
      <p:sp>
        <p:nvSpPr>
          <p:cNvPr id="30" name="TextBox 29">
            <a:extLst>
              <a:ext uri="{FF2B5EF4-FFF2-40B4-BE49-F238E27FC236}">
                <a16:creationId xmlns:a16="http://schemas.microsoft.com/office/drawing/2014/main" id="{0C16015F-38CD-C6EA-876A-01C5C60A8852}"/>
              </a:ext>
            </a:extLst>
          </p:cNvPr>
          <p:cNvSpPr txBox="1"/>
          <p:nvPr/>
        </p:nvSpPr>
        <p:spPr>
          <a:xfrm>
            <a:off x="73314" y="3990976"/>
            <a:ext cx="1374291" cy="646331"/>
          </a:xfrm>
          <a:prstGeom prst="rect">
            <a:avLst/>
          </a:prstGeom>
          <a:noFill/>
        </p:spPr>
        <p:txBody>
          <a:bodyPr wrap="square" rtlCol="0">
            <a:spAutoFit/>
          </a:bodyPr>
          <a:lstStyle/>
          <a:p>
            <a:pPr algn="just"/>
            <a:r>
              <a:rPr lang="en-US" sz="1200" dirty="0"/>
              <a:t>Bhanu was the Sun so we could learn how this works.</a:t>
            </a:r>
          </a:p>
        </p:txBody>
      </p:sp>
      <p:sp>
        <p:nvSpPr>
          <p:cNvPr id="36" name="Rectangle: Rounded Corners 35">
            <a:extLst>
              <a:ext uri="{FF2B5EF4-FFF2-40B4-BE49-F238E27FC236}">
                <a16:creationId xmlns:a16="http://schemas.microsoft.com/office/drawing/2014/main" id="{0AC21E2F-79FE-4669-6111-3484B38D1F7A}"/>
              </a:ext>
            </a:extLst>
          </p:cNvPr>
          <p:cNvSpPr/>
          <p:nvPr/>
        </p:nvSpPr>
        <p:spPr>
          <a:xfrm>
            <a:off x="3910702" y="3585100"/>
            <a:ext cx="899815" cy="1443867"/>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F3DE9123-6812-3D26-F4C6-37D146AF5F2A}"/>
              </a:ext>
            </a:extLst>
          </p:cNvPr>
          <p:cNvCxnSpPr>
            <a:cxnSpLocks/>
          </p:cNvCxnSpPr>
          <p:nvPr/>
        </p:nvCxnSpPr>
        <p:spPr>
          <a:xfrm flipV="1">
            <a:off x="1905000" y="3094298"/>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432682-06FA-B255-0215-C2E58F57D4E8}"/>
              </a:ext>
            </a:extLst>
          </p:cNvPr>
          <p:cNvCxnSpPr>
            <a:cxnSpLocks/>
          </p:cNvCxnSpPr>
          <p:nvPr/>
        </p:nvCxnSpPr>
        <p:spPr>
          <a:xfrm flipV="1">
            <a:off x="1904107" y="3910869"/>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EC159F6-04A9-5906-56AB-B532E6ED7FC0}"/>
              </a:ext>
            </a:extLst>
          </p:cNvPr>
          <p:cNvSpPr txBox="1"/>
          <p:nvPr/>
        </p:nvSpPr>
        <p:spPr>
          <a:xfrm>
            <a:off x="7221783" y="3144245"/>
            <a:ext cx="1778265" cy="738664"/>
          </a:xfrm>
          <a:prstGeom prst="rect">
            <a:avLst/>
          </a:prstGeom>
          <a:noFill/>
        </p:spPr>
        <p:txBody>
          <a:bodyPr wrap="square" rtlCol="0">
            <a:spAutoFit/>
          </a:bodyPr>
          <a:lstStyle/>
          <a:p>
            <a:pPr algn="just"/>
            <a:r>
              <a:rPr lang="en-US" sz="1400" dirty="0"/>
              <a:t>The Sun’s apparent size is larger than  the square hole.</a:t>
            </a:r>
          </a:p>
        </p:txBody>
      </p:sp>
      <p:sp>
        <p:nvSpPr>
          <p:cNvPr id="49" name="TextBox 48">
            <a:extLst>
              <a:ext uri="{FF2B5EF4-FFF2-40B4-BE49-F238E27FC236}">
                <a16:creationId xmlns:a16="http://schemas.microsoft.com/office/drawing/2014/main" id="{3FCEC75A-CAFF-8E13-8AFE-C5B29105B186}"/>
              </a:ext>
            </a:extLst>
          </p:cNvPr>
          <p:cNvSpPr txBox="1"/>
          <p:nvPr/>
        </p:nvSpPr>
        <p:spPr>
          <a:xfrm>
            <a:off x="1397791" y="1383086"/>
            <a:ext cx="6527009" cy="584775"/>
          </a:xfrm>
          <a:prstGeom prst="rect">
            <a:avLst/>
          </a:prstGeom>
          <a:noFill/>
        </p:spPr>
        <p:txBody>
          <a:bodyPr wrap="square" rtlCol="0">
            <a:spAutoFit/>
          </a:bodyPr>
          <a:lstStyle/>
          <a:p>
            <a:pPr algn="just"/>
            <a:r>
              <a:rPr lang="en-US" sz="1600" b="1" dirty="0">
                <a:highlight>
                  <a:srgbClr val="FFFF00"/>
                </a:highlight>
              </a:rPr>
              <a:t>BUT</a:t>
            </a:r>
            <a:r>
              <a:rPr lang="en-US" sz="1600" dirty="0"/>
              <a:t>…light rays coming in at an </a:t>
            </a:r>
            <a:r>
              <a:rPr lang="en-US" sz="1600" i="1" dirty="0"/>
              <a:t>angle</a:t>
            </a:r>
            <a:r>
              <a:rPr lang="en-US" sz="1600" dirty="0"/>
              <a:t> from the outer parts of the Sun </a:t>
            </a:r>
            <a:r>
              <a:rPr lang="en-US" sz="1600" i="1" dirty="0"/>
              <a:t>can</a:t>
            </a:r>
            <a:r>
              <a:rPr lang="en-US" sz="1600" dirty="0"/>
              <a:t> pass through the hole to reach the projection surface. </a:t>
            </a:r>
            <a:endParaRPr lang="en-US" sz="1600" i="1" dirty="0"/>
          </a:p>
        </p:txBody>
      </p:sp>
    </p:spTree>
    <p:extLst>
      <p:ext uri="{BB962C8B-B14F-4D97-AF65-F5344CB8AC3E}">
        <p14:creationId xmlns:p14="http://schemas.microsoft.com/office/powerpoint/2010/main" val="1410387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0AC5EFD9-CF27-454D-E518-EC69FDBF0007}"/>
              </a:ext>
            </a:extLst>
          </p:cNvPr>
          <p:cNvSpPr>
            <a:spLocks noGrp="1"/>
          </p:cNvSpPr>
          <p:nvPr>
            <p:ph type="sldNum" sz="quarter" idx="12"/>
          </p:nvPr>
        </p:nvSpPr>
        <p:spPr>
          <a:xfrm>
            <a:off x="6924670" y="6453812"/>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B8A07-0C97-4C61-9F55-26B2D75D942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D931265-6118-170D-B6CD-FFB76D4B57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8795" y="1275633"/>
            <a:ext cx="1483605" cy="1433313"/>
          </a:xfrm>
          <a:prstGeom prst="rect">
            <a:avLst/>
          </a:prstGeom>
        </p:spPr>
      </p:pic>
      <p:sp>
        <p:nvSpPr>
          <p:cNvPr id="11" name="TextBox 10">
            <a:extLst>
              <a:ext uri="{FF2B5EF4-FFF2-40B4-BE49-F238E27FC236}">
                <a16:creationId xmlns:a16="http://schemas.microsoft.com/office/drawing/2014/main" id="{21270F50-AF84-A86B-463C-592FAA7D048A}"/>
              </a:ext>
            </a:extLst>
          </p:cNvPr>
          <p:cNvSpPr txBox="1"/>
          <p:nvPr/>
        </p:nvSpPr>
        <p:spPr>
          <a:xfrm>
            <a:off x="4322877" y="1216274"/>
            <a:ext cx="2540824" cy="1415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Introducing Bhanu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[BAH-noo]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Bhanu 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“ray of 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Sanskrit </a:t>
            </a:r>
          </a:p>
        </p:txBody>
      </p:sp>
      <p:sp>
        <p:nvSpPr>
          <p:cNvPr id="21" name="Subtitle 5">
            <a:extLst>
              <a:ext uri="{FF2B5EF4-FFF2-40B4-BE49-F238E27FC236}">
                <a16:creationId xmlns:a16="http://schemas.microsoft.com/office/drawing/2014/main" id="{3A6C77F8-4E4C-0E0F-0FEC-A3E08E82188B}"/>
              </a:ext>
            </a:extLst>
          </p:cNvPr>
          <p:cNvSpPr>
            <a:spLocks noGrp="1"/>
          </p:cNvSpPr>
          <p:nvPr>
            <p:ph type="subTitle" idx="1"/>
          </p:nvPr>
        </p:nvSpPr>
        <p:spPr>
          <a:xfrm>
            <a:off x="1217446" y="2670765"/>
            <a:ext cx="7772400" cy="377935"/>
          </a:xfrm>
        </p:spPr>
        <p:txBody>
          <a:bodyPr>
            <a:normAutofit/>
          </a:bodyPr>
          <a:lstStyle/>
          <a:p>
            <a:pPr algn="l"/>
            <a:r>
              <a:rPr lang="en-US" sz="1800" b="1" dirty="0"/>
              <a:t>Bhanu helps guide our way through these Sections. You are in </a:t>
            </a:r>
            <a:r>
              <a:rPr lang="en-US" sz="1800" b="1" dirty="0">
                <a:highlight>
                  <a:srgbClr val="FFFF00"/>
                </a:highlight>
              </a:rPr>
              <a:t>Section 4 of 5</a:t>
            </a:r>
            <a:r>
              <a:rPr lang="en-US" sz="1800" b="1" dirty="0"/>
              <a:t>.</a:t>
            </a:r>
          </a:p>
        </p:txBody>
      </p:sp>
      <p:graphicFrame>
        <p:nvGraphicFramePr>
          <p:cNvPr id="12" name="Table 11">
            <a:extLst>
              <a:ext uri="{FF2B5EF4-FFF2-40B4-BE49-F238E27FC236}">
                <a16:creationId xmlns:a16="http://schemas.microsoft.com/office/drawing/2014/main" id="{4F2A3C68-9FFC-3C72-93AC-B51C63545313}"/>
              </a:ext>
            </a:extLst>
          </p:cNvPr>
          <p:cNvGraphicFramePr>
            <a:graphicFrameLocks noGrp="1"/>
          </p:cNvGraphicFramePr>
          <p:nvPr>
            <p:extLst>
              <p:ext uri="{D42A27DB-BD31-4B8C-83A1-F6EECF244321}">
                <p14:modId xmlns:p14="http://schemas.microsoft.com/office/powerpoint/2010/main" val="1114460318"/>
              </p:ext>
            </p:extLst>
          </p:nvPr>
        </p:nvGraphicFramePr>
        <p:xfrm>
          <a:off x="1133669" y="3001395"/>
          <a:ext cx="7508977" cy="3546864"/>
        </p:xfrm>
        <a:graphic>
          <a:graphicData uri="http://schemas.openxmlformats.org/drawingml/2006/table">
            <a:tbl>
              <a:tblPr bandRow="1">
                <a:tableStyleId>{00A15C55-8517-42AA-B614-E9B94910E393}</a:tableStyleId>
              </a:tblPr>
              <a:tblGrid>
                <a:gridCol w="766747">
                  <a:extLst>
                    <a:ext uri="{9D8B030D-6E8A-4147-A177-3AD203B41FA5}">
                      <a16:colId xmlns:a16="http://schemas.microsoft.com/office/drawing/2014/main" val="2820473866"/>
                    </a:ext>
                  </a:extLst>
                </a:gridCol>
                <a:gridCol w="2406703">
                  <a:extLst>
                    <a:ext uri="{9D8B030D-6E8A-4147-A177-3AD203B41FA5}">
                      <a16:colId xmlns:a16="http://schemas.microsoft.com/office/drawing/2014/main" val="4062046482"/>
                    </a:ext>
                  </a:extLst>
                </a:gridCol>
                <a:gridCol w="4335527">
                  <a:extLst>
                    <a:ext uri="{9D8B030D-6E8A-4147-A177-3AD203B41FA5}">
                      <a16:colId xmlns:a16="http://schemas.microsoft.com/office/drawing/2014/main" val="2437011876"/>
                    </a:ext>
                  </a:extLst>
                </a:gridCol>
              </a:tblGrid>
              <a:tr h="413776">
                <a:tc>
                  <a:txBody>
                    <a:bodyPr/>
                    <a:lstStyle/>
                    <a:p>
                      <a:pPr marL="0" marR="0">
                        <a:lnSpc>
                          <a:spcPct val="107000"/>
                        </a:lnSpc>
                        <a:spcBef>
                          <a:spcPts val="0"/>
                        </a:spcBef>
                        <a:spcAft>
                          <a:spcPts val="800"/>
                        </a:spcAft>
                      </a:pPr>
                      <a:r>
                        <a:rPr lang="en-US" sz="1400" b="1" dirty="0">
                          <a:effectLst/>
                        </a:rPr>
                        <a:t>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Title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Description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extLst>
                  <a:ext uri="{0D108BD9-81ED-4DB2-BD59-A6C34878D82A}">
                    <a16:rowId xmlns:a16="http://schemas.microsoft.com/office/drawing/2014/main" val="768596750"/>
                  </a:ext>
                </a:extLst>
              </a:tr>
              <a:tr h="699629">
                <a:tc>
                  <a:txBody>
                    <a:bodyPr/>
                    <a:lstStyle/>
                    <a:p>
                      <a:pPr marL="0" marR="0" algn="ctr">
                        <a:lnSpc>
                          <a:spcPct val="107000"/>
                        </a:lnSpc>
                        <a:spcBef>
                          <a:spcPts val="0"/>
                        </a:spcBef>
                        <a:spcAft>
                          <a:spcPts val="800"/>
                        </a:spcAft>
                      </a:pPr>
                      <a:r>
                        <a:rPr lang="en-US" sz="1400" b="0" dirty="0">
                          <a:effectLst/>
                        </a:rPr>
                        <a:t>1</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How to Use the 3-Hole PUNCH Pinhole Projector</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200" b="0" dirty="0">
                          <a:effectLst/>
                        </a:rPr>
                        <a:t>introduces the 3-Hole PUNCH Pinhole Projector, demonstrates how to use it both outdoors and indoors, and describes its differences from a pinhole camera/viewer.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333746"/>
                  </a:ext>
                </a:extLst>
              </a:tr>
              <a:tr h="568428">
                <a:tc>
                  <a:txBody>
                    <a:bodyPr/>
                    <a:lstStyle/>
                    <a:p>
                      <a:pPr marL="0" marR="0" algn="ctr">
                        <a:lnSpc>
                          <a:spcPct val="107000"/>
                        </a:lnSpc>
                        <a:spcBef>
                          <a:spcPts val="0"/>
                        </a:spcBef>
                        <a:spcAft>
                          <a:spcPts val="800"/>
                        </a:spcAft>
                      </a:pPr>
                      <a:r>
                        <a:rPr lang="en-US" sz="1400" b="0" dirty="0">
                          <a:effectLst/>
                        </a:rPr>
                        <a:t>2</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Observing Pinhole Images of the Sun in Our Everyday Environments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teaches you how to </a:t>
                      </a:r>
                      <a:r>
                        <a:rPr lang="en-US" sz="1200" b="0" u="sng" dirty="0">
                          <a:effectLst/>
                        </a:rPr>
                        <a:t>observe the phenomenon</a:t>
                      </a:r>
                      <a:r>
                        <a:rPr lang="en-US" sz="1200" b="0" dirty="0">
                          <a:effectLst/>
                        </a:rPr>
                        <a:t> of pinhole images of the Sun in our everyday world, both indoors and outdoors.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043677"/>
                  </a:ext>
                </a:extLst>
              </a:tr>
              <a:tr h="568428">
                <a:tc>
                  <a:txBody>
                    <a:bodyPr/>
                    <a:lstStyle/>
                    <a:p>
                      <a:pPr marL="0" marR="0" algn="ctr">
                        <a:lnSpc>
                          <a:spcPct val="107000"/>
                        </a:lnSpc>
                        <a:spcBef>
                          <a:spcPts val="0"/>
                        </a:spcBef>
                        <a:spcAft>
                          <a:spcPts val="800"/>
                        </a:spcAft>
                      </a:pPr>
                      <a:r>
                        <a:rPr lang="en-US" sz="1400" b="0" dirty="0">
                          <a:effectLst/>
                        </a:rPr>
                        <a:t>3</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Exploring Pinhole Projection Using Your Own Hands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invites you to </a:t>
                      </a:r>
                      <a:r>
                        <a:rPr lang="en-US" sz="1200" b="0" u="sng" dirty="0">
                          <a:effectLst/>
                        </a:rPr>
                        <a:t>explore the behavior</a:t>
                      </a:r>
                      <a:r>
                        <a:rPr lang="en-US" sz="1200" b="0" dirty="0">
                          <a:effectLst/>
                        </a:rPr>
                        <a:t> of pinhole projection by experimenting with your own hands (try both palms up!)</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844955"/>
                  </a:ext>
                </a:extLst>
              </a:tr>
              <a:tr h="760748">
                <a:tc>
                  <a:txBody>
                    <a:bodyPr/>
                    <a:lstStyle/>
                    <a:p>
                      <a:pPr marL="0" marR="0" algn="ctr">
                        <a:lnSpc>
                          <a:spcPct val="107000"/>
                        </a:lnSpc>
                        <a:spcBef>
                          <a:spcPts val="0"/>
                        </a:spcBef>
                        <a:spcAft>
                          <a:spcPts val="800"/>
                        </a:spcAft>
                      </a:pPr>
                      <a:r>
                        <a:rPr lang="en-US" sz="1400" b="1" dirty="0">
                          <a:effectLst/>
                        </a:rPr>
                        <a:t>4</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Explaining and Understanding How Pinhole Imaging Happens</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guides your </a:t>
                      </a:r>
                      <a:r>
                        <a:rPr lang="en-US" sz="1200" b="1" u="sng" dirty="0">
                          <a:effectLst/>
                        </a:rPr>
                        <a:t>quest for explanations</a:t>
                      </a:r>
                      <a:r>
                        <a:rPr lang="en-US" sz="1200" b="1" dirty="0">
                          <a:effectLst/>
                        </a:rPr>
                        <a:t> and deeper understanding of how pinhole imaging happens. After this, you will </a:t>
                      </a:r>
                      <a:r>
                        <a:rPr lang="en-US" sz="1200" b="1" i="1" dirty="0">
                          <a:effectLst/>
                        </a:rPr>
                        <a:t>really</a:t>
                      </a:r>
                      <a:r>
                        <a:rPr lang="en-US" sz="1200" b="1" dirty="0">
                          <a:effectLst/>
                        </a:rPr>
                        <a:t> understand why small, lens-less holes can create images.</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9015542"/>
                  </a:ext>
                </a:extLst>
              </a:tr>
              <a:tr h="535855">
                <a:tc>
                  <a:txBody>
                    <a:bodyPr/>
                    <a:lstStyle/>
                    <a:p>
                      <a:pPr marL="0" marR="0" algn="ctr">
                        <a:lnSpc>
                          <a:spcPct val="107000"/>
                        </a:lnSpc>
                        <a:spcBef>
                          <a:spcPts val="0"/>
                        </a:spcBef>
                        <a:spcAft>
                          <a:spcPts val="800"/>
                        </a:spcAft>
                      </a:pPr>
                      <a:r>
                        <a:rPr lang="en-US" sz="1400" b="0" dirty="0">
                          <a:effectLst/>
                        </a:rPr>
                        <a:t>5</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APPENDICES A-E:                          More Insights &amp; Fun Resources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offers </a:t>
                      </a:r>
                      <a:r>
                        <a:rPr lang="en-US" sz="1200" u="sng" dirty="0">
                          <a:effectLst/>
                        </a:rPr>
                        <a:t>more insights &amp; resources</a:t>
                      </a:r>
                      <a:r>
                        <a:rPr lang="en-US" sz="1200" dirty="0">
                          <a:effectLst/>
                        </a:rPr>
                        <a:t> (e.g., explaining the relationship between pinhole images and the view through “eclipse” glasses)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8489357"/>
                  </a:ext>
                </a:extLst>
              </a:tr>
            </a:tbl>
          </a:graphicData>
        </a:graphic>
      </p:graphicFrame>
      <p:sp>
        <p:nvSpPr>
          <p:cNvPr id="15" name="Title 1">
            <a:extLst>
              <a:ext uri="{FF2B5EF4-FFF2-40B4-BE49-F238E27FC236}">
                <a16:creationId xmlns:a16="http://schemas.microsoft.com/office/drawing/2014/main" id="{578A184E-7C83-A471-CC63-ED99992D45AD}"/>
              </a:ext>
            </a:extLst>
          </p:cNvPr>
          <p:cNvSpPr txBox="1">
            <a:spLocks/>
          </p:cNvSpPr>
          <p:nvPr/>
        </p:nvSpPr>
        <p:spPr>
          <a:xfrm>
            <a:off x="718238" y="-1109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a:ea typeface="+mj-ea"/>
                <a:cs typeface="+mj-cs"/>
              </a:rPr>
              <a:t>[</a:t>
            </a:r>
            <a:r>
              <a:rPr kumimoji="0" lang="en-US" sz="4000" b="0" i="1" u="none" strike="noStrike" kern="1200" cap="none" spc="0" normalizeH="0" baseline="0" noProof="0" dirty="0">
                <a:ln>
                  <a:noFill/>
                </a:ln>
                <a:solidFill>
                  <a:sysClr val="windowText" lastClr="000000"/>
                </a:solidFill>
                <a:effectLst/>
                <a:uLnTx/>
                <a:uFillTx/>
                <a:latin typeface="Calibri"/>
                <a:ea typeface="+mj-ea"/>
                <a:cs typeface="+mj-cs"/>
              </a:rPr>
              <a:t>Really</a:t>
            </a:r>
            <a:r>
              <a:rPr kumimoji="0" lang="en-US" sz="4000" b="0" i="0" u="none" strike="noStrike" kern="1200" cap="none" spc="0" normalizeH="0" baseline="0" noProof="0" dirty="0">
                <a:ln>
                  <a:noFill/>
                </a:ln>
                <a:solidFill>
                  <a:sysClr val="windowText" lastClr="000000"/>
                </a:solidFill>
                <a:effectLst/>
                <a:uLnTx/>
                <a:uFillTx/>
                <a:latin typeface="Calibri"/>
                <a:ea typeface="+mj-ea"/>
                <a:cs typeface="+mj-cs"/>
              </a:rPr>
              <a:t>] Understanding             Pinhole Projection of the Sun</a:t>
            </a:r>
          </a:p>
        </p:txBody>
      </p:sp>
      <p:sp>
        <p:nvSpPr>
          <p:cNvPr id="18" name="TextBox 17">
            <a:extLst>
              <a:ext uri="{FF2B5EF4-FFF2-40B4-BE49-F238E27FC236}">
                <a16:creationId xmlns:a16="http://schemas.microsoft.com/office/drawing/2014/main" id="{345A62C5-C8AB-649E-827E-B3D92004FBD5}"/>
              </a:ext>
            </a:extLst>
          </p:cNvPr>
          <p:cNvSpPr txBox="1"/>
          <p:nvPr/>
        </p:nvSpPr>
        <p:spPr>
          <a:xfrm>
            <a:off x="154156" y="6427115"/>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219676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cxnSp>
        <p:nvCxnSpPr>
          <p:cNvPr id="6" name="Straight Connector 5"/>
          <p:cNvCxnSpPr/>
          <p:nvPr/>
        </p:nvCxnSpPr>
        <p:spPr>
          <a:xfrm flipH="1">
            <a:off x="1853838" y="3120608"/>
            <a:ext cx="5168072" cy="640080"/>
          </a:xfrm>
          <a:prstGeom prst="line">
            <a:avLst/>
          </a:prstGeom>
          <a:ln w="15875" cmpd="sng">
            <a:solidFill>
              <a:srgbClr val="FFC00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844757" y="3193760"/>
            <a:ext cx="5178141" cy="640080"/>
          </a:xfrm>
          <a:prstGeom prst="line">
            <a:avLst/>
          </a:prstGeom>
          <a:ln w="15875">
            <a:solidFill>
              <a:srgbClr val="FFC00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017150" y="2455702"/>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A6B644-59C8-4940-92FA-2CF9BF578591}"/>
              </a:ext>
            </a:extLst>
          </p:cNvPr>
          <p:cNvCxnSpPr/>
          <p:nvPr/>
        </p:nvCxnSpPr>
        <p:spPr>
          <a:xfrm>
            <a:off x="4959750" y="2403946"/>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12BB71-DF95-4793-9B7E-DE820C0EC1BA}"/>
              </a:ext>
            </a:extLst>
          </p:cNvPr>
          <p:cNvCxnSpPr/>
          <p:nvPr/>
        </p:nvCxnSpPr>
        <p:spPr>
          <a:xfrm>
            <a:off x="4959750" y="3632672"/>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67231" y="3872940"/>
            <a:ext cx="724446" cy="369332"/>
          </a:xfrm>
          <a:prstGeom prst="rect">
            <a:avLst/>
          </a:prstGeom>
          <a:noFill/>
        </p:spPr>
        <p:txBody>
          <a:bodyPr wrap="square" rtlCol="0">
            <a:spAutoFit/>
          </a:bodyPr>
          <a:lstStyle/>
          <a:p>
            <a:pPr algn="ctr"/>
            <a:r>
              <a:rPr lang="en-US" dirty="0"/>
              <a:t>Sun</a:t>
            </a:r>
          </a:p>
        </p:txBody>
      </p:sp>
      <p:cxnSp>
        <p:nvCxnSpPr>
          <p:cNvPr id="16" name="Straight Connector 15"/>
          <p:cNvCxnSpPr/>
          <p:nvPr/>
        </p:nvCxnSpPr>
        <p:spPr>
          <a:xfrm flipV="1">
            <a:off x="1829454" y="3327872"/>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9454" y="3629624"/>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11750" y="3480272"/>
            <a:ext cx="5085816"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835554" y="3099272"/>
            <a:ext cx="5178141" cy="880872"/>
          </a:xfrm>
          <a:prstGeom prst="line">
            <a:avLst/>
          </a:prstGeom>
          <a:ln w="28575">
            <a:solidFill>
              <a:srgbClr val="FF0000"/>
            </a:solidFill>
            <a:prstDash val="dash"/>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61270" y="2971256"/>
            <a:ext cx="5168072" cy="914400"/>
          </a:xfrm>
          <a:prstGeom prst="line">
            <a:avLst/>
          </a:prstGeom>
          <a:ln w="38100" cmpd="sng">
            <a:solidFill>
              <a:srgbClr val="00B05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41BC581-D62D-4582-9C26-6AC0AB51AA6D}"/>
              </a:ext>
            </a:extLst>
          </p:cNvPr>
          <p:cNvSpPr>
            <a:spLocks noChangeAspect="1"/>
          </p:cNvSpPr>
          <p:nvPr/>
        </p:nvSpPr>
        <p:spPr>
          <a:xfrm>
            <a:off x="1424070" y="3084032"/>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314373" y="1976889"/>
            <a:ext cx="1248227" cy="307777"/>
          </a:xfrm>
          <a:prstGeom prst="rect">
            <a:avLst/>
          </a:prstGeom>
          <a:noFill/>
        </p:spPr>
        <p:txBody>
          <a:bodyPr wrap="none" rtlCol="0">
            <a:spAutoFit/>
          </a:bodyPr>
          <a:lstStyle/>
          <a:p>
            <a:r>
              <a:rPr lang="en-US" sz="1400" dirty="0"/>
              <a:t>Card with hole</a:t>
            </a:r>
          </a:p>
        </p:txBody>
      </p:sp>
      <p:sp>
        <p:nvSpPr>
          <p:cNvPr id="24" name="Rectangle 23"/>
          <p:cNvSpPr/>
          <p:nvPr/>
        </p:nvSpPr>
        <p:spPr>
          <a:xfrm>
            <a:off x="467096" y="5479956"/>
            <a:ext cx="7933462" cy="830997"/>
          </a:xfrm>
          <a:prstGeom prst="rect">
            <a:avLst/>
          </a:prstGeom>
        </p:spPr>
        <p:txBody>
          <a:bodyPr wrap="square">
            <a:spAutoFit/>
          </a:bodyPr>
          <a:lstStyle/>
          <a:p>
            <a:pPr algn="just">
              <a:spcAft>
                <a:spcPts val="300"/>
              </a:spcAft>
            </a:pPr>
            <a:r>
              <a:rPr lang="en-US" sz="1600" dirty="0"/>
              <a:t>Because the Sun’s disk is round, sunlight from outer parts of the Sun forms a ring of light that surrounds the central shape of light.  In this case, we start to form a fuzzy, inverted image of the round Sun through the square hole (or any other shape of hole with comparable size).</a:t>
            </a:r>
          </a:p>
        </p:txBody>
      </p:sp>
      <p:sp>
        <p:nvSpPr>
          <p:cNvPr id="11" name="Slide Number Placeholder 10">
            <a:extLst>
              <a:ext uri="{FF2B5EF4-FFF2-40B4-BE49-F238E27FC236}">
                <a16:creationId xmlns:a16="http://schemas.microsoft.com/office/drawing/2014/main" id="{B5FB5E9F-2F13-AB73-5296-388394C7A1D7}"/>
              </a:ext>
            </a:extLst>
          </p:cNvPr>
          <p:cNvSpPr>
            <a:spLocks noGrp="1"/>
          </p:cNvSpPr>
          <p:nvPr>
            <p:ph type="sldNum" sz="quarter" idx="12"/>
          </p:nvPr>
        </p:nvSpPr>
        <p:spPr/>
        <p:txBody>
          <a:bodyPr/>
          <a:lstStyle/>
          <a:p>
            <a:fld id="{23E00BF6-6337-4BA4-A033-88BB584A9638}" type="slidenum">
              <a:rPr lang="en-US" smtClean="0"/>
              <a:t>40</a:t>
            </a:fld>
            <a:endParaRPr lang="en-US" dirty="0"/>
          </a:p>
        </p:txBody>
      </p:sp>
      <p:sp>
        <p:nvSpPr>
          <p:cNvPr id="12" name="Title 1">
            <a:extLst>
              <a:ext uri="{FF2B5EF4-FFF2-40B4-BE49-F238E27FC236}">
                <a16:creationId xmlns:a16="http://schemas.microsoft.com/office/drawing/2014/main" id="{8ABD0065-28BE-D818-FAE0-2E808C05FC35}"/>
              </a:ext>
            </a:extLst>
          </p:cNvPr>
          <p:cNvSpPr txBox="1">
            <a:spLocks/>
          </p:cNvSpPr>
          <p:nvPr/>
        </p:nvSpPr>
        <p:spPr>
          <a:xfrm>
            <a:off x="711385" y="247367"/>
            <a:ext cx="7772400" cy="116280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cxnSp>
        <p:nvCxnSpPr>
          <p:cNvPr id="27" name="Straight Connector 26">
            <a:extLst>
              <a:ext uri="{FF2B5EF4-FFF2-40B4-BE49-F238E27FC236}">
                <a16:creationId xmlns:a16="http://schemas.microsoft.com/office/drawing/2014/main" id="{5C9951E8-B590-6DC6-E740-35BC257787F8}"/>
              </a:ext>
            </a:extLst>
          </p:cNvPr>
          <p:cNvCxnSpPr/>
          <p:nvPr/>
        </p:nvCxnSpPr>
        <p:spPr>
          <a:xfrm flipH="1">
            <a:off x="7017150" y="2474027"/>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6061C01-6126-420F-92F9-287EC7D8D433}"/>
              </a:ext>
            </a:extLst>
          </p:cNvPr>
          <p:cNvSpPr>
            <a:spLocks noChangeAspect="1"/>
          </p:cNvSpPr>
          <p:nvPr/>
        </p:nvSpPr>
        <p:spPr>
          <a:xfrm>
            <a:off x="7655904" y="3010431"/>
            <a:ext cx="1044806" cy="1044806"/>
          </a:xfrm>
          <a:prstGeom prst="ellipse">
            <a:avLst/>
          </a:prstGeom>
          <a:solidFill>
            <a:srgbClr val="FFFF00"/>
          </a:solidFill>
          <a:ln>
            <a:noFill/>
            <a:prstDash val="sysDot"/>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4" name="Rectangle 3">
            <a:extLst>
              <a:ext uri="{FF2B5EF4-FFF2-40B4-BE49-F238E27FC236}">
                <a16:creationId xmlns:a16="http://schemas.microsoft.com/office/drawing/2014/main" id="{594B5C9A-18B6-F09A-2F18-AB913810972A}"/>
              </a:ext>
            </a:extLst>
          </p:cNvPr>
          <p:cNvSpPr/>
          <p:nvPr/>
        </p:nvSpPr>
        <p:spPr>
          <a:xfrm>
            <a:off x="8042021" y="3373358"/>
            <a:ext cx="274320" cy="274320"/>
          </a:xfrm>
          <a:prstGeom prst="rect">
            <a:avLst/>
          </a:prstGeom>
          <a:solidFill>
            <a:srgbClr val="FFFF00"/>
          </a:solidFill>
          <a:ln w="31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D7185455-1659-E746-0C60-4F82B477A00A}"/>
              </a:ext>
            </a:extLst>
          </p:cNvPr>
          <p:cNvSpPr/>
          <p:nvPr/>
        </p:nvSpPr>
        <p:spPr>
          <a:xfrm>
            <a:off x="8299405" y="3864533"/>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FBEE0F7-6796-BE32-FCE4-56B36DDC57DD}"/>
              </a:ext>
            </a:extLst>
          </p:cNvPr>
          <p:cNvSpPr txBox="1"/>
          <p:nvPr/>
        </p:nvSpPr>
        <p:spPr>
          <a:xfrm>
            <a:off x="7853847" y="2027996"/>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sp>
        <p:nvSpPr>
          <p:cNvPr id="32" name="TextBox 31">
            <a:extLst>
              <a:ext uri="{FF2B5EF4-FFF2-40B4-BE49-F238E27FC236}">
                <a16:creationId xmlns:a16="http://schemas.microsoft.com/office/drawing/2014/main" id="{F1898F6B-D492-A5AA-DB40-F2E795139F41}"/>
              </a:ext>
            </a:extLst>
          </p:cNvPr>
          <p:cNvSpPr txBox="1"/>
          <p:nvPr/>
        </p:nvSpPr>
        <p:spPr>
          <a:xfrm>
            <a:off x="7466069" y="2407644"/>
            <a:ext cx="1601731" cy="646331"/>
          </a:xfrm>
          <a:prstGeom prst="rect">
            <a:avLst/>
          </a:prstGeom>
          <a:noFill/>
        </p:spPr>
        <p:txBody>
          <a:bodyPr wrap="square" rtlCol="0">
            <a:spAutoFit/>
          </a:bodyPr>
          <a:lstStyle/>
          <a:p>
            <a:pPr algn="ctr"/>
            <a:r>
              <a:rPr lang="en-US" sz="1200" dirty="0"/>
              <a:t>We see a circular shape of light on the projection surface</a:t>
            </a:r>
          </a:p>
        </p:txBody>
      </p:sp>
      <p:sp>
        <p:nvSpPr>
          <p:cNvPr id="34" name="Oval 33">
            <a:extLst>
              <a:ext uri="{FF2B5EF4-FFF2-40B4-BE49-F238E27FC236}">
                <a16:creationId xmlns:a16="http://schemas.microsoft.com/office/drawing/2014/main" id="{EBD6E168-62AD-8266-EE4B-293AB59F811C}"/>
              </a:ext>
            </a:extLst>
          </p:cNvPr>
          <p:cNvSpPr/>
          <p:nvPr/>
        </p:nvSpPr>
        <p:spPr>
          <a:xfrm>
            <a:off x="1630680" y="3230880"/>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122D3B0-CE0E-D1C0-AC09-AE34FBA219CB}"/>
              </a:ext>
            </a:extLst>
          </p:cNvPr>
          <p:cNvSpPr txBox="1"/>
          <p:nvPr/>
        </p:nvSpPr>
        <p:spPr>
          <a:xfrm>
            <a:off x="6009690" y="1920338"/>
            <a:ext cx="1732397" cy="523220"/>
          </a:xfrm>
          <a:prstGeom prst="rect">
            <a:avLst/>
          </a:prstGeom>
          <a:noFill/>
        </p:spPr>
        <p:txBody>
          <a:bodyPr wrap="square" rtlCol="0">
            <a:spAutoFit/>
          </a:bodyPr>
          <a:lstStyle/>
          <a:p>
            <a:pPr algn="ctr"/>
            <a:r>
              <a:rPr lang="en-US" sz="1400" dirty="0"/>
              <a:t>Smooth, flat projection surface</a:t>
            </a:r>
          </a:p>
        </p:txBody>
      </p:sp>
      <p:sp>
        <p:nvSpPr>
          <p:cNvPr id="26" name="TextBox 25">
            <a:extLst>
              <a:ext uri="{FF2B5EF4-FFF2-40B4-BE49-F238E27FC236}">
                <a16:creationId xmlns:a16="http://schemas.microsoft.com/office/drawing/2014/main" id="{C50E52FA-C6EF-7783-3F0C-30294AADDD45}"/>
              </a:ext>
            </a:extLst>
          </p:cNvPr>
          <p:cNvSpPr txBox="1"/>
          <p:nvPr/>
        </p:nvSpPr>
        <p:spPr>
          <a:xfrm>
            <a:off x="1501554" y="1614404"/>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sp>
        <p:nvSpPr>
          <p:cNvPr id="14" name="TextBox 13">
            <a:extLst>
              <a:ext uri="{FF2B5EF4-FFF2-40B4-BE49-F238E27FC236}">
                <a16:creationId xmlns:a16="http://schemas.microsoft.com/office/drawing/2014/main" id="{DF6244DB-ACBB-928F-EBF8-AA85B1976476}"/>
              </a:ext>
            </a:extLst>
          </p:cNvPr>
          <p:cNvSpPr txBox="1"/>
          <p:nvPr/>
        </p:nvSpPr>
        <p:spPr>
          <a:xfrm>
            <a:off x="797292" y="1976889"/>
            <a:ext cx="2343569" cy="954107"/>
          </a:xfrm>
          <a:prstGeom prst="rect">
            <a:avLst/>
          </a:prstGeom>
          <a:noFill/>
        </p:spPr>
        <p:txBody>
          <a:bodyPr wrap="square" rtlCol="0">
            <a:spAutoFit/>
          </a:bodyPr>
          <a:lstStyle/>
          <a:p>
            <a:pPr algn="just">
              <a:defRPr/>
            </a:pPr>
            <a:r>
              <a:rPr lang="en-US" sz="1400" dirty="0">
                <a:solidFill>
                  <a:prstClr val="black"/>
                </a:solidFill>
                <a:latin typeface="Calibri"/>
              </a:rPr>
              <a:t>Only light from the inner part of the Sun’s disk can pass directly through the hole to the projection surface.</a:t>
            </a:r>
          </a:p>
        </p:txBody>
      </p:sp>
      <p:sp>
        <p:nvSpPr>
          <p:cNvPr id="22" name="TextBox 21">
            <a:extLst>
              <a:ext uri="{FF2B5EF4-FFF2-40B4-BE49-F238E27FC236}">
                <a16:creationId xmlns:a16="http://schemas.microsoft.com/office/drawing/2014/main" id="{BA851C88-1023-16B6-A7F9-C6F1F4D2733A}"/>
              </a:ext>
            </a:extLst>
          </p:cNvPr>
          <p:cNvSpPr txBox="1"/>
          <p:nvPr/>
        </p:nvSpPr>
        <p:spPr>
          <a:xfrm>
            <a:off x="829537" y="4335003"/>
            <a:ext cx="2447063" cy="738664"/>
          </a:xfrm>
          <a:prstGeom prst="rect">
            <a:avLst/>
          </a:prstGeom>
          <a:noFill/>
        </p:spPr>
        <p:txBody>
          <a:bodyPr wrap="square" rtlCol="0">
            <a:spAutoFit/>
          </a:bodyPr>
          <a:lstStyle/>
          <a:p>
            <a:pPr algn="just">
              <a:defRPr/>
            </a:pPr>
            <a:r>
              <a:rPr lang="en-US" sz="1400" dirty="0">
                <a:solidFill>
                  <a:prstClr val="black"/>
                </a:solidFill>
                <a:latin typeface="Calibri"/>
              </a:rPr>
              <a:t>Light from outer parts of the Sun’s disk can only reach the projection surface at an angle.</a:t>
            </a:r>
          </a:p>
        </p:txBody>
      </p:sp>
      <p:sp>
        <p:nvSpPr>
          <p:cNvPr id="29" name="Subtitle 11">
            <a:extLst>
              <a:ext uri="{FF2B5EF4-FFF2-40B4-BE49-F238E27FC236}">
                <a16:creationId xmlns:a16="http://schemas.microsoft.com/office/drawing/2014/main" id="{DCE45FF1-7ABE-9BC6-0BEA-E49CB2582D36}"/>
              </a:ext>
            </a:extLst>
          </p:cNvPr>
          <p:cNvSpPr txBox="1">
            <a:spLocks/>
          </p:cNvSpPr>
          <p:nvPr/>
        </p:nvSpPr>
        <p:spPr>
          <a:xfrm>
            <a:off x="1405745" y="864047"/>
            <a:ext cx="6399694" cy="4159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How can small,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non-round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holes create images of the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Sun?</a:t>
            </a:r>
          </a:p>
        </p:txBody>
      </p:sp>
      <p:sp>
        <p:nvSpPr>
          <p:cNvPr id="39" name="TextBox 38">
            <a:extLst>
              <a:ext uri="{FF2B5EF4-FFF2-40B4-BE49-F238E27FC236}">
                <a16:creationId xmlns:a16="http://schemas.microsoft.com/office/drawing/2014/main" id="{32AAC176-DBFD-B19F-01F8-0665B1BB16FF}"/>
              </a:ext>
            </a:extLst>
          </p:cNvPr>
          <p:cNvSpPr txBox="1"/>
          <p:nvPr/>
        </p:nvSpPr>
        <p:spPr>
          <a:xfrm>
            <a:off x="6502656" y="4485987"/>
            <a:ext cx="1106395" cy="769441"/>
          </a:xfrm>
          <a:prstGeom prst="rect">
            <a:avLst/>
          </a:prstGeom>
          <a:noFill/>
        </p:spPr>
        <p:txBody>
          <a:bodyPr wrap="square" rtlCol="0">
            <a:spAutoFit/>
          </a:bodyPr>
          <a:lstStyle/>
          <a:p>
            <a:pPr algn="ctr"/>
            <a:r>
              <a:rPr lang="en-US" sz="1100" dirty="0"/>
              <a:t>The Sun’s apparent size is larger than the size of hole</a:t>
            </a:r>
          </a:p>
        </p:txBody>
      </p:sp>
      <p:cxnSp>
        <p:nvCxnSpPr>
          <p:cNvPr id="42" name="Straight Connector 41">
            <a:extLst>
              <a:ext uri="{FF2B5EF4-FFF2-40B4-BE49-F238E27FC236}">
                <a16:creationId xmlns:a16="http://schemas.microsoft.com/office/drawing/2014/main" id="{255F8448-8633-15A8-E42A-2AA6543DD0A3}"/>
              </a:ext>
            </a:extLst>
          </p:cNvPr>
          <p:cNvCxnSpPr>
            <a:cxnSpLocks/>
          </p:cNvCxnSpPr>
          <p:nvPr/>
        </p:nvCxnSpPr>
        <p:spPr>
          <a:xfrm flipV="1">
            <a:off x="1905000" y="3094298"/>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3DB6DB-7E85-9F0B-9734-0B5561FD4846}"/>
              </a:ext>
            </a:extLst>
          </p:cNvPr>
          <p:cNvCxnSpPr>
            <a:cxnSpLocks/>
          </p:cNvCxnSpPr>
          <p:nvPr/>
        </p:nvCxnSpPr>
        <p:spPr>
          <a:xfrm flipV="1">
            <a:off x="1904107" y="3910869"/>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69A9FA5-BD06-DFEA-EB5E-E3FB309698B2}"/>
              </a:ext>
            </a:extLst>
          </p:cNvPr>
          <p:cNvSpPr txBox="1"/>
          <p:nvPr/>
        </p:nvSpPr>
        <p:spPr>
          <a:xfrm>
            <a:off x="4419153" y="4620980"/>
            <a:ext cx="1081193" cy="307777"/>
          </a:xfrm>
          <a:prstGeom prst="rect">
            <a:avLst/>
          </a:prstGeom>
          <a:noFill/>
          <a:ln>
            <a:solidFill>
              <a:srgbClr val="00B0F0"/>
            </a:solidFill>
          </a:ln>
        </p:spPr>
        <p:txBody>
          <a:bodyPr wrap="none" rtlCol="0">
            <a:spAutoFit/>
          </a:bodyPr>
          <a:lstStyle/>
          <a:p>
            <a:pPr algn="ctr"/>
            <a:r>
              <a:rPr lang="en-US" sz="1400" b="1" dirty="0">
                <a:highlight>
                  <a:srgbClr val="FFFF00"/>
                </a:highlight>
              </a:rPr>
              <a:t>Not to Scale</a:t>
            </a:r>
          </a:p>
        </p:txBody>
      </p:sp>
      <p:sp>
        <p:nvSpPr>
          <p:cNvPr id="13" name="TextBox 12">
            <a:extLst>
              <a:ext uri="{FF2B5EF4-FFF2-40B4-BE49-F238E27FC236}">
                <a16:creationId xmlns:a16="http://schemas.microsoft.com/office/drawing/2014/main" id="{4A798B03-5DBE-3DD9-8F39-2DD170594FEE}"/>
              </a:ext>
            </a:extLst>
          </p:cNvPr>
          <p:cNvSpPr txBox="1"/>
          <p:nvPr/>
        </p:nvSpPr>
        <p:spPr>
          <a:xfrm>
            <a:off x="7412200" y="4050558"/>
            <a:ext cx="1601731" cy="276999"/>
          </a:xfrm>
          <a:prstGeom prst="rect">
            <a:avLst/>
          </a:prstGeom>
          <a:noFill/>
        </p:spPr>
        <p:txBody>
          <a:bodyPr wrap="square" rtlCol="0">
            <a:spAutoFit/>
          </a:bodyPr>
          <a:lstStyle/>
          <a:p>
            <a:pPr algn="ctr"/>
            <a:r>
              <a:rPr lang="en-US" sz="1200" dirty="0"/>
              <a:t>IMAGE NOT to SCALE</a:t>
            </a:r>
          </a:p>
        </p:txBody>
      </p:sp>
    </p:spTree>
    <p:extLst>
      <p:ext uri="{BB962C8B-B14F-4D97-AF65-F5344CB8AC3E}">
        <p14:creationId xmlns:p14="http://schemas.microsoft.com/office/powerpoint/2010/main" val="845260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cxnSp>
        <p:nvCxnSpPr>
          <p:cNvPr id="6" name="Straight Connector 5"/>
          <p:cNvCxnSpPr/>
          <p:nvPr/>
        </p:nvCxnSpPr>
        <p:spPr>
          <a:xfrm flipH="1">
            <a:off x="1853838" y="2963505"/>
            <a:ext cx="5168072" cy="640080"/>
          </a:xfrm>
          <a:prstGeom prst="line">
            <a:avLst/>
          </a:prstGeom>
          <a:ln w="15875" cmpd="sng">
            <a:solidFill>
              <a:srgbClr val="FFC00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844757" y="3036657"/>
            <a:ext cx="5178141" cy="640080"/>
          </a:xfrm>
          <a:prstGeom prst="line">
            <a:avLst/>
          </a:prstGeom>
          <a:ln w="15875">
            <a:solidFill>
              <a:srgbClr val="FFC00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017150" y="2298599"/>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A6B644-59C8-4940-92FA-2CF9BF578591}"/>
              </a:ext>
            </a:extLst>
          </p:cNvPr>
          <p:cNvCxnSpPr/>
          <p:nvPr/>
        </p:nvCxnSpPr>
        <p:spPr>
          <a:xfrm>
            <a:off x="4959750" y="2246843"/>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12BB71-DF95-4793-9B7E-DE820C0EC1BA}"/>
              </a:ext>
            </a:extLst>
          </p:cNvPr>
          <p:cNvCxnSpPr/>
          <p:nvPr/>
        </p:nvCxnSpPr>
        <p:spPr>
          <a:xfrm>
            <a:off x="4959750" y="3475569"/>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67231" y="3715837"/>
            <a:ext cx="724446" cy="369332"/>
          </a:xfrm>
          <a:prstGeom prst="rect">
            <a:avLst/>
          </a:prstGeom>
          <a:noFill/>
        </p:spPr>
        <p:txBody>
          <a:bodyPr wrap="square" rtlCol="0">
            <a:spAutoFit/>
          </a:bodyPr>
          <a:lstStyle/>
          <a:p>
            <a:pPr algn="ctr"/>
            <a:r>
              <a:rPr lang="en-US" dirty="0"/>
              <a:t>Sun</a:t>
            </a:r>
          </a:p>
        </p:txBody>
      </p:sp>
      <p:cxnSp>
        <p:nvCxnSpPr>
          <p:cNvPr id="16" name="Straight Connector 15"/>
          <p:cNvCxnSpPr/>
          <p:nvPr/>
        </p:nvCxnSpPr>
        <p:spPr>
          <a:xfrm flipV="1">
            <a:off x="1829454" y="3170769"/>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9454" y="3472521"/>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11750" y="3323169"/>
            <a:ext cx="5085816"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835554" y="2942169"/>
            <a:ext cx="5178141" cy="880872"/>
          </a:xfrm>
          <a:prstGeom prst="line">
            <a:avLst/>
          </a:prstGeom>
          <a:ln w="28575">
            <a:solidFill>
              <a:srgbClr val="FF0000"/>
            </a:solidFill>
            <a:prstDash val="dash"/>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61270" y="2814153"/>
            <a:ext cx="5168072" cy="914400"/>
          </a:xfrm>
          <a:prstGeom prst="line">
            <a:avLst/>
          </a:prstGeom>
          <a:ln w="38100" cmpd="sng">
            <a:solidFill>
              <a:srgbClr val="00B05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41BC581-D62D-4582-9C26-6AC0AB51AA6D}"/>
              </a:ext>
            </a:extLst>
          </p:cNvPr>
          <p:cNvSpPr>
            <a:spLocks noChangeAspect="1"/>
          </p:cNvSpPr>
          <p:nvPr/>
        </p:nvSpPr>
        <p:spPr>
          <a:xfrm>
            <a:off x="1424070" y="2926929"/>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261293" y="1889964"/>
            <a:ext cx="1248227" cy="307777"/>
          </a:xfrm>
          <a:prstGeom prst="rect">
            <a:avLst/>
          </a:prstGeom>
          <a:noFill/>
        </p:spPr>
        <p:txBody>
          <a:bodyPr wrap="none" rtlCol="0">
            <a:spAutoFit/>
          </a:bodyPr>
          <a:lstStyle/>
          <a:p>
            <a:r>
              <a:rPr lang="en-US" sz="1400" dirty="0"/>
              <a:t>Card with hole</a:t>
            </a:r>
          </a:p>
        </p:txBody>
      </p:sp>
      <p:sp>
        <p:nvSpPr>
          <p:cNvPr id="24" name="Rectangle 23"/>
          <p:cNvSpPr/>
          <p:nvPr/>
        </p:nvSpPr>
        <p:spPr>
          <a:xfrm>
            <a:off x="748091" y="5223552"/>
            <a:ext cx="7933462" cy="1323439"/>
          </a:xfrm>
          <a:prstGeom prst="rect">
            <a:avLst/>
          </a:prstGeom>
        </p:spPr>
        <p:txBody>
          <a:bodyPr wrap="square">
            <a:spAutoFit/>
          </a:bodyPr>
          <a:lstStyle/>
          <a:p>
            <a:pPr algn="just">
              <a:spcAft>
                <a:spcPts val="300"/>
              </a:spcAft>
            </a:pPr>
            <a:r>
              <a:rPr lang="en-US" sz="1600" b="1" dirty="0"/>
              <a:t>We start to see an image of the Sun because there begins to be </a:t>
            </a:r>
            <a:r>
              <a:rPr lang="en-US" sz="1600" b="1" i="1" dirty="0"/>
              <a:t>correspondence</a:t>
            </a:r>
            <a:r>
              <a:rPr lang="en-US" sz="1600" b="1" dirty="0"/>
              <a:t> between light coming from a particular region of the Sun and light received at a particular (opposite) region of the projection surface (top-to-bottom, left-to-right)</a:t>
            </a:r>
            <a:r>
              <a:rPr lang="en-US" sz="1600" dirty="0"/>
              <a:t>. This correspondence is key to image formation. The tighter the correspondence, the sharper the inverted image on the projection surface. In Case 1, there is no such </a:t>
            </a:r>
            <a:r>
              <a:rPr lang="en-US" sz="1600" i="1" dirty="0"/>
              <a:t>correspondence and so no image forms.</a:t>
            </a:r>
            <a:endParaRPr lang="en-US" sz="1600" dirty="0"/>
          </a:p>
        </p:txBody>
      </p:sp>
      <p:sp>
        <p:nvSpPr>
          <p:cNvPr id="11" name="Slide Number Placeholder 10">
            <a:extLst>
              <a:ext uri="{FF2B5EF4-FFF2-40B4-BE49-F238E27FC236}">
                <a16:creationId xmlns:a16="http://schemas.microsoft.com/office/drawing/2014/main" id="{B5FB5E9F-2F13-AB73-5296-388394C7A1D7}"/>
              </a:ext>
            </a:extLst>
          </p:cNvPr>
          <p:cNvSpPr>
            <a:spLocks noGrp="1"/>
          </p:cNvSpPr>
          <p:nvPr>
            <p:ph type="sldNum" sz="quarter" idx="12"/>
          </p:nvPr>
        </p:nvSpPr>
        <p:spPr/>
        <p:txBody>
          <a:bodyPr/>
          <a:lstStyle/>
          <a:p>
            <a:fld id="{23E00BF6-6337-4BA4-A033-88BB584A9638}" type="slidenum">
              <a:rPr lang="en-US" smtClean="0"/>
              <a:t>41</a:t>
            </a:fld>
            <a:endParaRPr lang="en-US" dirty="0"/>
          </a:p>
        </p:txBody>
      </p:sp>
      <p:sp>
        <p:nvSpPr>
          <p:cNvPr id="12" name="Title 1">
            <a:extLst>
              <a:ext uri="{FF2B5EF4-FFF2-40B4-BE49-F238E27FC236}">
                <a16:creationId xmlns:a16="http://schemas.microsoft.com/office/drawing/2014/main" id="{8ABD0065-28BE-D818-FAE0-2E808C05FC35}"/>
              </a:ext>
            </a:extLst>
          </p:cNvPr>
          <p:cNvSpPr txBox="1">
            <a:spLocks/>
          </p:cNvSpPr>
          <p:nvPr/>
        </p:nvSpPr>
        <p:spPr>
          <a:xfrm>
            <a:off x="711385" y="247367"/>
            <a:ext cx="7772400" cy="116280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cxnSp>
        <p:nvCxnSpPr>
          <p:cNvPr id="27" name="Straight Connector 26">
            <a:extLst>
              <a:ext uri="{FF2B5EF4-FFF2-40B4-BE49-F238E27FC236}">
                <a16:creationId xmlns:a16="http://schemas.microsoft.com/office/drawing/2014/main" id="{5C9951E8-B590-6DC6-E740-35BC257787F8}"/>
              </a:ext>
            </a:extLst>
          </p:cNvPr>
          <p:cNvCxnSpPr/>
          <p:nvPr/>
        </p:nvCxnSpPr>
        <p:spPr>
          <a:xfrm flipH="1">
            <a:off x="7017150" y="2316924"/>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6061C01-6126-420F-92F9-287EC7D8D433}"/>
              </a:ext>
            </a:extLst>
          </p:cNvPr>
          <p:cNvSpPr>
            <a:spLocks noChangeAspect="1"/>
          </p:cNvSpPr>
          <p:nvPr/>
        </p:nvSpPr>
        <p:spPr>
          <a:xfrm>
            <a:off x="7282730" y="2808250"/>
            <a:ext cx="1044806" cy="1044806"/>
          </a:xfrm>
          <a:prstGeom prst="ellipse">
            <a:avLst/>
          </a:prstGeom>
          <a:solidFill>
            <a:srgbClr val="FFFF00"/>
          </a:solidFill>
          <a:ln>
            <a:noFill/>
            <a:prstDash val="sysDot"/>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4" name="Rectangle 3">
            <a:extLst>
              <a:ext uri="{FF2B5EF4-FFF2-40B4-BE49-F238E27FC236}">
                <a16:creationId xmlns:a16="http://schemas.microsoft.com/office/drawing/2014/main" id="{594B5C9A-18B6-F09A-2F18-AB913810972A}"/>
              </a:ext>
            </a:extLst>
          </p:cNvPr>
          <p:cNvSpPr/>
          <p:nvPr/>
        </p:nvSpPr>
        <p:spPr>
          <a:xfrm>
            <a:off x="7679007" y="3169693"/>
            <a:ext cx="274320" cy="274320"/>
          </a:xfrm>
          <a:prstGeom prst="rect">
            <a:avLst/>
          </a:prstGeom>
          <a:solidFill>
            <a:srgbClr val="FFFF00"/>
          </a:solidFill>
          <a:ln w="31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D7185455-1659-E746-0C60-4F82B477A00A}"/>
              </a:ext>
            </a:extLst>
          </p:cNvPr>
          <p:cNvSpPr/>
          <p:nvPr/>
        </p:nvSpPr>
        <p:spPr>
          <a:xfrm>
            <a:off x="7926231" y="3662352"/>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FBEE0F7-6796-BE32-FCE4-56B36DDC57DD}"/>
              </a:ext>
            </a:extLst>
          </p:cNvPr>
          <p:cNvSpPr txBox="1"/>
          <p:nvPr/>
        </p:nvSpPr>
        <p:spPr>
          <a:xfrm>
            <a:off x="7537484" y="1774135"/>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sp>
        <p:nvSpPr>
          <p:cNvPr id="32" name="TextBox 31">
            <a:extLst>
              <a:ext uri="{FF2B5EF4-FFF2-40B4-BE49-F238E27FC236}">
                <a16:creationId xmlns:a16="http://schemas.microsoft.com/office/drawing/2014/main" id="{F1898F6B-D492-A5AA-DB40-F2E795139F41}"/>
              </a:ext>
            </a:extLst>
          </p:cNvPr>
          <p:cNvSpPr txBox="1"/>
          <p:nvPr/>
        </p:nvSpPr>
        <p:spPr>
          <a:xfrm>
            <a:off x="7079822" y="2153783"/>
            <a:ext cx="1601731" cy="646331"/>
          </a:xfrm>
          <a:prstGeom prst="rect">
            <a:avLst/>
          </a:prstGeom>
          <a:noFill/>
        </p:spPr>
        <p:txBody>
          <a:bodyPr wrap="square" rtlCol="0">
            <a:spAutoFit/>
          </a:bodyPr>
          <a:lstStyle/>
          <a:p>
            <a:pPr algn="ctr"/>
            <a:r>
              <a:rPr lang="en-US" sz="1200" dirty="0"/>
              <a:t>We see a circular shape of light on the projection surface</a:t>
            </a:r>
          </a:p>
        </p:txBody>
      </p:sp>
      <p:sp>
        <p:nvSpPr>
          <p:cNvPr id="34" name="Oval 33">
            <a:extLst>
              <a:ext uri="{FF2B5EF4-FFF2-40B4-BE49-F238E27FC236}">
                <a16:creationId xmlns:a16="http://schemas.microsoft.com/office/drawing/2014/main" id="{EBD6E168-62AD-8266-EE4B-293AB59F811C}"/>
              </a:ext>
            </a:extLst>
          </p:cNvPr>
          <p:cNvSpPr/>
          <p:nvPr/>
        </p:nvSpPr>
        <p:spPr>
          <a:xfrm>
            <a:off x="1630680" y="3073777"/>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122D3B0-CE0E-D1C0-AC09-AE34FBA219CB}"/>
              </a:ext>
            </a:extLst>
          </p:cNvPr>
          <p:cNvSpPr txBox="1"/>
          <p:nvPr/>
        </p:nvSpPr>
        <p:spPr>
          <a:xfrm>
            <a:off x="6139805" y="4353580"/>
            <a:ext cx="1732397" cy="523220"/>
          </a:xfrm>
          <a:prstGeom prst="rect">
            <a:avLst/>
          </a:prstGeom>
          <a:noFill/>
        </p:spPr>
        <p:txBody>
          <a:bodyPr wrap="square" rtlCol="0">
            <a:spAutoFit/>
          </a:bodyPr>
          <a:lstStyle/>
          <a:p>
            <a:pPr algn="ctr"/>
            <a:r>
              <a:rPr lang="en-US" sz="1400" dirty="0"/>
              <a:t>Smooth, flat projection surface</a:t>
            </a:r>
          </a:p>
        </p:txBody>
      </p:sp>
      <p:sp>
        <p:nvSpPr>
          <p:cNvPr id="29" name="Subtitle 11">
            <a:extLst>
              <a:ext uri="{FF2B5EF4-FFF2-40B4-BE49-F238E27FC236}">
                <a16:creationId xmlns:a16="http://schemas.microsoft.com/office/drawing/2014/main" id="{DCE45FF1-7ABE-9BC6-0BEA-E49CB2582D36}"/>
              </a:ext>
            </a:extLst>
          </p:cNvPr>
          <p:cNvSpPr txBox="1">
            <a:spLocks/>
          </p:cNvSpPr>
          <p:nvPr/>
        </p:nvSpPr>
        <p:spPr>
          <a:xfrm>
            <a:off x="1405745" y="864047"/>
            <a:ext cx="6399694" cy="4159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How can small,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non-round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holes create images of the </a:t>
            </a:r>
            <a:r>
              <a:rPr kumimoji="0" lang="en-US" sz="1800" b="1" i="1" u="none" strike="noStrike" kern="1200" cap="none" spc="0" normalizeH="0" baseline="0" noProof="0" dirty="0">
                <a:ln>
                  <a:noFill/>
                </a:ln>
                <a:solidFill>
                  <a:prstClr val="black"/>
                </a:solidFill>
                <a:effectLst/>
                <a:highlight>
                  <a:srgbClr val="FFFF00"/>
                </a:highlight>
                <a:uLnTx/>
                <a:uFillTx/>
                <a:latin typeface="Calibri"/>
                <a:ea typeface="+mn-ea"/>
                <a:cs typeface="+mn-cs"/>
              </a:rPr>
              <a:t>round</a:t>
            </a: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Sun?</a:t>
            </a:r>
          </a:p>
        </p:txBody>
      </p:sp>
      <p:cxnSp>
        <p:nvCxnSpPr>
          <p:cNvPr id="37" name="Straight Connector 36">
            <a:extLst>
              <a:ext uri="{FF2B5EF4-FFF2-40B4-BE49-F238E27FC236}">
                <a16:creationId xmlns:a16="http://schemas.microsoft.com/office/drawing/2014/main" id="{BC2C2F30-D104-B66F-8B7E-7BC368E244BF}"/>
              </a:ext>
            </a:extLst>
          </p:cNvPr>
          <p:cNvCxnSpPr>
            <a:cxnSpLocks/>
          </p:cNvCxnSpPr>
          <p:nvPr/>
        </p:nvCxnSpPr>
        <p:spPr>
          <a:xfrm flipV="1">
            <a:off x="1905000" y="2937164"/>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BE591F2-0C18-D22A-257E-911454D1603A}"/>
              </a:ext>
            </a:extLst>
          </p:cNvPr>
          <p:cNvCxnSpPr>
            <a:cxnSpLocks/>
          </p:cNvCxnSpPr>
          <p:nvPr/>
        </p:nvCxnSpPr>
        <p:spPr>
          <a:xfrm flipV="1">
            <a:off x="1904107" y="3753735"/>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88DA0B-3FA9-5AEE-0E25-F61694F10B7F}"/>
              </a:ext>
            </a:extLst>
          </p:cNvPr>
          <p:cNvSpPr txBox="1"/>
          <p:nvPr/>
        </p:nvSpPr>
        <p:spPr>
          <a:xfrm>
            <a:off x="7086600" y="3903205"/>
            <a:ext cx="1601731" cy="276999"/>
          </a:xfrm>
          <a:prstGeom prst="rect">
            <a:avLst/>
          </a:prstGeom>
          <a:noFill/>
        </p:spPr>
        <p:txBody>
          <a:bodyPr wrap="square" rtlCol="0">
            <a:spAutoFit/>
          </a:bodyPr>
          <a:lstStyle/>
          <a:p>
            <a:pPr algn="ctr"/>
            <a:r>
              <a:rPr lang="en-US" sz="1200" dirty="0"/>
              <a:t>IMAGE NOT to SCALE</a:t>
            </a:r>
          </a:p>
        </p:txBody>
      </p:sp>
    </p:spTree>
    <p:extLst>
      <p:ext uri="{BB962C8B-B14F-4D97-AF65-F5344CB8AC3E}">
        <p14:creationId xmlns:p14="http://schemas.microsoft.com/office/powerpoint/2010/main" val="2135736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A909E2D-D5F1-9F9A-3155-2D3DD28C1B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962" y="1752600"/>
            <a:ext cx="1932329" cy="1733198"/>
          </a:xfrm>
          <a:prstGeom prst="rect">
            <a:avLst/>
          </a:prstGeom>
        </p:spPr>
      </p:pic>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cxnSp>
        <p:nvCxnSpPr>
          <p:cNvPr id="7" name="Straight Connector 6"/>
          <p:cNvCxnSpPr/>
          <p:nvPr/>
        </p:nvCxnSpPr>
        <p:spPr>
          <a:xfrm flipH="1">
            <a:off x="7641399" y="1396649"/>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64889D9-5DE0-4C2B-B0D0-7DA88902AD3D}"/>
              </a:ext>
            </a:extLst>
          </p:cNvPr>
          <p:cNvSpPr>
            <a:spLocks noChangeAspect="1"/>
          </p:cNvSpPr>
          <p:nvPr/>
        </p:nvSpPr>
        <p:spPr>
          <a:xfrm>
            <a:off x="7588316" y="2268819"/>
            <a:ext cx="84582" cy="338328"/>
          </a:xfrm>
          <a:prstGeom prst="ellipse">
            <a:avLst/>
          </a:prstGeom>
          <a:solidFill>
            <a:srgbClr val="FFFF00"/>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stCxn id="16" idx="0"/>
            <a:endCxn id="8" idx="0"/>
          </p:cNvCxnSpPr>
          <p:nvPr/>
        </p:nvCxnSpPr>
        <p:spPr>
          <a:xfrm flipV="1">
            <a:off x="2462495" y="2268819"/>
            <a:ext cx="5168112" cy="91440"/>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6" idx="4"/>
            <a:endCxn id="8" idx="4"/>
          </p:cNvCxnSpPr>
          <p:nvPr/>
        </p:nvCxnSpPr>
        <p:spPr>
          <a:xfrm>
            <a:off x="2462495" y="2524851"/>
            <a:ext cx="5168112" cy="82296"/>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A6B644-59C8-4940-92FA-2CF9BF578591}"/>
              </a:ext>
            </a:extLst>
          </p:cNvPr>
          <p:cNvCxnSpPr/>
          <p:nvPr/>
        </p:nvCxnSpPr>
        <p:spPr>
          <a:xfrm>
            <a:off x="6697907" y="1354419"/>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12BB71-DF95-4793-9B7E-DE820C0EC1BA}"/>
              </a:ext>
            </a:extLst>
          </p:cNvPr>
          <p:cNvCxnSpPr/>
          <p:nvPr/>
        </p:nvCxnSpPr>
        <p:spPr>
          <a:xfrm>
            <a:off x="6697907" y="2573619"/>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08832" y="3487724"/>
            <a:ext cx="1561325" cy="461665"/>
          </a:xfrm>
          <a:prstGeom prst="rect">
            <a:avLst/>
          </a:prstGeom>
          <a:noFill/>
        </p:spPr>
        <p:txBody>
          <a:bodyPr wrap="square" rtlCol="0">
            <a:spAutoFit/>
          </a:bodyPr>
          <a:lstStyle/>
          <a:p>
            <a:pPr algn="ctr"/>
            <a:r>
              <a:rPr lang="en-US" sz="1200" dirty="0"/>
              <a:t>Smooth flat projection surface</a:t>
            </a:r>
          </a:p>
        </p:txBody>
      </p:sp>
      <p:cxnSp>
        <p:nvCxnSpPr>
          <p:cNvPr id="15" name="Straight Connector 14"/>
          <p:cNvCxnSpPr>
            <a:stCxn id="16" idx="6"/>
          </p:cNvCxnSpPr>
          <p:nvPr/>
        </p:nvCxnSpPr>
        <p:spPr>
          <a:xfrm flipV="1">
            <a:off x="2544791" y="2433411"/>
            <a:ext cx="5085816" cy="9144"/>
          </a:xfrm>
          <a:prstGeom prst="line">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41BC581-D62D-4582-9C26-6AC0AB51AA6D}"/>
              </a:ext>
            </a:extLst>
          </p:cNvPr>
          <p:cNvSpPr>
            <a:spLocks noChangeAspect="1"/>
          </p:cNvSpPr>
          <p:nvPr/>
        </p:nvSpPr>
        <p:spPr>
          <a:xfrm>
            <a:off x="2380199" y="2360259"/>
            <a:ext cx="164592" cy="164592"/>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32769" y="3503259"/>
            <a:ext cx="1330275"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closer</a:t>
            </a:r>
            <a:r>
              <a:rPr lang="en-US" sz="1200" dirty="0"/>
              <a:t> to surface</a:t>
            </a:r>
          </a:p>
        </p:txBody>
      </p:sp>
      <p:sp>
        <p:nvSpPr>
          <p:cNvPr id="19" name="TextBox 18"/>
          <p:cNvSpPr txBox="1"/>
          <p:nvPr/>
        </p:nvSpPr>
        <p:spPr>
          <a:xfrm>
            <a:off x="7727548" y="1860015"/>
            <a:ext cx="1323249" cy="646331"/>
          </a:xfrm>
          <a:prstGeom prst="rect">
            <a:avLst/>
          </a:prstGeom>
          <a:noFill/>
        </p:spPr>
        <p:txBody>
          <a:bodyPr wrap="square" rtlCol="0">
            <a:spAutoFit/>
          </a:bodyPr>
          <a:lstStyle/>
          <a:p>
            <a:pPr algn="ctr"/>
            <a:r>
              <a:rPr lang="en-US" sz="1200" dirty="0"/>
              <a:t>See hole-shaped light shapes  on projection surface</a:t>
            </a:r>
          </a:p>
        </p:txBody>
      </p:sp>
      <p:sp>
        <p:nvSpPr>
          <p:cNvPr id="20" name="TextBox 19"/>
          <p:cNvSpPr txBox="1"/>
          <p:nvPr/>
        </p:nvSpPr>
        <p:spPr>
          <a:xfrm>
            <a:off x="2147135" y="2606641"/>
            <a:ext cx="724446" cy="369332"/>
          </a:xfrm>
          <a:prstGeom prst="rect">
            <a:avLst/>
          </a:prstGeom>
          <a:noFill/>
        </p:spPr>
        <p:txBody>
          <a:bodyPr wrap="square" rtlCol="0">
            <a:spAutoFit/>
          </a:bodyPr>
          <a:lstStyle/>
          <a:p>
            <a:pPr algn="ctr"/>
            <a:r>
              <a:rPr lang="en-US" dirty="0"/>
              <a:t>Sun</a:t>
            </a:r>
          </a:p>
        </p:txBody>
      </p:sp>
      <p:sp>
        <p:nvSpPr>
          <p:cNvPr id="21" name="Slide Number Placeholder 20">
            <a:extLst>
              <a:ext uri="{FF2B5EF4-FFF2-40B4-BE49-F238E27FC236}">
                <a16:creationId xmlns:a16="http://schemas.microsoft.com/office/drawing/2014/main" id="{D7B8293F-EC9F-CF3B-3A29-4FC77CD2DBCA}"/>
              </a:ext>
            </a:extLst>
          </p:cNvPr>
          <p:cNvSpPr>
            <a:spLocks noGrp="1"/>
          </p:cNvSpPr>
          <p:nvPr>
            <p:ph type="sldNum" sz="quarter" idx="12"/>
          </p:nvPr>
        </p:nvSpPr>
        <p:spPr/>
        <p:txBody>
          <a:bodyPr/>
          <a:lstStyle/>
          <a:p>
            <a:fld id="{23E00BF6-6337-4BA4-A033-88BB584A9638}" type="slidenum">
              <a:rPr lang="en-US" smtClean="0"/>
              <a:t>42</a:t>
            </a:fld>
            <a:endParaRPr lang="en-US" dirty="0"/>
          </a:p>
        </p:txBody>
      </p:sp>
      <p:sp>
        <p:nvSpPr>
          <p:cNvPr id="24" name="TextBox 23">
            <a:extLst>
              <a:ext uri="{FF2B5EF4-FFF2-40B4-BE49-F238E27FC236}">
                <a16:creationId xmlns:a16="http://schemas.microsoft.com/office/drawing/2014/main" id="{BD8592CE-EB00-E076-D361-470AAAA58E78}"/>
              </a:ext>
            </a:extLst>
          </p:cNvPr>
          <p:cNvSpPr txBox="1"/>
          <p:nvPr/>
        </p:nvSpPr>
        <p:spPr>
          <a:xfrm>
            <a:off x="7978500" y="2633745"/>
            <a:ext cx="686405"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1</a:t>
            </a:r>
          </a:p>
        </p:txBody>
      </p:sp>
      <p:sp>
        <p:nvSpPr>
          <p:cNvPr id="25" name="TextBox 24">
            <a:extLst>
              <a:ext uri="{FF2B5EF4-FFF2-40B4-BE49-F238E27FC236}">
                <a16:creationId xmlns:a16="http://schemas.microsoft.com/office/drawing/2014/main" id="{33150162-00DB-8C3C-39B1-D12620AB3EB3}"/>
              </a:ext>
            </a:extLst>
          </p:cNvPr>
          <p:cNvSpPr txBox="1"/>
          <p:nvPr/>
        </p:nvSpPr>
        <p:spPr>
          <a:xfrm>
            <a:off x="7978500" y="5666650"/>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cxnSp>
        <p:nvCxnSpPr>
          <p:cNvPr id="2" name="Straight Connector 1">
            <a:extLst>
              <a:ext uri="{FF2B5EF4-FFF2-40B4-BE49-F238E27FC236}">
                <a16:creationId xmlns:a16="http://schemas.microsoft.com/office/drawing/2014/main" id="{2352F0A6-0CFC-1B85-1CE1-4A2B79B9A7C2}"/>
              </a:ext>
            </a:extLst>
          </p:cNvPr>
          <p:cNvCxnSpPr/>
          <p:nvPr/>
        </p:nvCxnSpPr>
        <p:spPr>
          <a:xfrm flipH="1">
            <a:off x="2493629" y="4883541"/>
            <a:ext cx="5168072" cy="640080"/>
          </a:xfrm>
          <a:prstGeom prst="line">
            <a:avLst/>
          </a:prstGeom>
          <a:ln w="15875" cmpd="sng">
            <a:solidFill>
              <a:srgbClr val="00B05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3872CCE-6DE8-72A2-CB29-DF3D37A33BD5}"/>
              </a:ext>
            </a:extLst>
          </p:cNvPr>
          <p:cNvCxnSpPr/>
          <p:nvPr/>
        </p:nvCxnSpPr>
        <p:spPr>
          <a:xfrm flipH="1" flipV="1">
            <a:off x="2484548" y="4956693"/>
            <a:ext cx="5178141" cy="640080"/>
          </a:xfrm>
          <a:prstGeom prst="line">
            <a:avLst/>
          </a:prstGeom>
          <a:ln w="15875">
            <a:solidFill>
              <a:srgbClr val="FF000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71F100-B10E-21D6-E305-62F158E6125E}"/>
              </a:ext>
            </a:extLst>
          </p:cNvPr>
          <p:cNvCxnSpPr/>
          <p:nvPr/>
        </p:nvCxnSpPr>
        <p:spPr>
          <a:xfrm flipH="1">
            <a:off x="7656941" y="4218635"/>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7190BF-4993-31FD-403E-1128FAC41575}"/>
              </a:ext>
            </a:extLst>
          </p:cNvPr>
          <p:cNvCxnSpPr/>
          <p:nvPr/>
        </p:nvCxnSpPr>
        <p:spPr>
          <a:xfrm>
            <a:off x="5599541" y="4176405"/>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D0A260-3315-D539-4959-AED251B237DC}"/>
              </a:ext>
            </a:extLst>
          </p:cNvPr>
          <p:cNvCxnSpPr/>
          <p:nvPr/>
        </p:nvCxnSpPr>
        <p:spPr>
          <a:xfrm>
            <a:off x="5599541" y="5395605"/>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DB14D06-1187-91D6-AFE0-7C6D3D55271E}"/>
              </a:ext>
            </a:extLst>
          </p:cNvPr>
          <p:cNvSpPr txBox="1"/>
          <p:nvPr/>
        </p:nvSpPr>
        <p:spPr>
          <a:xfrm>
            <a:off x="2107022" y="5635873"/>
            <a:ext cx="724446" cy="369332"/>
          </a:xfrm>
          <a:prstGeom prst="rect">
            <a:avLst/>
          </a:prstGeom>
          <a:noFill/>
        </p:spPr>
        <p:txBody>
          <a:bodyPr wrap="square" rtlCol="0">
            <a:spAutoFit/>
          </a:bodyPr>
          <a:lstStyle/>
          <a:p>
            <a:pPr algn="ctr"/>
            <a:r>
              <a:rPr lang="en-US" dirty="0"/>
              <a:t>Sun</a:t>
            </a:r>
          </a:p>
        </p:txBody>
      </p:sp>
      <p:cxnSp>
        <p:nvCxnSpPr>
          <p:cNvPr id="31" name="Straight Connector 30">
            <a:extLst>
              <a:ext uri="{FF2B5EF4-FFF2-40B4-BE49-F238E27FC236}">
                <a16:creationId xmlns:a16="http://schemas.microsoft.com/office/drawing/2014/main" id="{25977759-8ECA-A3CC-D6E1-9105B98F2388}"/>
              </a:ext>
            </a:extLst>
          </p:cNvPr>
          <p:cNvCxnSpPr/>
          <p:nvPr/>
        </p:nvCxnSpPr>
        <p:spPr>
          <a:xfrm flipV="1">
            <a:off x="2469245" y="5090805"/>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798FB27-9D6D-75C9-9010-1EAC8AEAEACE}"/>
              </a:ext>
            </a:extLst>
          </p:cNvPr>
          <p:cNvCxnSpPr/>
          <p:nvPr/>
        </p:nvCxnSpPr>
        <p:spPr>
          <a:xfrm>
            <a:off x="2469245" y="5392557"/>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1267D60-1AB2-FD93-88E6-B24ECA979D80}"/>
              </a:ext>
            </a:extLst>
          </p:cNvPr>
          <p:cNvCxnSpPr/>
          <p:nvPr/>
        </p:nvCxnSpPr>
        <p:spPr>
          <a:xfrm flipV="1">
            <a:off x="2551541" y="5243205"/>
            <a:ext cx="5085816"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76938C-CD30-7CCD-9086-0FA46193E370}"/>
              </a:ext>
            </a:extLst>
          </p:cNvPr>
          <p:cNvCxnSpPr/>
          <p:nvPr/>
        </p:nvCxnSpPr>
        <p:spPr>
          <a:xfrm flipH="1" flipV="1">
            <a:off x="2475345" y="4862205"/>
            <a:ext cx="5178141" cy="880872"/>
          </a:xfrm>
          <a:prstGeom prst="line">
            <a:avLst/>
          </a:prstGeom>
          <a:ln w="28575">
            <a:solidFill>
              <a:srgbClr val="FF0000"/>
            </a:solidFill>
            <a:prstDash val="dash"/>
            <a:head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B018B7-A79F-0610-4B21-4E0C8B065123}"/>
              </a:ext>
            </a:extLst>
          </p:cNvPr>
          <p:cNvCxnSpPr/>
          <p:nvPr/>
        </p:nvCxnSpPr>
        <p:spPr>
          <a:xfrm flipH="1">
            <a:off x="2501061" y="4734189"/>
            <a:ext cx="5168072" cy="914400"/>
          </a:xfrm>
          <a:prstGeom prst="line">
            <a:avLst/>
          </a:prstGeom>
          <a:ln w="38100" cmpd="sng">
            <a:solidFill>
              <a:srgbClr val="00B05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539F5A64-2737-A37B-341C-DC12A7BA0483}"/>
              </a:ext>
            </a:extLst>
          </p:cNvPr>
          <p:cNvSpPr>
            <a:spLocks noChangeAspect="1"/>
          </p:cNvSpPr>
          <p:nvPr/>
        </p:nvSpPr>
        <p:spPr>
          <a:xfrm>
            <a:off x="2063861" y="4846965"/>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6222F420-0DE8-8246-71D4-81AA0A0C50AC}"/>
              </a:ext>
            </a:extLst>
          </p:cNvPr>
          <p:cNvSpPr txBox="1"/>
          <p:nvPr/>
        </p:nvSpPr>
        <p:spPr>
          <a:xfrm>
            <a:off x="7584033" y="4875776"/>
            <a:ext cx="1601731" cy="646331"/>
          </a:xfrm>
          <a:prstGeom prst="rect">
            <a:avLst/>
          </a:prstGeom>
          <a:noFill/>
        </p:spPr>
        <p:txBody>
          <a:bodyPr wrap="square" rtlCol="0">
            <a:spAutoFit/>
          </a:bodyPr>
          <a:lstStyle/>
          <a:p>
            <a:pPr algn="ctr"/>
            <a:r>
              <a:rPr lang="en-US" sz="1200" dirty="0"/>
              <a:t>The 3 holes each make a fuzzy round shape of light on the surface</a:t>
            </a:r>
          </a:p>
        </p:txBody>
      </p:sp>
      <p:cxnSp>
        <p:nvCxnSpPr>
          <p:cNvPr id="42" name="Straight Connector 41">
            <a:extLst>
              <a:ext uri="{FF2B5EF4-FFF2-40B4-BE49-F238E27FC236}">
                <a16:creationId xmlns:a16="http://schemas.microsoft.com/office/drawing/2014/main" id="{069C1AE0-881B-9C5D-BEA2-51A9863EEF10}"/>
              </a:ext>
            </a:extLst>
          </p:cNvPr>
          <p:cNvCxnSpPr/>
          <p:nvPr/>
        </p:nvCxnSpPr>
        <p:spPr>
          <a:xfrm flipH="1">
            <a:off x="7656941" y="4236960"/>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87E0A09B-0A89-5602-BBD0-C0ADC7E72CFC}"/>
              </a:ext>
            </a:extLst>
          </p:cNvPr>
          <p:cNvSpPr txBox="1"/>
          <p:nvPr/>
        </p:nvSpPr>
        <p:spPr>
          <a:xfrm>
            <a:off x="4837001" y="6276219"/>
            <a:ext cx="1500020" cy="461665"/>
          </a:xfrm>
          <a:prstGeom prst="rect">
            <a:avLst/>
          </a:prstGeom>
          <a:noFill/>
        </p:spPr>
        <p:txBody>
          <a:bodyPr wrap="square" rtlCol="0">
            <a:spAutoFit/>
          </a:bodyPr>
          <a:lstStyle/>
          <a:p>
            <a:pPr algn="ctr"/>
            <a:r>
              <a:rPr lang="en-US" sz="1200" dirty="0"/>
              <a:t>Card with hole is </a:t>
            </a:r>
            <a:r>
              <a:rPr lang="en-US" sz="1200" b="1" dirty="0">
                <a:highlight>
                  <a:srgbClr val="FFFF00"/>
                </a:highlight>
              </a:rPr>
              <a:t>farther</a:t>
            </a:r>
            <a:r>
              <a:rPr lang="en-US" sz="1200" dirty="0"/>
              <a:t> from surface</a:t>
            </a:r>
          </a:p>
        </p:txBody>
      </p:sp>
      <p:sp>
        <p:nvSpPr>
          <p:cNvPr id="78" name="Oval 77">
            <a:extLst>
              <a:ext uri="{FF2B5EF4-FFF2-40B4-BE49-F238E27FC236}">
                <a16:creationId xmlns:a16="http://schemas.microsoft.com/office/drawing/2014/main" id="{99019300-80AF-D771-7E33-89DD722BA04B}"/>
              </a:ext>
            </a:extLst>
          </p:cNvPr>
          <p:cNvSpPr/>
          <p:nvPr/>
        </p:nvSpPr>
        <p:spPr>
          <a:xfrm>
            <a:off x="2362200" y="4953429"/>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110DB2A2-582E-F774-F07B-F97D511F56CC}"/>
              </a:ext>
            </a:extLst>
          </p:cNvPr>
          <p:cNvSpPr>
            <a:spLocks noChangeAspect="1"/>
          </p:cNvSpPr>
          <p:nvPr/>
        </p:nvSpPr>
        <p:spPr>
          <a:xfrm>
            <a:off x="2432304" y="2377440"/>
            <a:ext cx="18288" cy="18288"/>
          </a:xfrm>
          <a:prstGeom prst="ellipse">
            <a:avLst/>
          </a:prstGeom>
          <a:solidFill>
            <a:schemeClr val="tx1"/>
          </a:solidFill>
          <a:ln w="1905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45B6B11-0C1E-52C1-AD6C-4EF5D0AE0D40}"/>
              </a:ext>
            </a:extLst>
          </p:cNvPr>
          <p:cNvSpPr txBox="1"/>
          <p:nvPr/>
        </p:nvSpPr>
        <p:spPr>
          <a:xfrm>
            <a:off x="-9676" y="1783488"/>
            <a:ext cx="720933"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00"/>
                </a:highlight>
                <a:uLnTx/>
                <a:uFillTx/>
                <a:latin typeface="Calibri"/>
                <a:ea typeface="+mn-ea"/>
                <a:cs typeface="+mn-cs"/>
              </a:rPr>
              <a:t>Case 1</a:t>
            </a:r>
          </a:p>
        </p:txBody>
      </p:sp>
      <p:pic>
        <p:nvPicPr>
          <p:cNvPr id="38"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A66ABD5E-6B15-684D-B4D6-3B7913260AF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flipH="1">
            <a:off x="85821" y="4222878"/>
            <a:ext cx="1932329" cy="1699662"/>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70AACBA-8988-0CF5-6218-EC34E9F23FDC}"/>
              </a:ext>
            </a:extLst>
          </p:cNvPr>
          <p:cNvSpPr txBox="1"/>
          <p:nvPr/>
        </p:nvSpPr>
        <p:spPr>
          <a:xfrm>
            <a:off x="-4525" y="4233919"/>
            <a:ext cx="720933" cy="30777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00"/>
                </a:highlight>
                <a:uLnTx/>
                <a:uFillTx/>
                <a:latin typeface="Calibri"/>
                <a:ea typeface="+mn-ea"/>
                <a:cs typeface="+mn-cs"/>
              </a:rPr>
              <a:t>Case 2</a:t>
            </a:r>
          </a:p>
        </p:txBody>
      </p:sp>
      <p:sp>
        <p:nvSpPr>
          <p:cNvPr id="18" name="Title 1">
            <a:extLst>
              <a:ext uri="{FF2B5EF4-FFF2-40B4-BE49-F238E27FC236}">
                <a16:creationId xmlns:a16="http://schemas.microsoft.com/office/drawing/2014/main" id="{70E873E2-9BE4-53D9-E651-321C63CB226C}"/>
              </a:ext>
            </a:extLst>
          </p:cNvPr>
          <p:cNvSpPr txBox="1">
            <a:spLocks/>
          </p:cNvSpPr>
          <p:nvPr/>
        </p:nvSpPr>
        <p:spPr>
          <a:xfrm>
            <a:off x="651936" y="19979"/>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46" name="Subtitle 11">
            <a:extLst>
              <a:ext uri="{FF2B5EF4-FFF2-40B4-BE49-F238E27FC236}">
                <a16:creationId xmlns:a16="http://schemas.microsoft.com/office/drawing/2014/main" id="{168A9934-8C70-9544-97F4-C272E9BC41F3}"/>
              </a:ext>
            </a:extLst>
          </p:cNvPr>
          <p:cNvSpPr txBox="1">
            <a:spLocks/>
          </p:cNvSpPr>
          <p:nvPr/>
        </p:nvSpPr>
        <p:spPr>
          <a:xfrm>
            <a:off x="839646" y="580339"/>
            <a:ext cx="7314450" cy="4159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highlight>
                  <a:srgbClr val="FFFF00"/>
                </a:highlight>
                <a:uLnTx/>
                <a:uFillTx/>
                <a:latin typeface="Calibri"/>
                <a:ea typeface="+mn-ea"/>
                <a:cs typeface="+mn-cs"/>
              </a:rPr>
              <a:t>How can small, </a:t>
            </a:r>
            <a:r>
              <a:rPr kumimoji="0" lang="en-US" sz="1600" b="1" i="1" u="none" strike="noStrike" kern="1200" cap="none" spc="0" normalizeH="0" baseline="0" noProof="0" dirty="0">
                <a:ln>
                  <a:noFill/>
                </a:ln>
                <a:solidFill>
                  <a:prstClr val="black"/>
                </a:solidFill>
                <a:effectLst/>
                <a:highlight>
                  <a:srgbClr val="FFFF00"/>
                </a:highlight>
                <a:uLnTx/>
                <a:uFillTx/>
                <a:latin typeface="Calibri"/>
                <a:ea typeface="+mn-ea"/>
                <a:cs typeface="+mn-cs"/>
              </a:rPr>
              <a:t>non-round</a:t>
            </a:r>
            <a:r>
              <a:rPr kumimoji="0" lang="en-US" sz="1600" b="1" i="0" u="none" strike="noStrike" kern="1200" cap="none" spc="0" normalizeH="0" baseline="0" noProof="0" dirty="0">
                <a:ln>
                  <a:noFill/>
                </a:ln>
                <a:solidFill>
                  <a:prstClr val="black"/>
                </a:solidFill>
                <a:effectLst/>
                <a:highlight>
                  <a:srgbClr val="FFFF00"/>
                </a:highlight>
                <a:uLnTx/>
                <a:uFillTx/>
                <a:latin typeface="Calibri"/>
                <a:ea typeface="+mn-ea"/>
                <a:cs typeface="+mn-cs"/>
              </a:rPr>
              <a:t> holes create inverted images of the </a:t>
            </a:r>
            <a:r>
              <a:rPr kumimoji="0" lang="en-US" sz="1600" b="1" i="1" u="none" strike="noStrike" kern="1200" cap="none" spc="0" normalizeH="0" baseline="0" noProof="0" dirty="0">
                <a:ln>
                  <a:noFill/>
                </a:ln>
                <a:solidFill>
                  <a:prstClr val="black"/>
                </a:solidFill>
                <a:effectLst/>
                <a:highlight>
                  <a:srgbClr val="FFFF00"/>
                </a:highlight>
                <a:uLnTx/>
                <a:uFillTx/>
                <a:latin typeface="Calibri"/>
                <a:ea typeface="+mn-ea"/>
                <a:cs typeface="+mn-cs"/>
              </a:rPr>
              <a:t>round</a:t>
            </a:r>
            <a:r>
              <a:rPr kumimoji="0" lang="en-US" sz="1600" b="1" i="0" u="none" strike="noStrike" kern="1200" cap="none" spc="0" normalizeH="0" baseline="0" noProof="0" dirty="0">
                <a:ln>
                  <a:noFill/>
                </a:ln>
                <a:solidFill>
                  <a:prstClr val="black"/>
                </a:solidFill>
                <a:effectLst/>
                <a:highlight>
                  <a:srgbClr val="FFFF00"/>
                </a:highlight>
                <a:uLnTx/>
                <a:uFillTx/>
                <a:latin typeface="Calibri"/>
                <a:ea typeface="+mn-ea"/>
                <a:cs typeface="+mn-cs"/>
              </a:rPr>
              <a:t> Sun?</a:t>
            </a:r>
          </a:p>
        </p:txBody>
      </p:sp>
      <p:cxnSp>
        <p:nvCxnSpPr>
          <p:cNvPr id="47" name="Straight Arrow Connector 46">
            <a:extLst>
              <a:ext uri="{FF2B5EF4-FFF2-40B4-BE49-F238E27FC236}">
                <a16:creationId xmlns:a16="http://schemas.microsoft.com/office/drawing/2014/main" id="{F9C1B368-505A-DB90-2617-87F0688EF7CD}"/>
              </a:ext>
            </a:extLst>
          </p:cNvPr>
          <p:cNvCxnSpPr/>
          <p:nvPr/>
        </p:nvCxnSpPr>
        <p:spPr>
          <a:xfrm>
            <a:off x="6704657" y="1602516"/>
            <a:ext cx="9610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24A6785-A1EC-D58C-3B8A-FDF3BD6F8261}"/>
              </a:ext>
            </a:extLst>
          </p:cNvPr>
          <p:cNvCxnSpPr>
            <a:cxnSpLocks/>
          </p:cNvCxnSpPr>
          <p:nvPr/>
        </p:nvCxnSpPr>
        <p:spPr>
          <a:xfrm>
            <a:off x="5590749" y="6160276"/>
            <a:ext cx="20661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09094E5-12E8-C19E-EFAD-DB8D5C2DD333}"/>
              </a:ext>
            </a:extLst>
          </p:cNvPr>
          <p:cNvSpPr txBox="1"/>
          <p:nvPr/>
        </p:nvSpPr>
        <p:spPr>
          <a:xfrm>
            <a:off x="2321871" y="1475434"/>
            <a:ext cx="3149135" cy="830997"/>
          </a:xfrm>
          <a:prstGeom prst="rect">
            <a:avLst/>
          </a:prstGeom>
          <a:noFill/>
        </p:spPr>
        <p:txBody>
          <a:bodyPr wrap="square" rtlCol="0">
            <a:spAutoFit/>
          </a:bodyPr>
          <a:lstStyle/>
          <a:p>
            <a:pPr algn="just"/>
            <a:r>
              <a:rPr lang="en-US" sz="1200" b="1" dirty="0">
                <a:highlight>
                  <a:srgbClr val="FFFF00"/>
                </a:highlight>
              </a:rPr>
              <a:t>CASE 1: </a:t>
            </a:r>
            <a:r>
              <a:rPr lang="en-US" sz="1200" b="1" dirty="0"/>
              <a:t>No imaging of the Sun. </a:t>
            </a:r>
            <a:r>
              <a:rPr lang="en-US" sz="1200" dirty="0"/>
              <a:t>Light from every part of the Sun can pass through every part of each of the holes (square, triangle, and round) to the projection surface. </a:t>
            </a:r>
          </a:p>
        </p:txBody>
      </p:sp>
      <p:sp>
        <p:nvSpPr>
          <p:cNvPr id="52" name="TextBox 51">
            <a:extLst>
              <a:ext uri="{FF2B5EF4-FFF2-40B4-BE49-F238E27FC236}">
                <a16:creationId xmlns:a16="http://schemas.microsoft.com/office/drawing/2014/main" id="{19283BDA-0D4F-261D-E654-41D9ABB15FC0}"/>
              </a:ext>
            </a:extLst>
          </p:cNvPr>
          <p:cNvSpPr txBox="1"/>
          <p:nvPr/>
        </p:nvSpPr>
        <p:spPr>
          <a:xfrm>
            <a:off x="2321871" y="3588603"/>
            <a:ext cx="3276681" cy="1200329"/>
          </a:xfrm>
          <a:prstGeom prst="rect">
            <a:avLst/>
          </a:prstGeom>
          <a:noFill/>
        </p:spPr>
        <p:txBody>
          <a:bodyPr wrap="square" rtlCol="0">
            <a:spAutoFit/>
          </a:bodyPr>
          <a:lstStyle/>
          <a:p>
            <a:pPr algn="just"/>
            <a:r>
              <a:rPr lang="en-US" sz="1200" b="1" dirty="0">
                <a:highlight>
                  <a:srgbClr val="FFFF00"/>
                </a:highlight>
              </a:rPr>
              <a:t>CASE 2:  </a:t>
            </a:r>
            <a:r>
              <a:rPr lang="en-US" sz="1200" b="1" dirty="0"/>
              <a:t>Start to form images of the Sun. </a:t>
            </a:r>
            <a:r>
              <a:rPr lang="en-US" sz="1200" dirty="0"/>
              <a:t>Light from outside the center of the Sun must pass through the holes at an angle. This starts to force a </a:t>
            </a:r>
            <a:r>
              <a:rPr lang="en-US" sz="1200" i="1" dirty="0"/>
              <a:t>correspondence</a:t>
            </a:r>
            <a:r>
              <a:rPr lang="en-US" sz="1200" dirty="0"/>
              <a:t> between places on the Sun and places on the projection surface, which is necessary for images of the Sun to start forming.</a:t>
            </a:r>
          </a:p>
        </p:txBody>
      </p:sp>
      <p:cxnSp>
        <p:nvCxnSpPr>
          <p:cNvPr id="45" name="Straight Connector 44">
            <a:extLst>
              <a:ext uri="{FF2B5EF4-FFF2-40B4-BE49-F238E27FC236}">
                <a16:creationId xmlns:a16="http://schemas.microsoft.com/office/drawing/2014/main" id="{B0AAFFD6-3EA9-8DEA-676B-0F66908F83FD}"/>
              </a:ext>
            </a:extLst>
          </p:cNvPr>
          <p:cNvCxnSpPr>
            <a:cxnSpLocks/>
          </p:cNvCxnSpPr>
          <p:nvPr/>
        </p:nvCxnSpPr>
        <p:spPr>
          <a:xfrm flipV="1">
            <a:off x="2467999" y="2344536"/>
            <a:ext cx="5116034" cy="18288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8A52E30-7AAF-803B-7671-740D19FEB1DF}"/>
              </a:ext>
            </a:extLst>
          </p:cNvPr>
          <p:cNvCxnSpPr>
            <a:cxnSpLocks/>
            <a:stCxn id="16" idx="0"/>
          </p:cNvCxnSpPr>
          <p:nvPr/>
        </p:nvCxnSpPr>
        <p:spPr>
          <a:xfrm>
            <a:off x="2462495" y="2360259"/>
            <a:ext cx="5123705" cy="15085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E4EAF31-8A48-4A65-3C1F-937EC473A3A7}"/>
              </a:ext>
            </a:extLst>
          </p:cNvPr>
          <p:cNvSpPr txBox="1"/>
          <p:nvPr/>
        </p:nvSpPr>
        <p:spPr>
          <a:xfrm>
            <a:off x="84962" y="5966630"/>
            <a:ext cx="1966707" cy="830997"/>
          </a:xfrm>
          <a:prstGeom prst="rect">
            <a:avLst/>
          </a:prstGeom>
          <a:noFill/>
        </p:spPr>
        <p:txBody>
          <a:bodyPr wrap="square" rtlCol="0">
            <a:spAutoFit/>
          </a:bodyPr>
          <a:lstStyle/>
          <a:p>
            <a:pPr algn="just"/>
            <a:r>
              <a:rPr lang="en-US" sz="1200" dirty="0"/>
              <a:t>Projector held farther from the smooth, flat projection surface =&gt; fuzzy, inverted images of the round Sun.</a:t>
            </a:r>
          </a:p>
        </p:txBody>
      </p:sp>
      <p:sp>
        <p:nvSpPr>
          <p:cNvPr id="58" name="TextBox 57">
            <a:extLst>
              <a:ext uri="{FF2B5EF4-FFF2-40B4-BE49-F238E27FC236}">
                <a16:creationId xmlns:a16="http://schemas.microsoft.com/office/drawing/2014/main" id="{F1D351AC-C217-157A-F186-6CC0852701C8}"/>
              </a:ext>
            </a:extLst>
          </p:cNvPr>
          <p:cNvSpPr txBox="1"/>
          <p:nvPr/>
        </p:nvSpPr>
        <p:spPr>
          <a:xfrm>
            <a:off x="6856694" y="6276219"/>
            <a:ext cx="1561325" cy="461665"/>
          </a:xfrm>
          <a:prstGeom prst="rect">
            <a:avLst/>
          </a:prstGeom>
          <a:noFill/>
        </p:spPr>
        <p:txBody>
          <a:bodyPr wrap="square" rtlCol="0">
            <a:spAutoFit/>
          </a:bodyPr>
          <a:lstStyle/>
          <a:p>
            <a:pPr algn="ctr"/>
            <a:r>
              <a:rPr lang="en-US" sz="1200" dirty="0"/>
              <a:t>Smooth flat projection surface</a:t>
            </a:r>
          </a:p>
        </p:txBody>
      </p:sp>
      <p:sp>
        <p:nvSpPr>
          <p:cNvPr id="62" name="TextBox 61">
            <a:extLst>
              <a:ext uri="{FF2B5EF4-FFF2-40B4-BE49-F238E27FC236}">
                <a16:creationId xmlns:a16="http://schemas.microsoft.com/office/drawing/2014/main" id="{DA8760DD-AB82-2373-934B-28937934F65F}"/>
              </a:ext>
            </a:extLst>
          </p:cNvPr>
          <p:cNvSpPr txBox="1"/>
          <p:nvPr/>
        </p:nvSpPr>
        <p:spPr>
          <a:xfrm>
            <a:off x="19858" y="3437017"/>
            <a:ext cx="2096551" cy="646331"/>
          </a:xfrm>
          <a:prstGeom prst="rect">
            <a:avLst/>
          </a:prstGeom>
          <a:noFill/>
        </p:spPr>
        <p:txBody>
          <a:bodyPr wrap="square" rtlCol="0">
            <a:spAutoFit/>
          </a:bodyPr>
          <a:lstStyle/>
          <a:p>
            <a:pPr algn="just"/>
            <a:r>
              <a:rPr lang="en-US" sz="1200" dirty="0"/>
              <a:t>Projector held closer to the smooth, flat projection surface =&gt; see hole shapes of light.</a:t>
            </a:r>
          </a:p>
        </p:txBody>
      </p:sp>
    </p:spTree>
    <p:extLst>
      <p:ext uri="{BB962C8B-B14F-4D97-AF65-F5344CB8AC3E}">
        <p14:creationId xmlns:p14="http://schemas.microsoft.com/office/powerpoint/2010/main" val="923832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cxnSp>
        <p:nvCxnSpPr>
          <p:cNvPr id="6" name="Straight Connector 5"/>
          <p:cNvCxnSpPr/>
          <p:nvPr/>
        </p:nvCxnSpPr>
        <p:spPr>
          <a:xfrm flipH="1">
            <a:off x="1853838" y="2963505"/>
            <a:ext cx="5168072" cy="640080"/>
          </a:xfrm>
          <a:prstGeom prst="line">
            <a:avLst/>
          </a:prstGeom>
          <a:ln w="15875" cmpd="sng">
            <a:solidFill>
              <a:srgbClr val="FFC000"/>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844757" y="3036657"/>
            <a:ext cx="5178141" cy="640080"/>
          </a:xfrm>
          <a:prstGeom prst="line">
            <a:avLst/>
          </a:prstGeom>
          <a:ln w="15875">
            <a:solidFill>
              <a:srgbClr val="FFC00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017150" y="2298599"/>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A6B644-59C8-4940-92FA-2CF9BF578591}"/>
              </a:ext>
            </a:extLst>
          </p:cNvPr>
          <p:cNvCxnSpPr/>
          <p:nvPr/>
        </p:nvCxnSpPr>
        <p:spPr>
          <a:xfrm>
            <a:off x="4959750" y="2246843"/>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12BB71-DF95-4793-9B7E-DE820C0EC1BA}"/>
              </a:ext>
            </a:extLst>
          </p:cNvPr>
          <p:cNvCxnSpPr/>
          <p:nvPr/>
        </p:nvCxnSpPr>
        <p:spPr>
          <a:xfrm>
            <a:off x="4959750" y="3475569"/>
            <a:ext cx="0" cy="914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67231" y="3715837"/>
            <a:ext cx="724446" cy="369332"/>
          </a:xfrm>
          <a:prstGeom prst="rect">
            <a:avLst/>
          </a:prstGeom>
          <a:noFill/>
        </p:spPr>
        <p:txBody>
          <a:bodyPr wrap="square" rtlCol="0">
            <a:spAutoFit/>
          </a:bodyPr>
          <a:lstStyle/>
          <a:p>
            <a:pPr algn="ctr"/>
            <a:r>
              <a:rPr lang="en-US" dirty="0"/>
              <a:t>Sun</a:t>
            </a:r>
          </a:p>
        </p:txBody>
      </p:sp>
      <p:cxnSp>
        <p:nvCxnSpPr>
          <p:cNvPr id="16" name="Straight Connector 15"/>
          <p:cNvCxnSpPr/>
          <p:nvPr/>
        </p:nvCxnSpPr>
        <p:spPr>
          <a:xfrm flipV="1">
            <a:off x="1829454" y="3170769"/>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9454" y="3472521"/>
            <a:ext cx="5168112"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911750" y="3323169"/>
            <a:ext cx="5085816" cy="0"/>
          </a:xfrm>
          <a:prstGeom prst="line">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835554" y="2942169"/>
            <a:ext cx="5178141" cy="880872"/>
          </a:xfrm>
          <a:prstGeom prst="line">
            <a:avLst/>
          </a:prstGeom>
          <a:ln w="28575">
            <a:solidFill>
              <a:srgbClr val="FF0000"/>
            </a:solidFill>
            <a:prstDash val="dash"/>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61270" y="2814153"/>
            <a:ext cx="5168072" cy="914400"/>
          </a:xfrm>
          <a:prstGeom prst="line">
            <a:avLst/>
          </a:prstGeom>
          <a:ln w="38100" cmpd="sng">
            <a:solidFill>
              <a:srgbClr val="00B05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67518" y="1907551"/>
            <a:ext cx="1784463" cy="307777"/>
          </a:xfrm>
          <a:prstGeom prst="rect">
            <a:avLst/>
          </a:prstGeom>
          <a:noFill/>
        </p:spPr>
        <p:txBody>
          <a:bodyPr wrap="none" rtlCol="0">
            <a:spAutoFit/>
          </a:bodyPr>
          <a:lstStyle/>
          <a:p>
            <a:r>
              <a:rPr lang="en-US" sz="1400" dirty="0"/>
              <a:t>Card with square hole</a:t>
            </a:r>
          </a:p>
        </p:txBody>
      </p:sp>
      <p:sp>
        <p:nvSpPr>
          <p:cNvPr id="24" name="Rectangle 23"/>
          <p:cNvSpPr/>
          <p:nvPr/>
        </p:nvSpPr>
        <p:spPr>
          <a:xfrm>
            <a:off x="1619860" y="5113058"/>
            <a:ext cx="6172200" cy="1569660"/>
          </a:xfrm>
          <a:prstGeom prst="rect">
            <a:avLst/>
          </a:prstGeom>
        </p:spPr>
        <p:txBody>
          <a:bodyPr wrap="square">
            <a:spAutoFit/>
          </a:bodyPr>
          <a:lstStyle/>
          <a:p>
            <a:r>
              <a:rPr lang="en-US" sz="1600" dirty="0"/>
              <a:t>Q: Why do we see an </a:t>
            </a:r>
            <a:r>
              <a:rPr lang="en-US" sz="1600" i="1" u="sng" dirty="0"/>
              <a:t>inverted</a:t>
            </a:r>
            <a:r>
              <a:rPr lang="en-US" sz="1600" dirty="0"/>
              <a:t> image when light from an object is projected through a pinhole onto a surface?  </a:t>
            </a:r>
          </a:p>
          <a:p>
            <a:endParaRPr lang="en-US" sz="1600" dirty="0"/>
          </a:p>
          <a:p>
            <a:r>
              <a:rPr lang="en-US" sz="1600" dirty="0"/>
              <a:t>A: Because light from the Sun passes through the hole and arrives at the </a:t>
            </a:r>
            <a:r>
              <a:rPr lang="en-US" sz="1600" i="1" dirty="0"/>
              <a:t>opposite</a:t>
            </a:r>
            <a:r>
              <a:rPr lang="en-US" sz="1600" dirty="0"/>
              <a:t> side of the projection surface, top-to-bottom AND right-to-left. [Note the little sunspot]</a:t>
            </a:r>
            <a:endParaRPr lang="en-US" sz="1600" dirty="0">
              <a:highlight>
                <a:srgbClr val="00FFFF"/>
              </a:highlight>
            </a:endParaRPr>
          </a:p>
        </p:txBody>
      </p:sp>
      <p:sp>
        <p:nvSpPr>
          <p:cNvPr id="11" name="Slide Number Placeholder 10">
            <a:extLst>
              <a:ext uri="{FF2B5EF4-FFF2-40B4-BE49-F238E27FC236}">
                <a16:creationId xmlns:a16="http://schemas.microsoft.com/office/drawing/2014/main" id="{B5FB5E9F-2F13-AB73-5296-388394C7A1D7}"/>
              </a:ext>
            </a:extLst>
          </p:cNvPr>
          <p:cNvSpPr>
            <a:spLocks noGrp="1"/>
          </p:cNvSpPr>
          <p:nvPr>
            <p:ph type="sldNum" sz="quarter" idx="12"/>
          </p:nvPr>
        </p:nvSpPr>
        <p:spPr/>
        <p:txBody>
          <a:bodyPr/>
          <a:lstStyle/>
          <a:p>
            <a:fld id="{23E00BF6-6337-4BA4-A033-88BB584A9638}" type="slidenum">
              <a:rPr lang="en-US" smtClean="0"/>
              <a:t>43</a:t>
            </a:fld>
            <a:endParaRPr lang="en-US" dirty="0"/>
          </a:p>
        </p:txBody>
      </p:sp>
      <p:sp>
        <p:nvSpPr>
          <p:cNvPr id="12" name="Title 1">
            <a:extLst>
              <a:ext uri="{FF2B5EF4-FFF2-40B4-BE49-F238E27FC236}">
                <a16:creationId xmlns:a16="http://schemas.microsoft.com/office/drawing/2014/main" id="{8ABD0065-28BE-D818-FAE0-2E808C05FC35}"/>
              </a:ext>
            </a:extLst>
          </p:cNvPr>
          <p:cNvSpPr txBox="1">
            <a:spLocks/>
          </p:cNvSpPr>
          <p:nvPr/>
        </p:nvSpPr>
        <p:spPr>
          <a:xfrm>
            <a:off x="711385" y="247367"/>
            <a:ext cx="7772400" cy="116280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cxnSp>
        <p:nvCxnSpPr>
          <p:cNvPr id="27" name="Straight Connector 26">
            <a:extLst>
              <a:ext uri="{FF2B5EF4-FFF2-40B4-BE49-F238E27FC236}">
                <a16:creationId xmlns:a16="http://schemas.microsoft.com/office/drawing/2014/main" id="{5C9951E8-B590-6DC6-E740-35BC257787F8}"/>
              </a:ext>
            </a:extLst>
          </p:cNvPr>
          <p:cNvCxnSpPr/>
          <p:nvPr/>
        </p:nvCxnSpPr>
        <p:spPr>
          <a:xfrm flipH="1">
            <a:off x="7017150" y="2316924"/>
            <a:ext cx="8792" cy="2001243"/>
          </a:xfrm>
          <a:prstGeom prst="line">
            <a:avLst/>
          </a:prstGeom>
          <a:ln w="19050">
            <a:solidFill>
              <a:schemeClr val="tx1"/>
            </a:solidFill>
            <a:prstDash val="solid"/>
          </a:ln>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6061C01-6126-420F-92F9-287EC7D8D433}"/>
              </a:ext>
            </a:extLst>
          </p:cNvPr>
          <p:cNvSpPr>
            <a:spLocks noChangeAspect="1"/>
          </p:cNvSpPr>
          <p:nvPr/>
        </p:nvSpPr>
        <p:spPr>
          <a:xfrm>
            <a:off x="7269657" y="2756570"/>
            <a:ext cx="1044806" cy="1044806"/>
          </a:xfrm>
          <a:prstGeom prst="ellipse">
            <a:avLst/>
          </a:prstGeom>
          <a:solidFill>
            <a:srgbClr val="FFFF00"/>
          </a:solidFill>
          <a:ln>
            <a:noFill/>
            <a:prstDash val="sysDot"/>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4" name="Rectangle 3">
            <a:extLst>
              <a:ext uri="{FF2B5EF4-FFF2-40B4-BE49-F238E27FC236}">
                <a16:creationId xmlns:a16="http://schemas.microsoft.com/office/drawing/2014/main" id="{594B5C9A-18B6-F09A-2F18-AB913810972A}"/>
              </a:ext>
            </a:extLst>
          </p:cNvPr>
          <p:cNvSpPr/>
          <p:nvPr/>
        </p:nvSpPr>
        <p:spPr>
          <a:xfrm>
            <a:off x="7665934" y="3118013"/>
            <a:ext cx="274320" cy="274320"/>
          </a:xfrm>
          <a:prstGeom prst="rect">
            <a:avLst/>
          </a:prstGeom>
          <a:solidFill>
            <a:srgbClr val="FFFF00"/>
          </a:solidFill>
          <a:ln w="31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D7185455-1659-E746-0C60-4F82B477A00A}"/>
              </a:ext>
            </a:extLst>
          </p:cNvPr>
          <p:cNvSpPr/>
          <p:nvPr/>
        </p:nvSpPr>
        <p:spPr>
          <a:xfrm>
            <a:off x="7913158" y="3610672"/>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FBEE0F7-6796-BE32-FCE4-56B36DDC57DD}"/>
              </a:ext>
            </a:extLst>
          </p:cNvPr>
          <p:cNvSpPr txBox="1"/>
          <p:nvPr/>
        </p:nvSpPr>
        <p:spPr>
          <a:xfrm>
            <a:off x="7537484" y="1774135"/>
            <a:ext cx="686406" cy="307777"/>
          </a:xfrm>
          <a:prstGeom prst="rect">
            <a:avLst/>
          </a:prstGeom>
          <a:noFill/>
          <a:ln>
            <a:solidFill>
              <a:srgbClr val="00B0F0"/>
            </a:solidFill>
          </a:ln>
        </p:spPr>
        <p:txBody>
          <a:bodyPr wrap="none" rtlCol="0">
            <a:spAutoFit/>
          </a:bodyPr>
          <a:lstStyle/>
          <a:p>
            <a:pPr algn="ctr"/>
            <a:r>
              <a:rPr lang="en-US" sz="1400" b="1" dirty="0">
                <a:highlight>
                  <a:srgbClr val="FFFF00"/>
                </a:highlight>
              </a:rPr>
              <a:t>CASE 2</a:t>
            </a:r>
          </a:p>
        </p:txBody>
      </p:sp>
      <p:sp>
        <p:nvSpPr>
          <p:cNvPr id="32" name="TextBox 31">
            <a:extLst>
              <a:ext uri="{FF2B5EF4-FFF2-40B4-BE49-F238E27FC236}">
                <a16:creationId xmlns:a16="http://schemas.microsoft.com/office/drawing/2014/main" id="{F1898F6B-D492-A5AA-DB40-F2E795139F41}"/>
              </a:ext>
            </a:extLst>
          </p:cNvPr>
          <p:cNvSpPr txBox="1"/>
          <p:nvPr/>
        </p:nvSpPr>
        <p:spPr>
          <a:xfrm>
            <a:off x="7079822" y="2153783"/>
            <a:ext cx="1601731" cy="646331"/>
          </a:xfrm>
          <a:prstGeom prst="rect">
            <a:avLst/>
          </a:prstGeom>
          <a:noFill/>
        </p:spPr>
        <p:txBody>
          <a:bodyPr wrap="square" rtlCol="0">
            <a:spAutoFit/>
          </a:bodyPr>
          <a:lstStyle/>
          <a:p>
            <a:pPr algn="ctr"/>
            <a:r>
              <a:rPr lang="en-US" sz="1200" dirty="0"/>
              <a:t>We see a circular shape of light on the projection surface</a:t>
            </a:r>
          </a:p>
        </p:txBody>
      </p:sp>
      <p:grpSp>
        <p:nvGrpSpPr>
          <p:cNvPr id="36" name="Group 35">
            <a:extLst>
              <a:ext uri="{FF2B5EF4-FFF2-40B4-BE49-F238E27FC236}">
                <a16:creationId xmlns:a16="http://schemas.microsoft.com/office/drawing/2014/main" id="{04A096FB-58DB-D482-4ECE-F12046B3B156}"/>
              </a:ext>
            </a:extLst>
          </p:cNvPr>
          <p:cNvGrpSpPr/>
          <p:nvPr/>
        </p:nvGrpSpPr>
        <p:grpSpPr>
          <a:xfrm>
            <a:off x="1424070" y="2926929"/>
            <a:ext cx="822960" cy="822960"/>
            <a:chOff x="1424070" y="2926929"/>
            <a:chExt cx="822960" cy="822960"/>
          </a:xfrm>
        </p:grpSpPr>
        <p:sp>
          <p:nvSpPr>
            <p:cNvPr id="21" name="Oval 20">
              <a:extLst>
                <a:ext uri="{FF2B5EF4-FFF2-40B4-BE49-F238E27FC236}">
                  <a16:creationId xmlns:a16="http://schemas.microsoft.com/office/drawing/2014/main" id="{541BC581-D62D-4582-9C26-6AC0AB51AA6D}"/>
                </a:ext>
              </a:extLst>
            </p:cNvPr>
            <p:cNvSpPr>
              <a:spLocks noChangeAspect="1"/>
            </p:cNvSpPr>
            <p:nvPr/>
          </p:nvSpPr>
          <p:spPr>
            <a:xfrm>
              <a:off x="1424070" y="2926929"/>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EBD6E168-62AD-8266-EE4B-293AB59F811C}"/>
                </a:ext>
              </a:extLst>
            </p:cNvPr>
            <p:cNvSpPr/>
            <p:nvPr/>
          </p:nvSpPr>
          <p:spPr>
            <a:xfrm>
              <a:off x="1630680" y="3073777"/>
              <a:ext cx="45720" cy="45720"/>
            </a:xfrm>
            <a:prstGeom prst="ellipse">
              <a:avLst/>
            </a:prstGeom>
            <a:solidFill>
              <a:sysClr val="windowText" lastClr="000000">
                <a:lumMod val="85000"/>
                <a:lumOff val="15000"/>
              </a:sysClr>
            </a:solidFill>
            <a:ln w="19050" cap="flat" cmpd="sng" algn="ctr">
              <a:solidFill>
                <a:srgbClr val="FFC000"/>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3122D3B0-CE0E-D1C0-AC09-AE34FBA219CB}"/>
              </a:ext>
            </a:extLst>
          </p:cNvPr>
          <p:cNvSpPr txBox="1"/>
          <p:nvPr/>
        </p:nvSpPr>
        <p:spPr>
          <a:xfrm>
            <a:off x="6139805" y="4353580"/>
            <a:ext cx="1732397" cy="523220"/>
          </a:xfrm>
          <a:prstGeom prst="rect">
            <a:avLst/>
          </a:prstGeom>
          <a:noFill/>
        </p:spPr>
        <p:txBody>
          <a:bodyPr wrap="square" rtlCol="0">
            <a:spAutoFit/>
          </a:bodyPr>
          <a:lstStyle/>
          <a:p>
            <a:pPr algn="ctr"/>
            <a:r>
              <a:rPr lang="en-US" sz="1400" dirty="0"/>
              <a:t>Smooth, flat projection surface</a:t>
            </a:r>
          </a:p>
        </p:txBody>
      </p:sp>
      <p:sp>
        <p:nvSpPr>
          <p:cNvPr id="29" name="Subtitle 11">
            <a:extLst>
              <a:ext uri="{FF2B5EF4-FFF2-40B4-BE49-F238E27FC236}">
                <a16:creationId xmlns:a16="http://schemas.microsoft.com/office/drawing/2014/main" id="{DCE45FF1-7ABE-9BC6-0BEA-E49CB2582D36}"/>
              </a:ext>
            </a:extLst>
          </p:cNvPr>
          <p:cNvSpPr txBox="1">
            <a:spLocks/>
          </p:cNvSpPr>
          <p:nvPr/>
        </p:nvSpPr>
        <p:spPr>
          <a:xfrm>
            <a:off x="1699599" y="905097"/>
            <a:ext cx="5863912" cy="4159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Pinhole Images seen on the projection surface are </a:t>
            </a:r>
            <a:r>
              <a:rPr kumimoji="0" lang="en-US" sz="18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“inverted” both top-to-bottom and left-to-right.  </a:t>
            </a:r>
            <a:endPar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cxnSp>
        <p:nvCxnSpPr>
          <p:cNvPr id="33" name="Straight Connector 32">
            <a:extLst>
              <a:ext uri="{FF2B5EF4-FFF2-40B4-BE49-F238E27FC236}">
                <a16:creationId xmlns:a16="http://schemas.microsoft.com/office/drawing/2014/main" id="{C9B0CA26-1BC4-0F65-6A75-F10435908899}"/>
              </a:ext>
            </a:extLst>
          </p:cNvPr>
          <p:cNvCxnSpPr>
            <a:cxnSpLocks/>
          </p:cNvCxnSpPr>
          <p:nvPr/>
        </p:nvCxnSpPr>
        <p:spPr>
          <a:xfrm flipV="1">
            <a:off x="1905000" y="2947555"/>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4919AB-C977-E629-D809-CC0E5F9072FC}"/>
              </a:ext>
            </a:extLst>
          </p:cNvPr>
          <p:cNvCxnSpPr>
            <a:cxnSpLocks/>
          </p:cNvCxnSpPr>
          <p:nvPr/>
        </p:nvCxnSpPr>
        <p:spPr>
          <a:xfrm flipV="1">
            <a:off x="1904107" y="3764126"/>
            <a:ext cx="3036425" cy="6927"/>
          </a:xfrm>
          <a:prstGeom prst="line">
            <a:avLst/>
          </a:prstGeom>
          <a:ln w="28575">
            <a:solidFill>
              <a:schemeClr val="accent6">
                <a:lumMod val="60000"/>
                <a:lumOff val="4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E27638B-C572-0078-0D79-90891DB30E66}"/>
              </a:ext>
            </a:extLst>
          </p:cNvPr>
          <p:cNvSpPr txBox="1"/>
          <p:nvPr/>
        </p:nvSpPr>
        <p:spPr>
          <a:xfrm>
            <a:off x="7079821" y="3867398"/>
            <a:ext cx="1601731" cy="276999"/>
          </a:xfrm>
          <a:prstGeom prst="rect">
            <a:avLst/>
          </a:prstGeom>
          <a:noFill/>
        </p:spPr>
        <p:txBody>
          <a:bodyPr wrap="square" rtlCol="0">
            <a:spAutoFit/>
          </a:bodyPr>
          <a:lstStyle/>
          <a:p>
            <a:pPr algn="ctr"/>
            <a:r>
              <a:rPr lang="en-US" sz="1200" dirty="0"/>
              <a:t>IMAGE NOT to SCALE</a:t>
            </a:r>
          </a:p>
        </p:txBody>
      </p:sp>
    </p:spTree>
    <p:extLst>
      <p:ext uri="{BB962C8B-B14F-4D97-AF65-F5344CB8AC3E}">
        <p14:creationId xmlns:p14="http://schemas.microsoft.com/office/powerpoint/2010/main" val="2876168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F1A71A-12C1-C873-329F-884782BB9415}"/>
              </a:ext>
            </a:extLst>
          </p:cNvPr>
          <p:cNvGrpSpPr/>
          <p:nvPr/>
        </p:nvGrpSpPr>
        <p:grpSpPr>
          <a:xfrm flipH="1">
            <a:off x="-17745" y="838200"/>
            <a:ext cx="9171577" cy="5615251"/>
            <a:chOff x="0" y="57494"/>
            <a:chExt cx="9171577" cy="5615251"/>
          </a:xfrm>
        </p:grpSpPr>
        <p:pic>
          <p:nvPicPr>
            <p:cNvPr id="16" name="Picture 15">
              <a:extLst>
                <a:ext uri="{FF2B5EF4-FFF2-40B4-BE49-F238E27FC236}">
                  <a16:creationId xmlns:a16="http://schemas.microsoft.com/office/drawing/2014/main" id="{63890F59-1314-8119-C3F4-787F35DA80A8}"/>
                </a:ext>
              </a:extLst>
            </p:cNvPr>
            <p:cNvPicPr>
              <a:picLocks noChangeAspect="1"/>
            </p:cNvPicPr>
            <p:nvPr/>
          </p:nvPicPr>
          <p:blipFill>
            <a:blip r:embed="rId2"/>
            <a:stretch>
              <a:fillRect/>
            </a:stretch>
          </p:blipFill>
          <p:spPr>
            <a:xfrm>
              <a:off x="0" y="57494"/>
              <a:ext cx="9171577" cy="5615251"/>
            </a:xfrm>
            <a:prstGeom prst="rect">
              <a:avLst/>
            </a:prstGeom>
          </p:spPr>
        </p:pic>
        <p:cxnSp>
          <p:nvCxnSpPr>
            <p:cNvPr id="4" name="Straight Arrow Connector 3">
              <a:extLst>
                <a:ext uri="{FF2B5EF4-FFF2-40B4-BE49-F238E27FC236}">
                  <a16:creationId xmlns:a16="http://schemas.microsoft.com/office/drawing/2014/main" id="{1A523062-D232-D50C-953D-D44170CBE712}"/>
                </a:ext>
              </a:extLst>
            </p:cNvPr>
            <p:cNvCxnSpPr>
              <a:cxnSpLocks/>
            </p:cNvCxnSpPr>
            <p:nvPr/>
          </p:nvCxnSpPr>
          <p:spPr>
            <a:xfrm flipV="1">
              <a:off x="1524000" y="2209800"/>
              <a:ext cx="5486400" cy="2662617"/>
            </a:xfrm>
            <a:prstGeom prst="straightConnector1">
              <a:avLst/>
            </a:prstGeom>
            <a:ln w="57150">
              <a:solidFill>
                <a:srgbClr val="00B0F0"/>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A6D8DD-91AD-EB49-BCE0-8A2CCB5BFFDD}"/>
                </a:ext>
              </a:extLst>
            </p:cNvPr>
            <p:cNvCxnSpPr>
              <a:cxnSpLocks/>
            </p:cNvCxnSpPr>
            <p:nvPr/>
          </p:nvCxnSpPr>
          <p:spPr>
            <a:xfrm>
              <a:off x="1524000" y="3200400"/>
              <a:ext cx="4800600" cy="1981200"/>
            </a:xfrm>
            <a:prstGeom prst="straightConnector1">
              <a:avLst/>
            </a:prstGeom>
            <a:ln w="57150">
              <a:solidFill>
                <a:srgbClr val="00B0F0"/>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F28C2B1-D90F-1649-F1F0-5C4C40F28BB3}"/>
                </a:ext>
              </a:extLst>
            </p:cNvPr>
            <p:cNvCxnSpPr>
              <a:cxnSpLocks/>
            </p:cNvCxnSpPr>
            <p:nvPr/>
          </p:nvCxnSpPr>
          <p:spPr>
            <a:xfrm flipH="1" flipV="1">
              <a:off x="1219200" y="3788450"/>
              <a:ext cx="5105400" cy="402550"/>
            </a:xfrm>
            <a:prstGeom prst="straightConnector1">
              <a:avLst/>
            </a:prstGeom>
            <a:ln w="3175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2BE41E8-FAC7-39AD-D7C3-EAB75C1A53C3}"/>
                </a:ext>
              </a:extLst>
            </p:cNvPr>
            <p:cNvSpPr/>
            <p:nvPr/>
          </p:nvSpPr>
          <p:spPr>
            <a:xfrm>
              <a:off x="990600" y="3175961"/>
              <a:ext cx="441986" cy="7864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837627F5-CECC-ED72-D0D7-D2C692ADC6D3}"/>
                </a:ext>
              </a:extLst>
            </p:cNvPr>
            <p:cNvSpPr/>
            <p:nvPr/>
          </p:nvSpPr>
          <p:spPr>
            <a:xfrm>
              <a:off x="6080200" y="4045095"/>
              <a:ext cx="562149" cy="1056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 name="TextBox 17">
            <a:extLst>
              <a:ext uri="{FF2B5EF4-FFF2-40B4-BE49-F238E27FC236}">
                <a16:creationId xmlns:a16="http://schemas.microsoft.com/office/drawing/2014/main" id="{25DDFC42-164A-F3EB-0BC5-D1B16DE4B7FB}"/>
              </a:ext>
            </a:extLst>
          </p:cNvPr>
          <p:cNvSpPr txBox="1"/>
          <p:nvPr/>
        </p:nvSpPr>
        <p:spPr>
          <a:xfrm>
            <a:off x="52152" y="120794"/>
            <a:ext cx="90396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Our pinhole projector is based on the same principles as the  famous “camera obscura” effect.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The image in the darkened space is inverted both top-to-bottom AND left-to-right.               </a:t>
            </a:r>
          </a:p>
        </p:txBody>
      </p:sp>
      <p:sp>
        <p:nvSpPr>
          <p:cNvPr id="21" name="TextBox 20">
            <a:extLst>
              <a:ext uri="{FF2B5EF4-FFF2-40B4-BE49-F238E27FC236}">
                <a16:creationId xmlns:a16="http://schemas.microsoft.com/office/drawing/2014/main" id="{641D45E9-53E1-ABE6-80A8-E9FAD17A9F16}"/>
              </a:ext>
            </a:extLst>
          </p:cNvPr>
          <p:cNvSpPr txBox="1"/>
          <p:nvPr/>
        </p:nvSpPr>
        <p:spPr>
          <a:xfrm>
            <a:off x="228600" y="6466122"/>
            <a:ext cx="8342671"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Also see:  </a:t>
            </a:r>
            <a:r>
              <a:rPr kumimoji="0" lang="en-US" sz="16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https://en.wikipedia.org/wiki/Camera_obscura</a:t>
            </a:r>
            <a:r>
              <a:rPr kumimoji="0" lang="en-US" sz="16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Slide Number Placeholder 1">
            <a:extLst>
              <a:ext uri="{FF2B5EF4-FFF2-40B4-BE49-F238E27FC236}">
                <a16:creationId xmlns:a16="http://schemas.microsoft.com/office/drawing/2014/main" id="{4E64EEB4-64BE-1ADD-3A46-0D8A78A004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58A0FBAE-B024-9D49-8BB0-3248CF57C9EF}"/>
              </a:ext>
            </a:extLst>
          </p:cNvPr>
          <p:cNvSpPr txBox="1"/>
          <p:nvPr/>
        </p:nvSpPr>
        <p:spPr>
          <a:xfrm>
            <a:off x="34762" y="892664"/>
            <a:ext cx="4537238" cy="830997"/>
          </a:xfrm>
          <a:prstGeom prst="rect">
            <a:avLst/>
          </a:prstGeom>
          <a:solidFill>
            <a:srgbClr val="E9DA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 Use the blue lines to find the top &amp; bottom of the statue in both the real scene and the projected image on the board in the darkened area.</a:t>
            </a:r>
          </a:p>
        </p:txBody>
      </p:sp>
      <p:sp>
        <p:nvSpPr>
          <p:cNvPr id="3" name="TextBox 2">
            <a:extLst>
              <a:ext uri="{FF2B5EF4-FFF2-40B4-BE49-F238E27FC236}">
                <a16:creationId xmlns:a16="http://schemas.microsoft.com/office/drawing/2014/main" id="{CA434ECE-11CD-F534-6EC7-232700791120}"/>
              </a:ext>
            </a:extLst>
          </p:cNvPr>
          <p:cNvSpPr txBox="1"/>
          <p:nvPr/>
        </p:nvSpPr>
        <p:spPr>
          <a:xfrm>
            <a:off x="4763454" y="910533"/>
            <a:ext cx="4364182" cy="584775"/>
          </a:xfrm>
          <a:prstGeom prst="rect">
            <a:avLst/>
          </a:prstGeom>
          <a:solidFill>
            <a:srgbClr val="E9DA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Can you also use the yellow line to find the head of the person in both the real scene and the</a:t>
            </a:r>
          </a:p>
        </p:txBody>
      </p:sp>
      <p:sp>
        <p:nvSpPr>
          <p:cNvPr id="5" name="TextBox 4">
            <a:extLst>
              <a:ext uri="{FF2B5EF4-FFF2-40B4-BE49-F238E27FC236}">
                <a16:creationId xmlns:a16="http://schemas.microsoft.com/office/drawing/2014/main" id="{99FDE392-3D3E-9C2E-025D-FBB54EF4AE8C}"/>
              </a:ext>
            </a:extLst>
          </p:cNvPr>
          <p:cNvSpPr txBox="1"/>
          <p:nvPr/>
        </p:nvSpPr>
        <p:spPr>
          <a:xfrm>
            <a:off x="4635796" y="892137"/>
            <a:ext cx="4484733" cy="830997"/>
          </a:xfrm>
          <a:prstGeom prst="rect">
            <a:avLst/>
          </a:prstGeom>
          <a:solidFill>
            <a:srgbClr val="E9DA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 Use the yellow line to find the head of the person in both the real scene and the projected image on the board in the darkened area.</a:t>
            </a:r>
          </a:p>
        </p:txBody>
      </p:sp>
      <p:sp>
        <p:nvSpPr>
          <p:cNvPr id="7" name="TextBox 6">
            <a:extLst>
              <a:ext uri="{FF2B5EF4-FFF2-40B4-BE49-F238E27FC236}">
                <a16:creationId xmlns:a16="http://schemas.microsoft.com/office/drawing/2014/main" id="{5729A27D-715E-4500-96FA-AB8173622161}"/>
              </a:ext>
            </a:extLst>
          </p:cNvPr>
          <p:cNvSpPr txBox="1"/>
          <p:nvPr/>
        </p:nvSpPr>
        <p:spPr>
          <a:xfrm>
            <a:off x="838200" y="1834988"/>
            <a:ext cx="7549090" cy="584775"/>
          </a:xfrm>
          <a:prstGeom prst="rect">
            <a:avLst/>
          </a:prstGeom>
          <a:solidFill>
            <a:srgbClr val="E9DAC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3. By noting the position of the seated man in both the real scene and the projected image, can you see that the image is inverted </a:t>
            </a:r>
            <a:r>
              <a:rPr kumimoji="0" lang="en-US" sz="1600" b="1" i="1" u="none" strike="noStrike" kern="1200" cap="none" spc="0" normalizeH="0" baseline="0" noProof="0" dirty="0">
                <a:ln>
                  <a:noFill/>
                </a:ln>
                <a:solidFill>
                  <a:prstClr val="black"/>
                </a:solidFill>
                <a:effectLst/>
                <a:uLnTx/>
                <a:uFillTx/>
                <a:latin typeface="Calibri"/>
                <a:ea typeface="+mn-ea"/>
                <a:cs typeface="+mn-cs"/>
              </a:rPr>
              <a:t>both</a:t>
            </a:r>
            <a:r>
              <a:rPr kumimoji="0" lang="en-US" sz="1600" b="1" i="0" u="none" strike="noStrike" kern="1200" cap="none" spc="0" normalizeH="0" baseline="0" noProof="0" dirty="0">
                <a:ln>
                  <a:noFill/>
                </a:ln>
                <a:solidFill>
                  <a:prstClr val="black"/>
                </a:solidFill>
                <a:effectLst/>
                <a:uLnTx/>
                <a:uFillTx/>
                <a:latin typeface="Calibri"/>
                <a:ea typeface="+mn-ea"/>
                <a:cs typeface="+mn-cs"/>
              </a:rPr>
              <a:t> top-to-bottom AND left-to-right?</a:t>
            </a:r>
          </a:p>
        </p:txBody>
      </p:sp>
    </p:spTree>
    <p:extLst>
      <p:ext uri="{BB962C8B-B14F-4D97-AF65-F5344CB8AC3E}">
        <p14:creationId xmlns:p14="http://schemas.microsoft.com/office/powerpoint/2010/main" val="1021660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2" name="Title 1">
            <a:extLst>
              <a:ext uri="{FF2B5EF4-FFF2-40B4-BE49-F238E27FC236}">
                <a16:creationId xmlns:a16="http://schemas.microsoft.com/office/drawing/2014/main" id="{E711523C-B48B-3D3E-3F2B-55FF4235C2F4}"/>
              </a:ext>
            </a:extLst>
          </p:cNvPr>
          <p:cNvSpPr txBox="1">
            <a:spLocks/>
          </p:cNvSpPr>
          <p:nvPr/>
        </p:nvSpPr>
        <p:spPr>
          <a:xfrm>
            <a:off x="358519" y="-131109"/>
            <a:ext cx="845644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How </a:t>
            </a:r>
            <a:r>
              <a:rPr lang="en-US" sz="2800" b="1" dirty="0">
                <a:solidFill>
                  <a:prstClr val="black"/>
                </a:solidFill>
                <a:latin typeface="Calibri" panose="020F0502020204030204" pitchFamily="34" charset="0"/>
                <a:ea typeface="+mn-ea"/>
                <a:cs typeface="Calibri" panose="020F0502020204030204" pitchFamily="34" charset="0"/>
              </a:rPr>
              <a:t>are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Pinhole Images of Eclipses Inverted?</a:t>
            </a: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Subtitle 11">
            <a:extLst>
              <a:ext uri="{FF2B5EF4-FFF2-40B4-BE49-F238E27FC236}">
                <a16:creationId xmlns:a16="http://schemas.microsoft.com/office/drawing/2014/main" id="{599194A3-2251-78D4-60EC-5CDEA4811616}"/>
              </a:ext>
            </a:extLst>
          </p:cNvPr>
          <p:cNvSpPr txBox="1">
            <a:spLocks/>
          </p:cNvSpPr>
          <p:nvPr/>
        </p:nvSpPr>
        <p:spPr>
          <a:xfrm>
            <a:off x="3968529" y="5147236"/>
            <a:ext cx="1421406" cy="5553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a:ea typeface="+mn-ea"/>
                <a:cs typeface="+mn-cs"/>
              </a:rPr>
              <a:t>View through solar protection glasses</a:t>
            </a:r>
          </a:p>
        </p:txBody>
      </p:sp>
      <p:sp>
        <p:nvSpPr>
          <p:cNvPr id="14" name="TextBox 13">
            <a:extLst>
              <a:ext uri="{FF2B5EF4-FFF2-40B4-BE49-F238E27FC236}">
                <a16:creationId xmlns:a16="http://schemas.microsoft.com/office/drawing/2014/main" id="{C9FBDFB2-6D30-17C0-E723-209957AC86F5}"/>
              </a:ext>
            </a:extLst>
          </p:cNvPr>
          <p:cNvSpPr txBox="1"/>
          <p:nvPr/>
        </p:nvSpPr>
        <p:spPr>
          <a:xfrm>
            <a:off x="1260550" y="908468"/>
            <a:ext cx="6812262" cy="260379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j-lt"/>
                <a:ea typeface="+mn-ea"/>
                <a:cs typeface="+mn-cs"/>
              </a:rPr>
              <a:t>    See Section 5: </a:t>
            </a:r>
            <a:r>
              <a:rPr lang="en-US" sz="2800" b="1" dirty="0">
                <a:latin typeface="+mj-lt"/>
              </a:rPr>
              <a:t>APPENDIX A </a:t>
            </a:r>
            <a:endParaRPr lang="en-US" sz="2000" b="1" dirty="0">
              <a:latin typeface="+mj-lt"/>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Discovering How Pinhole Images of Eclipses are Inverted</a:t>
            </a:r>
            <a:endParaRPr lang="en-US" sz="2000" b="1"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 </a:t>
            </a:r>
            <a:r>
              <a:rPr kumimoji="0" lang="en-US" sz="200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indoor demo </a:t>
            </a:r>
            <a:r>
              <a:rPr lang="en-US" sz="2000" dirty="0">
                <a:solidFill>
                  <a:prstClr val="black"/>
                </a:solidFill>
                <a:latin typeface="Calibri" panose="020F0502020204030204" pitchFamily="34" charset="0"/>
                <a:cs typeface="Calibri" panose="020F0502020204030204" pitchFamily="34" charset="0"/>
              </a:rPr>
              <a:t>using the 3-Hole PUNCH Pinhole Projector with an F-shaped light source [</a:t>
            </a:r>
            <a:r>
              <a:rPr lang="en-US" sz="2000" dirty="0">
                <a:solidFill>
                  <a:prstClr val="black"/>
                </a:solidFill>
                <a:highlight>
                  <a:srgbClr val="FFFF00"/>
                </a:highlight>
                <a:latin typeface="Calibri" panose="020F0502020204030204" pitchFamily="34" charset="0"/>
                <a:cs typeface="Calibri" panose="020F0502020204030204" pitchFamily="34" charset="0"/>
              </a:rPr>
              <a:t>Super neat! Don’t miss it!]</a:t>
            </a:r>
          </a:p>
          <a:p>
            <a:pPr marL="342900" marR="0" lvl="0" indent="-3429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3-slide </a:t>
            </a:r>
            <a:r>
              <a:rPr kumimoji="0" lang="en-US" sz="200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demo</a:t>
            </a: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using images from the 2017 solar eclipse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lang="en-US" sz="2000" dirty="0">
                <a:solidFill>
                  <a:prstClr val="black"/>
                </a:solidFill>
                <a:latin typeface="Calibri" panose="020F0502020204030204" pitchFamily="34" charset="0"/>
                <a:cs typeface="Calibri" panose="020F0502020204030204" pitchFamily="34" charset="0"/>
              </a:rPr>
              <a:t>6</a:t>
            </a: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-slide </a:t>
            </a:r>
            <a:r>
              <a:rPr kumimoji="0" lang="en-US" sz="2000"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interactive inquiry</a:t>
            </a:r>
            <a:r>
              <a:rPr kumimoji="0" lang="en-US" sz="2000"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using images from the 2012 Annular Eclipse seen from Pueblo Bonito, Chaco Canyon, NM</a:t>
            </a:r>
          </a:p>
        </p:txBody>
      </p:sp>
      <p:pic>
        <p:nvPicPr>
          <p:cNvPr id="15" name="Picture 14" descr="A picture containing outdoor, ground, stone, rock&#10;&#10;Description automatically generated">
            <a:extLst>
              <a:ext uri="{FF2B5EF4-FFF2-40B4-BE49-F238E27FC236}">
                <a16:creationId xmlns:a16="http://schemas.microsoft.com/office/drawing/2014/main" id="{0BF53263-DAD6-16F6-96AB-7A270B480BA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a:ext>
            </a:extLst>
          </a:blip>
          <a:stretch>
            <a:fillRect/>
          </a:stretch>
        </p:blipFill>
        <p:spPr>
          <a:xfrm>
            <a:off x="707352" y="3564257"/>
            <a:ext cx="3213930" cy="2410447"/>
          </a:xfrm>
          <a:prstGeom prst="rect">
            <a:avLst/>
          </a:prstGeom>
        </p:spPr>
      </p:pic>
      <p:pic>
        <p:nvPicPr>
          <p:cNvPr id="28" name="Picture 27" descr="A picture containing night sky&#10;&#10;Description automatically generated">
            <a:extLst>
              <a:ext uri="{FF2B5EF4-FFF2-40B4-BE49-F238E27FC236}">
                <a16:creationId xmlns:a16="http://schemas.microsoft.com/office/drawing/2014/main" id="{AAE45B1A-F648-725C-936B-E31B82D606B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89097" y="3911803"/>
            <a:ext cx="1214137" cy="1210033"/>
          </a:xfrm>
          <a:prstGeom prst="ellipse">
            <a:avLst/>
          </a:prstGeom>
        </p:spPr>
      </p:pic>
      <p:pic>
        <p:nvPicPr>
          <p:cNvPr id="30" name="Picture 29" descr="A picture containing outdoor, dirt&#10;&#10;Description automatically generated">
            <a:extLst>
              <a:ext uri="{FF2B5EF4-FFF2-40B4-BE49-F238E27FC236}">
                <a16:creationId xmlns:a16="http://schemas.microsoft.com/office/drawing/2014/main" id="{D480C6A9-4CF5-84C9-E3E7-6165C072FF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71049" y="3537774"/>
            <a:ext cx="3444351" cy="2434008"/>
          </a:xfrm>
          <a:prstGeom prst="rect">
            <a:avLst/>
          </a:prstGeom>
        </p:spPr>
      </p:pic>
      <p:sp>
        <p:nvSpPr>
          <p:cNvPr id="3" name="Subtitle 11">
            <a:extLst>
              <a:ext uri="{FF2B5EF4-FFF2-40B4-BE49-F238E27FC236}">
                <a16:creationId xmlns:a16="http://schemas.microsoft.com/office/drawing/2014/main" id="{161BB314-1C4D-B37C-3F9C-A201836F5648}"/>
              </a:ext>
            </a:extLst>
          </p:cNvPr>
          <p:cNvSpPr txBox="1">
            <a:spLocks/>
          </p:cNvSpPr>
          <p:nvPr/>
        </p:nvSpPr>
        <p:spPr>
          <a:xfrm>
            <a:off x="1417338" y="5135947"/>
            <a:ext cx="1421406" cy="5553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Calibri"/>
                <a:ea typeface="+mn-ea"/>
                <a:cs typeface="+mn-cs"/>
              </a:rPr>
              <a:t>Pinhole images through gaps at elbows</a:t>
            </a:r>
          </a:p>
        </p:txBody>
      </p:sp>
      <p:cxnSp>
        <p:nvCxnSpPr>
          <p:cNvPr id="9" name="Straight Arrow Connector 8">
            <a:extLst>
              <a:ext uri="{FF2B5EF4-FFF2-40B4-BE49-F238E27FC236}">
                <a16:creationId xmlns:a16="http://schemas.microsoft.com/office/drawing/2014/main" id="{1D2504BC-9AA2-ED8A-8F66-E6F7D7AC9197}"/>
              </a:ext>
            </a:extLst>
          </p:cNvPr>
          <p:cNvCxnSpPr>
            <a:cxnSpLocks/>
          </p:cNvCxnSpPr>
          <p:nvPr/>
        </p:nvCxnSpPr>
        <p:spPr>
          <a:xfrm>
            <a:off x="4823469" y="3515230"/>
            <a:ext cx="2186931" cy="1274152"/>
          </a:xfrm>
          <a:prstGeom prst="straightConnector1">
            <a:avLst/>
          </a:prstGeom>
          <a:ln w="19050">
            <a:solidFill>
              <a:srgbClr val="FF0000"/>
            </a:solidFill>
            <a:headEnd w="lg" len="lg"/>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EA64D5A0-36C0-9566-F94F-60040BE93B72}"/>
              </a:ext>
            </a:extLst>
          </p:cNvPr>
          <p:cNvSpPr txBox="1"/>
          <p:nvPr/>
        </p:nvSpPr>
        <p:spPr>
          <a:xfrm>
            <a:off x="154154" y="6135508"/>
            <a:ext cx="5235781" cy="5355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See how these contemporaneous images of the eclipsed </a:t>
            </a:r>
            <a:r>
              <a:rPr lang="en-US" sz="1600" dirty="0">
                <a:solidFill>
                  <a:prstClr val="black"/>
                </a:solidFill>
                <a:latin typeface="Calibri" panose="020F0502020204030204" pitchFamily="34" charset="0"/>
                <a:cs typeface="Calibri" panose="020F0502020204030204" pitchFamily="34" charset="0"/>
              </a:rPr>
              <a:t>Sun </a:t>
            </a:r>
            <a:r>
              <a:rPr kumimoji="0" lang="en-US" sz="16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are the same but inverted left-to-right and top-to-bottom</a:t>
            </a:r>
          </a:p>
        </p:txBody>
      </p:sp>
    </p:spTree>
    <p:extLst>
      <p:ext uri="{BB962C8B-B14F-4D97-AF65-F5344CB8AC3E}">
        <p14:creationId xmlns:p14="http://schemas.microsoft.com/office/powerpoint/2010/main" val="2371899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2" name="Title 1">
            <a:extLst>
              <a:ext uri="{FF2B5EF4-FFF2-40B4-BE49-F238E27FC236}">
                <a16:creationId xmlns:a16="http://schemas.microsoft.com/office/drawing/2014/main" id="{E711523C-B48B-3D3E-3F2B-55FF4235C2F4}"/>
              </a:ext>
            </a:extLst>
          </p:cNvPr>
          <p:cNvSpPr txBox="1">
            <a:spLocks/>
          </p:cNvSpPr>
          <p:nvPr/>
        </p:nvSpPr>
        <p:spPr>
          <a:xfrm>
            <a:off x="663677" y="4148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Why are our Projector Images Fuzzy? </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Why Aren’t They in Focus?</a:t>
            </a: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Subtitle 11">
            <a:extLst>
              <a:ext uri="{FF2B5EF4-FFF2-40B4-BE49-F238E27FC236}">
                <a16:creationId xmlns:a16="http://schemas.microsoft.com/office/drawing/2014/main" id="{599194A3-2251-78D4-60EC-5CDEA4811616}"/>
              </a:ext>
            </a:extLst>
          </p:cNvPr>
          <p:cNvSpPr txBox="1">
            <a:spLocks/>
          </p:cNvSpPr>
          <p:nvPr/>
        </p:nvSpPr>
        <p:spPr>
          <a:xfrm>
            <a:off x="1550394" y="5232107"/>
            <a:ext cx="6008154" cy="5553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4" name="TextBox 13">
            <a:extLst>
              <a:ext uri="{FF2B5EF4-FFF2-40B4-BE49-F238E27FC236}">
                <a16:creationId xmlns:a16="http://schemas.microsoft.com/office/drawing/2014/main" id="{C9FBDFB2-6D30-17C0-E723-209957AC86F5}"/>
              </a:ext>
            </a:extLst>
          </p:cNvPr>
          <p:cNvSpPr txBox="1"/>
          <p:nvPr/>
        </p:nvSpPr>
        <p:spPr>
          <a:xfrm>
            <a:off x="707352" y="1626793"/>
            <a:ext cx="5039436" cy="834074"/>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2800" dirty="0"/>
              <a:t>  </a:t>
            </a:r>
            <a:r>
              <a:rPr lang="en-US" sz="2800" b="1" dirty="0"/>
              <a:t>See Section 5: APPENDIX B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What Does it Mean to be in Focus</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pic>
        <p:nvPicPr>
          <p:cNvPr id="3"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4254D61A-3B13-EFC2-41C0-8280DEDFE8F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flipH="1">
            <a:off x="1338944" y="2928561"/>
            <a:ext cx="3788768" cy="3377300"/>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A0CC7D-AA7E-756B-C2BA-DC135F67A862}"/>
              </a:ext>
            </a:extLst>
          </p:cNvPr>
          <p:cNvSpPr txBox="1"/>
          <p:nvPr/>
        </p:nvSpPr>
        <p:spPr>
          <a:xfrm>
            <a:off x="75760" y="1600206"/>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pic>
        <p:nvPicPr>
          <p:cNvPr id="6" name="Picture 5" descr="A shadow of a person's face&#10;&#10;Description automatically generated with medium confidence">
            <a:extLst>
              <a:ext uri="{FF2B5EF4-FFF2-40B4-BE49-F238E27FC236}">
                <a16:creationId xmlns:a16="http://schemas.microsoft.com/office/drawing/2014/main" id="{7FE9C4FF-84C1-ED30-452B-A1091A6357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0186" y="1625224"/>
            <a:ext cx="3667410" cy="4731132"/>
          </a:xfrm>
          <a:prstGeom prst="rect">
            <a:avLst/>
          </a:prstGeom>
          <a:ln w="19050">
            <a:solidFill>
              <a:srgbClr val="83EDF9"/>
            </a:solidFill>
          </a:ln>
          <a:effectLst/>
        </p:spPr>
      </p:pic>
    </p:spTree>
    <p:extLst>
      <p:ext uri="{BB962C8B-B14F-4D97-AF65-F5344CB8AC3E}">
        <p14:creationId xmlns:p14="http://schemas.microsoft.com/office/powerpoint/2010/main" val="1338923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2" name="Title 1">
            <a:extLst>
              <a:ext uri="{FF2B5EF4-FFF2-40B4-BE49-F238E27FC236}">
                <a16:creationId xmlns:a16="http://schemas.microsoft.com/office/drawing/2014/main" id="{E711523C-B48B-3D3E-3F2B-55FF4235C2F4}"/>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THANK YOU!</a:t>
            </a:r>
          </a:p>
        </p:txBody>
      </p:sp>
      <p:sp>
        <p:nvSpPr>
          <p:cNvPr id="21" name="TextBox 20">
            <a:extLst>
              <a:ext uri="{FF2B5EF4-FFF2-40B4-BE49-F238E27FC236}">
                <a16:creationId xmlns:a16="http://schemas.microsoft.com/office/drawing/2014/main" id="{4E822FFF-B03D-638D-BAF3-72B01AEC89E8}"/>
              </a:ext>
            </a:extLst>
          </p:cNvPr>
          <p:cNvSpPr txBox="1"/>
          <p:nvPr/>
        </p:nvSpPr>
        <p:spPr>
          <a:xfrm>
            <a:off x="1260550" y="994948"/>
            <a:ext cx="69690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Thank you for your curiosity about pinhole projection!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We hope you’ve gained some enjoyable insights and will continue to explore!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7D02773F-877F-4A21-9FE2-E6EAF2615240}"/>
              </a:ext>
            </a:extLst>
          </p:cNvPr>
          <p:cNvSpPr txBox="1"/>
          <p:nvPr/>
        </p:nvSpPr>
        <p:spPr>
          <a:xfrm>
            <a:off x="914400" y="1734561"/>
            <a:ext cx="7772400" cy="338554"/>
          </a:xfrm>
          <a:prstGeom prst="rect">
            <a:avLst/>
          </a:prstGeom>
          <a:noFill/>
        </p:spPr>
        <p:txBody>
          <a:bodyPr wrap="square">
            <a:spAutoFit/>
          </a:bodyPr>
          <a:lstStyle/>
          <a:p>
            <a:pPr algn="ctr"/>
            <a:r>
              <a:rPr lang="en-US" sz="1600" dirty="0"/>
              <a:t>PLEASE SEE </a:t>
            </a:r>
            <a:r>
              <a:rPr lang="en-US" sz="1600" b="1" dirty="0"/>
              <a:t>ADDITIONAL INFO On the Next Slides (Section 5)</a:t>
            </a:r>
            <a:endParaRPr lang="en-US" sz="1600" dirty="0"/>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fld id="{23E00BF6-6337-4BA4-A033-88BB584A9638}" type="slidenum">
              <a:rPr lang="en-US" smtClean="0"/>
              <a:t>47</a:t>
            </a:fld>
            <a:endParaRPr lang="en-US" dirty="0"/>
          </a:p>
        </p:txBody>
      </p:sp>
      <p:sp>
        <p:nvSpPr>
          <p:cNvPr id="13" name="TextBox 12">
            <a:extLst>
              <a:ext uri="{FF2B5EF4-FFF2-40B4-BE49-F238E27FC236}">
                <a16:creationId xmlns:a16="http://schemas.microsoft.com/office/drawing/2014/main" id="{EE31D763-2F70-6E8A-3660-41A0B1E70B81}"/>
              </a:ext>
            </a:extLst>
          </p:cNvPr>
          <p:cNvSpPr txBox="1"/>
          <p:nvPr/>
        </p:nvSpPr>
        <p:spPr>
          <a:xfrm>
            <a:off x="1338944" y="5840231"/>
            <a:ext cx="670838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Pinhole Images of the Sun are Everywhere.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Keep an eye out every sunny day!</a:t>
            </a:r>
          </a:p>
        </p:txBody>
      </p:sp>
      <p:pic>
        <p:nvPicPr>
          <p:cNvPr id="17" name="Picture 16">
            <a:extLst>
              <a:ext uri="{FF2B5EF4-FFF2-40B4-BE49-F238E27FC236}">
                <a16:creationId xmlns:a16="http://schemas.microsoft.com/office/drawing/2014/main" id="{696849D5-99AD-258A-3358-D0634E3377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2092" y="3199473"/>
            <a:ext cx="2897754" cy="2123729"/>
          </a:xfrm>
          <a:prstGeom prst="rect">
            <a:avLst/>
          </a:prstGeom>
          <a:ln>
            <a:noFill/>
          </a:ln>
          <a:effectLst>
            <a:outerShdw blurRad="190500" algn="tl" rotWithShape="0">
              <a:srgbClr val="000000">
                <a:alpha val="70000"/>
              </a:srgbClr>
            </a:outerShdw>
          </a:effectLst>
        </p:spPr>
      </p:pic>
      <p:pic>
        <p:nvPicPr>
          <p:cNvPr id="18" name="Picture 17" descr="A picture containing grass, outdoor, ground, plant&#10;&#10;Description automatically generated">
            <a:extLst>
              <a:ext uri="{FF2B5EF4-FFF2-40B4-BE49-F238E27FC236}">
                <a16:creationId xmlns:a16="http://schemas.microsoft.com/office/drawing/2014/main" id="{5F4A07BB-9D5A-2021-3FA5-16F496D53E0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207" y="3213676"/>
            <a:ext cx="2969701" cy="2109524"/>
          </a:xfrm>
          <a:prstGeom prst="rect">
            <a:avLst/>
          </a:prstGeom>
          <a:ln>
            <a:noFill/>
          </a:ln>
          <a:effectLst>
            <a:outerShdw blurRad="190500" algn="tl" rotWithShape="0">
              <a:srgbClr val="000000">
                <a:alpha val="70000"/>
              </a:srgbClr>
            </a:outerShdw>
          </a:effectLst>
        </p:spPr>
      </p:pic>
      <p:pic>
        <p:nvPicPr>
          <p:cNvPr id="22" name="Picture 21" descr="A picture containing tree, outdoor, snow, sky&#10;&#10;Description automatically generated">
            <a:extLst>
              <a:ext uri="{FF2B5EF4-FFF2-40B4-BE49-F238E27FC236}">
                <a16:creationId xmlns:a16="http://schemas.microsoft.com/office/drawing/2014/main" id="{9CCE4A17-B611-FD07-8818-9B211EEB9C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55379" y="2312986"/>
            <a:ext cx="2833241" cy="3472855"/>
          </a:xfrm>
          <a:prstGeom prst="rect">
            <a:avLst/>
          </a:prstGeom>
        </p:spPr>
      </p:pic>
      <p:pic>
        <p:nvPicPr>
          <p:cNvPr id="24" name="Picture 23">
            <a:extLst>
              <a:ext uri="{FF2B5EF4-FFF2-40B4-BE49-F238E27FC236}">
                <a16:creationId xmlns:a16="http://schemas.microsoft.com/office/drawing/2014/main" id="{1EF38E7F-6691-275A-96F0-162FA9CFE3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7270" y="5613231"/>
            <a:ext cx="958202" cy="925721"/>
          </a:xfrm>
          <a:prstGeom prst="rect">
            <a:avLst/>
          </a:prstGeom>
        </p:spPr>
      </p:pic>
      <p:sp>
        <p:nvSpPr>
          <p:cNvPr id="25" name="Subtitle 11">
            <a:extLst>
              <a:ext uri="{FF2B5EF4-FFF2-40B4-BE49-F238E27FC236}">
                <a16:creationId xmlns:a16="http://schemas.microsoft.com/office/drawing/2014/main" id="{9CD70860-FE56-4AB1-A585-F36B61FC5F67}"/>
              </a:ext>
            </a:extLst>
          </p:cNvPr>
          <p:cNvSpPr txBox="1">
            <a:spLocks/>
          </p:cNvSpPr>
          <p:nvPr/>
        </p:nvSpPr>
        <p:spPr>
          <a:xfrm>
            <a:off x="370241" y="6483223"/>
            <a:ext cx="870746" cy="3651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Aft>
                <a:spcPts val="600"/>
              </a:spcAft>
            </a:pPr>
            <a:r>
              <a:rPr lang="en-US" sz="1600" dirty="0">
                <a:solidFill>
                  <a:schemeClr val="tx1"/>
                </a:solidFill>
              </a:rPr>
              <a:t>Bhanu</a:t>
            </a:r>
            <a:endParaRPr lang="en-US" sz="1600" b="1" dirty="0">
              <a:solidFill>
                <a:schemeClr val="tx1"/>
              </a:solidFill>
            </a:endParaRPr>
          </a:p>
        </p:txBody>
      </p:sp>
    </p:spTree>
    <p:extLst>
      <p:ext uri="{BB962C8B-B14F-4D97-AF65-F5344CB8AC3E}">
        <p14:creationId xmlns:p14="http://schemas.microsoft.com/office/powerpoint/2010/main" val="1533176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513351" y="838200"/>
            <a:ext cx="6248401" cy="779776"/>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ADDITIONAL INFORMATION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 name="Title 1">
            <a:extLst>
              <a:ext uri="{FF2B5EF4-FFF2-40B4-BE49-F238E27FC236}">
                <a16:creationId xmlns:a16="http://schemas.microsoft.com/office/drawing/2014/main" id="{8B4A8F31-3FFD-DCEA-9BFC-43973797BDFE}"/>
              </a:ext>
            </a:extLst>
          </p:cNvPr>
          <p:cNvSpPr txBox="1">
            <a:spLocks/>
          </p:cNvSpPr>
          <p:nvPr/>
        </p:nvSpPr>
        <p:spPr>
          <a:xfrm>
            <a:off x="421422" y="1674437"/>
            <a:ext cx="8573085" cy="4191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Link for Feedback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Valuable References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Credits &amp; Acknowledgements</a:t>
            </a: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Links to PUNCH &amp; PUNCH Outreach Products</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1635926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511" y="201259"/>
            <a:ext cx="7772400" cy="1470025"/>
          </a:xfrm>
        </p:spPr>
        <p:txBody>
          <a:bodyPr/>
          <a:lstStyle/>
          <a:p>
            <a:r>
              <a:rPr lang="en-US" dirty="0"/>
              <a:t>[</a:t>
            </a:r>
            <a:r>
              <a:rPr lang="en-US" i="1" dirty="0"/>
              <a:t>Really</a:t>
            </a:r>
            <a:r>
              <a:rPr lang="en-US" dirty="0"/>
              <a:t>] Understanding </a:t>
            </a:r>
            <a:br>
              <a:rPr lang="en-US" dirty="0"/>
            </a:br>
            <a:r>
              <a:rPr lang="en-US"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1644" y="1429792"/>
            <a:ext cx="958202" cy="925721"/>
          </a:xfrm>
          <a:prstGeom prst="rect">
            <a:avLst/>
          </a:prstGeom>
        </p:spPr>
      </p:pic>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22806" y="1608476"/>
            <a:ext cx="6543813" cy="426484"/>
          </a:xfrm>
        </p:spPr>
        <p:txBody>
          <a:bodyPr>
            <a:noAutofit/>
          </a:bodyPr>
          <a:lstStyle/>
          <a:p>
            <a:r>
              <a:rPr lang="en-US" sz="2400" dirty="0">
                <a:solidFill>
                  <a:schemeClr val="tx1"/>
                </a:solidFill>
              </a:rPr>
              <a:t>Follow along with our playful learning adventure! </a:t>
            </a:r>
          </a:p>
        </p:txBody>
      </p:sp>
      <p:sp>
        <p:nvSpPr>
          <p:cNvPr id="14" name="Rectangle 7">
            <a:extLst>
              <a:ext uri="{FF2B5EF4-FFF2-40B4-BE49-F238E27FC236}">
                <a16:creationId xmlns:a16="http://schemas.microsoft.com/office/drawing/2014/main" id="{360DB341-F989-B554-00F6-80C961D83C18}"/>
              </a:ext>
            </a:extLst>
          </p:cNvPr>
          <p:cNvSpPr>
            <a:spLocks noChangeArrowheads="1"/>
          </p:cNvSpPr>
          <p:nvPr/>
        </p:nvSpPr>
        <p:spPr bwMode="auto">
          <a:xfrm>
            <a:off x="3320892" y="5114000"/>
            <a:ext cx="29092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hlinkClick r:id="rId5"/>
              </a:rPr>
              <a:t>​https://tinyurl.com/PinholeFeedback </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Qr code&#10;&#10;Description automatically generated">
            <a:extLst>
              <a:ext uri="{FF2B5EF4-FFF2-40B4-BE49-F238E27FC236}">
                <a16:creationId xmlns:a16="http://schemas.microsoft.com/office/drawing/2014/main" id="{E3EB2410-D489-D8CE-EE9B-EE8346B875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7" y="3842717"/>
            <a:ext cx="1338885" cy="1338885"/>
          </a:xfrm>
          <a:prstGeom prst="rect">
            <a:avLst/>
          </a:prstGeom>
        </p:spPr>
      </p:pic>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DDC2D5C6-5A82-F4AE-88AD-47DF20157184}"/>
              </a:ext>
            </a:extLst>
          </p:cNvPr>
          <p:cNvGrpSpPr/>
          <p:nvPr/>
        </p:nvGrpSpPr>
        <p:grpSpPr>
          <a:xfrm>
            <a:off x="808679" y="2273320"/>
            <a:ext cx="2743439" cy="4032278"/>
            <a:chOff x="1055737" y="2621200"/>
            <a:chExt cx="2743439" cy="4032278"/>
          </a:xfrm>
        </p:grpSpPr>
        <p:sp>
          <p:nvSpPr>
            <p:cNvPr id="23" name="Title 1">
              <a:extLst>
                <a:ext uri="{FF2B5EF4-FFF2-40B4-BE49-F238E27FC236}">
                  <a16:creationId xmlns:a16="http://schemas.microsoft.com/office/drawing/2014/main" id="{C7947E97-26CB-14E1-B863-0EAF24BBD260}"/>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FRONT</a:t>
              </a:r>
            </a:p>
          </p:txBody>
        </p:sp>
        <p:pic>
          <p:nvPicPr>
            <p:cNvPr id="24" name="Picture 23">
              <a:extLst>
                <a:ext uri="{FF2B5EF4-FFF2-40B4-BE49-F238E27FC236}">
                  <a16:creationId xmlns:a16="http://schemas.microsoft.com/office/drawing/2014/main" id="{D683E7E2-AF90-A55B-DA03-71ABC56DB8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F3BF60BA-0E4E-8E21-8D1D-C5E5462E25FC}"/>
              </a:ext>
            </a:extLst>
          </p:cNvPr>
          <p:cNvSpPr txBox="1">
            <a:spLocks/>
          </p:cNvSpPr>
          <p:nvPr/>
        </p:nvSpPr>
        <p:spPr>
          <a:xfrm>
            <a:off x="3487558" y="2157262"/>
            <a:ext cx="2552453"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And </a:t>
            </a:r>
            <a:r>
              <a:rPr kumimoji="0" lang="en-US" sz="1600" b="1" i="0" u="none" strike="noStrike" kern="1200" cap="none" spc="0" normalizeH="0" baseline="0" noProof="0" dirty="0">
                <a:ln>
                  <a:noFill/>
                </a:ln>
                <a:solidFill>
                  <a:prstClr val="black"/>
                </a:solidFill>
                <a:effectLst/>
                <a:uLnTx/>
                <a:uFillTx/>
                <a:latin typeface="Calibri"/>
                <a:ea typeface="+mn-ea"/>
                <a:cs typeface="+mn-cs"/>
              </a:rPr>
              <a:t>PLEASE</a:t>
            </a:r>
            <a:r>
              <a:rPr kumimoji="0" lang="en-US" sz="1600" b="0" i="0" u="none" strike="noStrike" kern="1200" cap="none" spc="0" normalizeH="0" baseline="0" noProof="0" dirty="0">
                <a:ln>
                  <a:noFill/>
                </a:ln>
                <a:solidFill>
                  <a:prstClr val="black"/>
                </a:solidFill>
                <a:effectLst/>
                <a:uLnTx/>
                <a:uFillTx/>
                <a:latin typeface="Calibri"/>
                <a:ea typeface="+mn-ea"/>
                <a:cs typeface="+mn-cs"/>
              </a:rPr>
              <a:t> give us feedback on these questions at the link below:</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Insights gained?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Remaining questions?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Ideas for improvements?</a:t>
            </a:r>
          </a:p>
        </p:txBody>
      </p:sp>
      <p:grpSp>
        <p:nvGrpSpPr>
          <p:cNvPr id="40" name="Group 39">
            <a:extLst>
              <a:ext uri="{FF2B5EF4-FFF2-40B4-BE49-F238E27FC236}">
                <a16:creationId xmlns:a16="http://schemas.microsoft.com/office/drawing/2014/main" id="{877279C5-6AA9-BD4B-9521-0F6E180A9442}"/>
              </a:ext>
            </a:extLst>
          </p:cNvPr>
          <p:cNvGrpSpPr/>
          <p:nvPr/>
        </p:nvGrpSpPr>
        <p:grpSpPr>
          <a:xfrm>
            <a:off x="5925371" y="2355513"/>
            <a:ext cx="2837629" cy="3975774"/>
            <a:chOff x="5791200" y="2355511"/>
            <a:chExt cx="2837629" cy="4045287"/>
          </a:xfrm>
        </p:grpSpPr>
        <p:sp>
          <p:nvSpPr>
            <p:cNvPr id="17" name="Title 1">
              <a:extLst>
                <a:ext uri="{FF2B5EF4-FFF2-40B4-BE49-F238E27FC236}">
                  <a16:creationId xmlns:a16="http://schemas.microsoft.com/office/drawing/2014/main" id="{41B8E0C8-49D1-96D4-2902-2FF6EDB7402B}"/>
                </a:ext>
              </a:extLst>
            </p:cNvPr>
            <p:cNvSpPr txBox="1">
              <a:spLocks/>
            </p:cNvSpPr>
            <p:nvPr/>
          </p:nvSpPr>
          <p:spPr>
            <a:xfrm>
              <a:off x="6723829" y="610367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BACK</a:t>
              </a:r>
            </a:p>
          </p:txBody>
        </p:sp>
        <p:pic>
          <p:nvPicPr>
            <p:cNvPr id="38" name="Picture 37">
              <a:extLst>
                <a:ext uri="{FF2B5EF4-FFF2-40B4-BE49-F238E27FC236}">
                  <a16:creationId xmlns:a16="http://schemas.microsoft.com/office/drawing/2014/main" id="{65BCBA1B-B2F1-C58B-F220-74C1E8D40F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91200" y="2355511"/>
              <a:ext cx="2837629" cy="3708374"/>
            </a:xfrm>
            <a:prstGeom prst="rect">
              <a:avLst/>
            </a:prstGeom>
          </p:spPr>
        </p:pic>
      </p:grpSp>
      <p:sp>
        <p:nvSpPr>
          <p:cNvPr id="4" name="TextBox 3">
            <a:extLst>
              <a:ext uri="{FF2B5EF4-FFF2-40B4-BE49-F238E27FC236}">
                <a16:creationId xmlns:a16="http://schemas.microsoft.com/office/drawing/2014/main" id="{3B4AE76F-9C9F-57D0-B362-0F458E4EA03D}"/>
              </a:ext>
            </a:extLst>
          </p:cNvPr>
          <p:cNvSpPr txBox="1"/>
          <p:nvPr/>
        </p:nvSpPr>
        <p:spPr>
          <a:xfrm>
            <a:off x="3380793" y="5562600"/>
            <a:ext cx="2492286" cy="1107996"/>
          </a:xfrm>
          <a:prstGeom prst="rect">
            <a:avLst/>
          </a:prstGeom>
          <a:solidFill>
            <a:srgbClr val="D9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MARK 3 Version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Final Release for use up to and including the Annular Eclipse on 14 Oct 2023</a:t>
            </a:r>
          </a:p>
        </p:txBody>
      </p:sp>
    </p:spTree>
    <p:extLst>
      <p:ext uri="{BB962C8B-B14F-4D97-AF65-F5344CB8AC3E}">
        <p14:creationId xmlns:p14="http://schemas.microsoft.com/office/powerpoint/2010/main" val="3894254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1DC740-7862-F0FF-A542-D28089A534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200" y="3655569"/>
            <a:ext cx="1737322" cy="1678431"/>
          </a:xfrm>
          <a:prstGeom prst="rect">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338944" y="1669462"/>
            <a:ext cx="6584042" cy="1219200"/>
          </a:xfrm>
          <a:solidFill>
            <a:srgbClr val="B1EBF4"/>
          </a:solidFill>
          <a:ln>
            <a:solidFill>
              <a:schemeClr val="accent5">
                <a:lumMod val="75000"/>
              </a:schemeClr>
            </a:solidFill>
          </a:ln>
        </p:spPr>
        <p:txBody>
          <a:bodyP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rPr>
              <a:t>4. Explaining and Understanding How Pinhole Imaging Happens</a:t>
            </a:r>
          </a:p>
        </p:txBody>
      </p:sp>
      <p:sp>
        <p:nvSpPr>
          <p:cNvPr id="3" name="Slide Number Placeholder 2">
            <a:extLst>
              <a:ext uri="{FF2B5EF4-FFF2-40B4-BE49-F238E27FC236}">
                <a16:creationId xmlns:a16="http://schemas.microsoft.com/office/drawing/2014/main" id="{46E19BC2-E972-16BC-F94E-F8E8A48A2ECA}"/>
              </a:ext>
            </a:extLst>
          </p:cNvPr>
          <p:cNvSpPr>
            <a:spLocks noGrp="1"/>
          </p:cNvSpPr>
          <p:nvPr>
            <p:ph type="sldNum" sz="quarter" idx="12"/>
          </p:nvPr>
        </p:nvSpPr>
        <p:spPr/>
        <p:txBody>
          <a:bodyPr/>
          <a:lstStyle/>
          <a:p>
            <a:fld id="{23E00BF6-6337-4BA4-A033-88BB584A9638}" type="slidenum">
              <a:rPr lang="en-US" smtClean="0"/>
              <a:t>5</a:t>
            </a:fld>
            <a:endParaRPr lang="en-US" dirty="0"/>
          </a:p>
        </p:txBody>
      </p:sp>
      <p:sp>
        <p:nvSpPr>
          <p:cNvPr id="14" name="TextBox 13">
            <a:extLst>
              <a:ext uri="{FF2B5EF4-FFF2-40B4-BE49-F238E27FC236}">
                <a16:creationId xmlns:a16="http://schemas.microsoft.com/office/drawing/2014/main" id="{35CF6631-E5E2-F469-E508-18FDCB482CE9}"/>
              </a:ext>
            </a:extLst>
          </p:cNvPr>
          <p:cNvSpPr txBox="1"/>
          <p:nvPr/>
        </p:nvSpPr>
        <p:spPr>
          <a:xfrm>
            <a:off x="3586925" y="3529891"/>
            <a:ext cx="4324208" cy="1479554"/>
          </a:xfrm>
          <a:prstGeom prst="wedgeRoundRectCallout">
            <a:avLst>
              <a:gd name="adj1" fmla="val -78163"/>
              <a:gd name="adj2" fmla="val -14039"/>
              <a:gd name="adj3" fmla="val 16667"/>
            </a:avLst>
          </a:prstGeom>
          <a:noFill/>
          <a:ln>
            <a:solidFill>
              <a:srgbClr val="A6C9E8"/>
            </a:solidFill>
          </a:ln>
        </p:spPr>
        <p:txBody>
          <a:bodyPr wrap="square" rtlCol="0">
            <a:spAutoFit/>
          </a:bodyPr>
          <a:lstStyle/>
          <a:p>
            <a:pPr algn="just">
              <a:lnSpc>
                <a:spcPct val="90000"/>
              </a:lnSpc>
              <a:spcAft>
                <a:spcPts val="300"/>
              </a:spcAft>
            </a:pPr>
            <a:r>
              <a:rPr lang="en-US" sz="1600" b="1" dirty="0"/>
              <a:t>Bahnu says:  Find the courage to be confused!</a:t>
            </a:r>
          </a:p>
          <a:p>
            <a:pPr algn="just">
              <a:spcAft>
                <a:spcPts val="600"/>
              </a:spcAft>
            </a:pPr>
            <a:r>
              <a:rPr lang="en-US" sz="1600" dirty="0"/>
              <a:t>Lots of things worthy of our understanding are worth the discomfort of not understanding them at first.  Confusion is a sign that you are on the path to a new insight.  Persevere! </a:t>
            </a:r>
          </a:p>
        </p:txBody>
      </p:sp>
      <p:sp>
        <p:nvSpPr>
          <p:cNvPr id="16" name="Title 1">
            <a:extLst>
              <a:ext uri="{FF2B5EF4-FFF2-40B4-BE49-F238E27FC236}">
                <a16:creationId xmlns:a16="http://schemas.microsoft.com/office/drawing/2014/main" id="{690C161D-B7E2-CB38-2A3E-CC96F6494021}"/>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19" name="TextBox 18">
            <a:extLst>
              <a:ext uri="{FF2B5EF4-FFF2-40B4-BE49-F238E27FC236}">
                <a16:creationId xmlns:a16="http://schemas.microsoft.com/office/drawing/2014/main" id="{F063B5C9-6DB4-F8C7-3AF8-A3C885D180BB}"/>
              </a:ext>
            </a:extLst>
          </p:cNvPr>
          <p:cNvSpPr txBox="1"/>
          <p:nvPr/>
        </p:nvSpPr>
        <p:spPr>
          <a:xfrm>
            <a:off x="154154" y="6427113"/>
            <a:ext cx="8409911" cy="430887"/>
          </a:xfrm>
          <a:prstGeom prst="rect">
            <a:avLst/>
          </a:prstGeom>
          <a:noFill/>
        </p:spPr>
        <p:txBody>
          <a:bodyPr wrap="square" rtlCol="0">
            <a:spAutoFit/>
          </a:bodyPr>
          <a:lstStyle/>
          <a:p>
            <a:r>
              <a:rPr lang="en-US" sz="1200" b="1" dirty="0"/>
              <a:t>CONTACT: </a:t>
            </a:r>
          </a:p>
          <a:p>
            <a:r>
              <a:rPr lang="en-US" sz="1000" dirty="0"/>
              <a:t>Dr. Cherilynn Morrow, Outreach Director for the NASA PUNCH mission [cherilynn.morrow@gmail.com]</a:t>
            </a:r>
          </a:p>
        </p:txBody>
      </p:sp>
    </p:spTree>
    <p:extLst>
      <p:ext uri="{BB962C8B-B14F-4D97-AF65-F5344CB8AC3E}">
        <p14:creationId xmlns:p14="http://schemas.microsoft.com/office/powerpoint/2010/main" val="2575410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902882" y="344171"/>
            <a:ext cx="5298745" cy="77977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Valuable References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323622" y="1009147"/>
            <a:ext cx="7467600" cy="564770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Lenses and Pinholes: What Does “In Focus” Mean?</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brief and clear explanation about what it means to be “in focus”: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https://www.physicsforums.com/insights/lenses-pinholes-focus-mean/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How a Pinhole Camera Works (Part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Excellent diagrams:</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 https://www.scratchapixel.com/lessons/3d-basic-rendering/3d-viewing-pinhole-camera</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Real image: Collection of focus points made by converging light rays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love the simple but insightful stick-figure: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https://www.wikiwand.com/en/Real_image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Your Eyes See Upside Down and Reversed</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Lucid explanation by an eye doctor (MD) relating human eye to a pinhole camera: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https://bceye.com/retinal-image-inverted-reversed/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Camera Obscura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history of this wondrous effect, including reference to a possible paleo-camera: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8"/>
              </a:rPr>
              <a:t>https://en.wikipedia.org/wiki/Camera_obscura</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9"/>
              </a:rPr>
              <a:t>http://paleo-camera.com/archeo-optics/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  Making, Measuring and Testing the “Optimal” Pinhole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thorough and playful journey through the technical details of pinhole photography:</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10"/>
              </a:rPr>
              <a:t>https://www.35mmc.com/26/10/2020/making-measuring-and-testing-the-optimal-pinhole-pinhole-adventures-part-3-by-sroyon/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4822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487290" y="0"/>
            <a:ext cx="6285110" cy="7797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Credits &amp; Acknowledgements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199467" y="533402"/>
            <a:ext cx="7831730" cy="9618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Primary Authors of the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Cherilynn Morrow, Robert Bigelow, and Mike Zawaski</a:t>
            </a:r>
            <a:endPar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cherilynn.morrow@gmail.com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arca965@gmail.com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hlinkClick r:id="rId6"/>
              </a:rPr>
              <a:t>mjzawaski@gmail.com</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25F5EA4B-CAD1-D23D-99E9-49F2EE32D915}"/>
              </a:ext>
            </a:extLst>
          </p:cNvPr>
          <p:cNvSpPr txBox="1"/>
          <p:nvPr/>
        </p:nvSpPr>
        <p:spPr>
          <a:xfrm>
            <a:off x="1234097" y="6553202"/>
            <a:ext cx="69955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also to our web developer Don Kolinski for posting and updating our work on the PUNCH website.</a:t>
            </a:r>
          </a:p>
        </p:txBody>
      </p:sp>
      <p:sp>
        <p:nvSpPr>
          <p:cNvPr id="4" name="TextBox 3">
            <a:extLst>
              <a:ext uri="{FF2B5EF4-FFF2-40B4-BE49-F238E27FC236}">
                <a16:creationId xmlns:a16="http://schemas.microsoft.com/office/drawing/2014/main" id="{FFD02D31-BC38-9EF3-4C64-A8BCA008A051}"/>
              </a:ext>
            </a:extLst>
          </p:cNvPr>
          <p:cNvSpPr txBox="1"/>
          <p:nvPr/>
        </p:nvSpPr>
        <p:spPr>
          <a:xfrm>
            <a:off x="381000" y="1703978"/>
            <a:ext cx="8458200" cy="42396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Research &amp; Development Team for the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3-Hole PUNCH Pinhole Projector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Cherilynn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Morrow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(editor-in-chief, concept development, field testing, photos)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Robert Bigelow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(concept development, technical specifications, text reviewer, photos)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Briana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Ingermann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(graphic design, text developer, field testing, procurement of printing,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Mike Zawaski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(reviewer/consultant on explanatory presentation, graphic support, photos)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Sanlyn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Buxner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(head of field testing and evaluation,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Jason Trump, Nina Byers, Geoff Skelton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 field testing, reviewer of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Marisa Bevington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Marialis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Rosario Franco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Spanish language translation)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GB Cornucopia, Bobbye Middendorf, Jeremy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Osowski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Stacy Wolff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field testers, photo collaborators)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Craig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DeForest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PI, product review and approval,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Sarah Gibson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Project Scientist,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Nicki Viall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Mission Scientist, field tester,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Ronnie Killough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Program Manager,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Gilly Gilbert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Associate Investigator,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Countless others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(who participated in field testing events and gave us their feedback)</a:t>
            </a:r>
          </a:p>
        </p:txBody>
      </p:sp>
    </p:spTree>
    <p:extLst>
      <p:ext uri="{BB962C8B-B14F-4D97-AF65-F5344CB8AC3E}">
        <p14:creationId xmlns:p14="http://schemas.microsoft.com/office/powerpoint/2010/main" val="2927616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Subtitle 11">
            <a:extLst>
              <a:ext uri="{FF2B5EF4-FFF2-40B4-BE49-F238E27FC236}">
                <a16:creationId xmlns:a16="http://schemas.microsoft.com/office/drawing/2014/main" id="{599194A3-2251-78D4-60EC-5CDEA4811616}"/>
              </a:ext>
            </a:extLst>
          </p:cNvPr>
          <p:cNvSpPr txBox="1">
            <a:spLocks/>
          </p:cNvSpPr>
          <p:nvPr/>
        </p:nvSpPr>
        <p:spPr>
          <a:xfrm>
            <a:off x="1550394" y="5232107"/>
            <a:ext cx="6008154" cy="5553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7" name="Subtitle 11">
            <a:extLst>
              <a:ext uri="{FF2B5EF4-FFF2-40B4-BE49-F238E27FC236}">
                <a16:creationId xmlns:a16="http://schemas.microsoft.com/office/drawing/2014/main" id="{B281DCB5-894E-A555-CFDA-3FD3EF52E4AC}"/>
              </a:ext>
            </a:extLst>
          </p:cNvPr>
          <p:cNvSpPr txBox="1">
            <a:spLocks/>
          </p:cNvSpPr>
          <p:nvPr/>
        </p:nvSpPr>
        <p:spPr>
          <a:xfrm>
            <a:off x="1636910" y="3222501"/>
            <a:ext cx="5870179" cy="6820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4" name="TextBox 13">
            <a:extLst>
              <a:ext uri="{FF2B5EF4-FFF2-40B4-BE49-F238E27FC236}">
                <a16:creationId xmlns:a16="http://schemas.microsoft.com/office/drawing/2014/main" id="{C9FBDFB2-6D30-17C0-E723-209957AC86F5}"/>
              </a:ext>
            </a:extLst>
          </p:cNvPr>
          <p:cNvSpPr txBox="1"/>
          <p:nvPr/>
        </p:nvSpPr>
        <p:spPr>
          <a:xfrm>
            <a:off x="1249254" y="1066881"/>
            <a:ext cx="6980346" cy="615553"/>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A.  Discovering How Pinhole Images of Eclipses are Inverted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Using images from the 2017 and 2012 Eclipses</a:t>
            </a:r>
          </a:p>
        </p:txBody>
      </p:sp>
      <p:pic>
        <p:nvPicPr>
          <p:cNvPr id="15" name="Picture 14" descr="A picture containing outdoor, ground, stone, rock&#10;&#10;Description automatically generated">
            <a:extLst>
              <a:ext uri="{FF2B5EF4-FFF2-40B4-BE49-F238E27FC236}">
                <a16:creationId xmlns:a16="http://schemas.microsoft.com/office/drawing/2014/main" id="{0BF53263-DAD6-16F6-96AB-7A270B480BA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12000"/>
                    </a14:imgEffect>
                  </a14:imgLayer>
                </a14:imgProps>
              </a:ext>
              <a:ext uri="{28A0092B-C50C-407E-A947-70E740481C1C}">
                <a14:useLocalDpi xmlns:a14="http://schemas.microsoft.com/office/drawing/2010/main"/>
              </a:ext>
            </a:extLst>
          </a:blip>
          <a:stretch>
            <a:fillRect/>
          </a:stretch>
        </p:blipFill>
        <p:spPr>
          <a:xfrm>
            <a:off x="1905003" y="1682434"/>
            <a:ext cx="1409075" cy="1059924"/>
          </a:xfrm>
          <a:prstGeom prst="rect">
            <a:avLst/>
          </a:prstGeom>
        </p:spPr>
      </p:pic>
      <p:pic>
        <p:nvPicPr>
          <p:cNvPr id="22" name="Picture 21" descr="A stone structure in the middle of a forest&#10;&#10;Description automatically generated with low confidence">
            <a:extLst>
              <a:ext uri="{FF2B5EF4-FFF2-40B4-BE49-F238E27FC236}">
                <a16:creationId xmlns:a16="http://schemas.microsoft.com/office/drawing/2014/main" id="{9B55C0DD-C610-D119-42D0-79865F422E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17622" y="5288116"/>
            <a:ext cx="1601032" cy="1485068"/>
          </a:xfrm>
          <a:prstGeom prst="rect">
            <a:avLst/>
          </a:prstGeom>
        </p:spPr>
      </p:pic>
      <p:sp>
        <p:nvSpPr>
          <p:cNvPr id="27" name="TextBox 26">
            <a:extLst>
              <a:ext uri="{FF2B5EF4-FFF2-40B4-BE49-F238E27FC236}">
                <a16:creationId xmlns:a16="http://schemas.microsoft.com/office/drawing/2014/main" id="{04CF55D4-5186-D0A7-B036-1493E33841BD}"/>
              </a:ext>
            </a:extLst>
          </p:cNvPr>
          <p:cNvSpPr txBox="1"/>
          <p:nvPr/>
        </p:nvSpPr>
        <p:spPr>
          <a:xfrm>
            <a:off x="1279648" y="4608493"/>
            <a:ext cx="7559552" cy="95410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E.  A Shortlist of Our Favorite Pinhole-Related Resources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8" name="Picture 27" descr="A picture containing night sky&#10;&#10;Description automatically generated">
            <a:extLst>
              <a:ext uri="{FF2B5EF4-FFF2-40B4-BE49-F238E27FC236}">
                <a16:creationId xmlns:a16="http://schemas.microsoft.com/office/drawing/2014/main" id="{AAE45B1A-F648-725C-936B-E31B82D606B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35432" y="1759076"/>
            <a:ext cx="909097" cy="906639"/>
          </a:xfrm>
          <a:prstGeom prst="ellipse">
            <a:avLst/>
          </a:prstGeom>
        </p:spPr>
      </p:pic>
      <p:pic>
        <p:nvPicPr>
          <p:cNvPr id="30" name="Picture 29" descr="A picture containing outdoor, dirt&#10;&#10;Description automatically generated">
            <a:extLst>
              <a:ext uri="{FF2B5EF4-FFF2-40B4-BE49-F238E27FC236}">
                <a16:creationId xmlns:a16="http://schemas.microsoft.com/office/drawing/2014/main" id="{D480C6A9-4CF5-84C9-E3E7-6165C072FF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65488" y="1697698"/>
            <a:ext cx="1599161" cy="1128453"/>
          </a:xfrm>
          <a:prstGeom prst="rect">
            <a:avLst/>
          </a:prstGeom>
        </p:spPr>
      </p:pic>
      <p:sp>
        <p:nvSpPr>
          <p:cNvPr id="18" name="TextBox 17">
            <a:extLst>
              <a:ext uri="{FF2B5EF4-FFF2-40B4-BE49-F238E27FC236}">
                <a16:creationId xmlns:a16="http://schemas.microsoft.com/office/drawing/2014/main" id="{D2EC60FD-DAE2-AFB6-F080-88FB72F44AFC}"/>
              </a:ext>
            </a:extLst>
          </p:cNvPr>
          <p:cNvSpPr txBox="1"/>
          <p:nvPr/>
        </p:nvSpPr>
        <p:spPr>
          <a:xfrm>
            <a:off x="1279648" y="2947771"/>
            <a:ext cx="7407152"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B.  Why are the 3-Hole PUNCH Pinhole Projector Images Fuzzy?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What does it mean to be in focus?</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TextBox 22">
            <a:extLst>
              <a:ext uri="{FF2B5EF4-FFF2-40B4-BE49-F238E27FC236}">
                <a16:creationId xmlns:a16="http://schemas.microsoft.com/office/drawing/2014/main" id="{D7C5F15B-D138-281D-B77C-60DD7B8A0F45}"/>
              </a:ext>
            </a:extLst>
          </p:cNvPr>
          <p:cNvSpPr txBox="1"/>
          <p:nvPr/>
        </p:nvSpPr>
        <p:spPr>
          <a:xfrm>
            <a:off x="1279648" y="3600069"/>
            <a:ext cx="7407152"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C.  What is the Difference Between a Pinhole and a Lens?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Finding new appreciation for what the lens of an eye or a camera is doing</a:t>
            </a:r>
          </a:p>
        </p:txBody>
      </p:sp>
      <p:pic>
        <p:nvPicPr>
          <p:cNvPr id="25" name="Picture 24" descr="A picture containing text&#10;&#10;Description automatically generated">
            <a:extLst>
              <a:ext uri="{FF2B5EF4-FFF2-40B4-BE49-F238E27FC236}">
                <a16:creationId xmlns:a16="http://schemas.microsoft.com/office/drawing/2014/main" id="{BD00E6C7-2CCF-2856-43D9-8BCD0ED13E4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62404" y="5218176"/>
            <a:ext cx="1638438" cy="1563624"/>
          </a:xfrm>
          <a:prstGeom prst="rect">
            <a:avLst/>
          </a:prstGeom>
        </p:spPr>
      </p:pic>
      <p:pic>
        <p:nvPicPr>
          <p:cNvPr id="29" name="Picture 28" descr="A picture containing plane&#10;&#10;Description automatically generated">
            <a:extLst>
              <a:ext uri="{FF2B5EF4-FFF2-40B4-BE49-F238E27FC236}">
                <a16:creationId xmlns:a16="http://schemas.microsoft.com/office/drawing/2014/main" id="{7EBE34AA-0C76-8C53-C87F-3E52674D985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019802" y="5286710"/>
            <a:ext cx="1716994" cy="1451165"/>
          </a:xfrm>
          <a:prstGeom prst="rect">
            <a:avLst/>
          </a:prstGeom>
        </p:spPr>
      </p:pic>
      <p:sp>
        <p:nvSpPr>
          <p:cNvPr id="24" name="TextBox 23">
            <a:extLst>
              <a:ext uri="{FF2B5EF4-FFF2-40B4-BE49-F238E27FC236}">
                <a16:creationId xmlns:a16="http://schemas.microsoft.com/office/drawing/2014/main" id="{D2EC60FD-DAE2-AFB6-F080-88FB72F44AFC}"/>
              </a:ext>
            </a:extLst>
          </p:cNvPr>
          <p:cNvSpPr txBox="1"/>
          <p:nvPr/>
        </p:nvSpPr>
        <p:spPr>
          <a:xfrm>
            <a:off x="1279649" y="4209669"/>
            <a:ext cx="7805055"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D.  Why Doesn’t Our Pinhole Projector Have Pin-Sized Holes?	</a:t>
            </a:r>
            <a:endPar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Includes: DESIGN TRADE-OFFs for our Pinhole Projector </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itle 1">
            <a:extLst>
              <a:ext uri="{FF2B5EF4-FFF2-40B4-BE49-F238E27FC236}">
                <a16:creationId xmlns:a16="http://schemas.microsoft.com/office/drawing/2014/main" id="{7810C4FE-84D1-35D1-B210-714AA679844F}"/>
              </a:ext>
            </a:extLst>
          </p:cNvPr>
          <p:cNvSpPr txBox="1">
            <a:spLocks/>
          </p:cNvSpPr>
          <p:nvPr/>
        </p:nvSpPr>
        <p:spPr>
          <a:xfrm>
            <a:off x="1447798" y="256422"/>
            <a:ext cx="6248401" cy="779776"/>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5. </a:t>
            </a:r>
            <a:r>
              <a:rPr kumimoji="0" lang="en-US" sz="4000" b="1" i="0" u="none" strike="noStrike" kern="1200" cap="none" spc="0" normalizeH="0" baseline="0" noProof="0" dirty="0">
                <a:ln>
                  <a:noFill/>
                </a:ln>
                <a:solidFill>
                  <a:prstClr val="black"/>
                </a:solidFill>
                <a:effectLst/>
                <a:uLnTx/>
                <a:uFillTx/>
                <a:latin typeface="Calibri Light" panose="020F0302020204030204" pitchFamily="34" charset="0"/>
                <a:ea typeface="+mj-ea"/>
                <a:cs typeface="Calibri Light" panose="020F0302020204030204" pitchFamily="34" charset="0"/>
              </a:rPr>
              <a:t>APPENDICES</a:t>
            </a:r>
          </a:p>
        </p:txBody>
      </p:sp>
    </p:spTree>
    <p:extLst>
      <p:ext uri="{BB962C8B-B14F-4D97-AF65-F5344CB8AC3E}">
        <p14:creationId xmlns:p14="http://schemas.microsoft.com/office/powerpoint/2010/main" val="1357558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53200"/>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mn-cs"/>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5" y="1638466"/>
            <a:ext cx="26003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ea typeface="+mn-ea"/>
                <a:cs typeface="+mn-cs"/>
              </a:rPr>
              <a:t>NASA PUNCH website: </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hlinkClick r:id="rId4">
                  <a:extLst>
                    <a:ext uri="{A12FA001-AC4F-418D-AE19-62706E023703}">
                      <ahyp:hlinkClr xmlns:ahyp="http://schemas.microsoft.com/office/drawing/2018/hyperlinkcolor" val="tx"/>
                    </a:ext>
                  </a:extLst>
                </a:hlinkClick>
              </a:rPr>
              <a:t>https://punch.space.swri.edu</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rPr>
              <a:t> </a:t>
            </a:r>
            <a:r>
              <a:rPr kumimoji="0" lang="en-US" sz="1400" b="0" i="0" u="none" strike="noStrike" kern="1200" cap="none" spc="0" normalizeH="0" baseline="0" noProof="0" dirty="0">
                <a:ln>
                  <a:noFill/>
                </a:ln>
                <a:solidFill>
                  <a:prstClr val="white"/>
                </a:solidFill>
                <a:effectLst/>
                <a:uLnTx/>
                <a:uFillTx/>
                <a:ea typeface="+mn-ea"/>
                <a:cs typeface="+mn-cs"/>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D0A396D4-B99D-7A87-D0F7-234EA82DC8ED}"/>
              </a:ext>
            </a:extLst>
          </p:cNvPr>
          <p:cNvSpPr txBox="1">
            <a:spLocks/>
          </p:cNvSpPr>
          <p:nvPr/>
        </p:nvSpPr>
        <p:spPr>
          <a:xfrm>
            <a:off x="2691431" y="-225956"/>
            <a:ext cx="6338884" cy="33723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6">
                    <a:lumMod val="20000"/>
                    <a:lumOff val="80000"/>
                  </a:schemeClr>
                </a:solidFill>
              </a:rPr>
              <a:t>Please proceed to Section 5: </a:t>
            </a:r>
          </a:p>
          <a:p>
            <a:endParaRPr lang="en-US" sz="3600" b="1" dirty="0">
              <a:solidFill>
                <a:schemeClr val="accent6">
                  <a:lumMod val="20000"/>
                  <a:lumOff val="80000"/>
                </a:schemeClr>
              </a:solidFill>
            </a:endParaRPr>
          </a:p>
          <a:p>
            <a:r>
              <a:rPr lang="en-US" sz="3600" b="1" dirty="0">
                <a:solidFill>
                  <a:schemeClr val="accent6">
                    <a:lumMod val="20000"/>
                    <a:lumOff val="80000"/>
                  </a:schemeClr>
                </a:solidFill>
              </a:rPr>
              <a:t>Appendices A-E </a:t>
            </a:r>
          </a:p>
          <a:p>
            <a:r>
              <a:rPr lang="en-US" sz="3600" b="1" dirty="0">
                <a:solidFill>
                  <a:schemeClr val="accent6">
                    <a:lumMod val="20000"/>
                    <a:lumOff val="80000"/>
                  </a:schemeClr>
                </a:solidFill>
              </a:rPr>
              <a:t>more insights and fun resources</a:t>
            </a:r>
          </a:p>
        </p:txBody>
      </p:sp>
      <p:pic>
        <p:nvPicPr>
          <p:cNvPr id="5" name="Picture 10" descr="Picture 10">
            <a:extLst>
              <a:ext uri="{FF2B5EF4-FFF2-40B4-BE49-F238E27FC236}">
                <a16:creationId xmlns:a16="http://schemas.microsoft.com/office/drawing/2014/main" id="{45CC0758-0B8D-A9DC-0B0B-2FA3B41CD8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6" name="TextBox 5">
            <a:extLst>
              <a:ext uri="{FF2B5EF4-FFF2-40B4-BE49-F238E27FC236}">
                <a16:creationId xmlns:a16="http://schemas.microsoft.com/office/drawing/2014/main" id="{ED7E214B-622D-E036-DF9C-D42BDA505C6D}"/>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7" name="Picture 6" descr="A qr code with black and white squares&#10;&#10;Description automatically generated">
            <a:extLst>
              <a:ext uri="{FF2B5EF4-FFF2-40B4-BE49-F238E27FC236}">
                <a16:creationId xmlns:a16="http://schemas.microsoft.com/office/drawing/2014/main" id="{4094AE85-B5BE-3A84-6D25-55D08D3BF108}"/>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317007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CD4B14D-19F3-56DA-ED9A-90D17C87CA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491333" y="1170185"/>
            <a:ext cx="2865051" cy="3782817"/>
          </a:xfrm>
          <a:prstGeom prst="rect">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22084" y="89450"/>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4659280" y="123970"/>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4BF41C0-66AC-614C-929F-1C7CBC974146}"/>
              </a:ext>
            </a:extLst>
          </p:cNvPr>
          <p:cNvSpPr/>
          <p:nvPr/>
        </p:nvSpPr>
        <p:spPr>
          <a:xfrm>
            <a:off x="1503692" y="228600"/>
            <a:ext cx="2849384" cy="923330"/>
          </a:xfrm>
          <a:prstGeom prst="rect">
            <a:avLst/>
          </a:prstGeom>
          <a:ln w="28575">
            <a:solidFill>
              <a:schemeClr val="accent5">
                <a:lumMod val="60000"/>
                <a:lumOff val="4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 Projector </a:t>
            </a:r>
            <a:r>
              <a:rPr kumimoji="0" lang="en-US" sz="1800" b="1" i="0" u="none" strike="noStrike" kern="1200" cap="none" spc="0" normalizeH="0" baseline="0" noProof="0" dirty="0">
                <a:ln>
                  <a:noFill/>
                </a:ln>
                <a:solidFill>
                  <a:prstClr val="black"/>
                </a:solidFill>
                <a:effectLst/>
                <a:uLnTx/>
                <a:uFillTx/>
                <a:latin typeface="Calibri"/>
                <a:ea typeface="+mn-ea"/>
                <a:cs typeface="+mn-cs"/>
              </a:rPr>
              <a:t>close to surface</a:t>
            </a:r>
            <a:r>
              <a:rPr kumimoji="0" lang="en-US" sz="1800" b="0" i="0" u="none" strike="noStrike" kern="1200" cap="none" spc="0" normalizeH="0" baseline="0" noProof="0" dirty="0">
                <a:ln>
                  <a:noFill/>
                </a:ln>
                <a:solidFill>
                  <a:prstClr val="black"/>
                </a:solidFill>
                <a:effectLst/>
                <a:uLnTx/>
                <a:uFillTx/>
                <a:latin typeface="Calibri"/>
                <a:ea typeface="+mn-ea"/>
                <a:cs typeface="+mn-cs"/>
              </a:rPr>
              <a:t>. Triangle, round, and square shapes of light are sharp.</a:t>
            </a:r>
          </a:p>
        </p:txBody>
      </p:sp>
      <p:sp>
        <p:nvSpPr>
          <p:cNvPr id="15" name="Rectangle 14">
            <a:extLst>
              <a:ext uri="{FF2B5EF4-FFF2-40B4-BE49-F238E27FC236}">
                <a16:creationId xmlns:a16="http://schemas.microsoft.com/office/drawing/2014/main" id="{0778C536-BE4B-BA89-86AA-1E8601EB0BDE}"/>
              </a:ext>
            </a:extLst>
          </p:cNvPr>
          <p:cNvSpPr/>
          <p:nvPr/>
        </p:nvSpPr>
        <p:spPr>
          <a:xfrm>
            <a:off x="6050135" y="228600"/>
            <a:ext cx="2979181" cy="923330"/>
          </a:xfrm>
          <a:prstGeom prst="rect">
            <a:avLst/>
          </a:prstGeom>
          <a:ln w="28575">
            <a:solidFill>
              <a:schemeClr val="accent5">
                <a:lumMod val="60000"/>
                <a:lumOff val="4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 </a:t>
            </a:r>
            <a:r>
              <a:rPr kumimoji="0" lang="en-US" sz="1800" b="0" i="0" u="none" strike="noStrike" kern="1200" cap="none" spc="0" normalizeH="0" baseline="0" noProof="0" dirty="0">
                <a:ln>
                  <a:noFill/>
                </a:ln>
                <a:solidFill>
                  <a:prstClr val="black"/>
                </a:solidFill>
                <a:effectLst/>
                <a:uLnTx/>
                <a:uFillTx/>
                <a:latin typeface="Calibri"/>
                <a:ea typeface="+mn-ea"/>
                <a:cs typeface="+mn-cs"/>
              </a:rPr>
              <a:t>Projector </a:t>
            </a:r>
            <a:r>
              <a:rPr kumimoji="0" lang="en-US" sz="1800" b="1" i="0" u="none" strike="noStrike" kern="1200" cap="none" spc="0" normalizeH="0" baseline="0" noProof="0" dirty="0">
                <a:ln>
                  <a:noFill/>
                </a:ln>
                <a:solidFill>
                  <a:prstClr val="black"/>
                </a:solidFill>
                <a:effectLst/>
                <a:uLnTx/>
                <a:uFillTx/>
                <a:latin typeface="Calibri"/>
                <a:ea typeface="+mn-ea"/>
                <a:cs typeface="+mn-cs"/>
              </a:rPr>
              <a:t>farther away from surface</a:t>
            </a:r>
            <a:r>
              <a:rPr kumimoji="0" lang="en-US" sz="1800" b="0" i="0" u="none" strike="noStrike" kern="1200" cap="none" spc="0" normalizeH="0" baseline="0" noProof="0" dirty="0">
                <a:ln>
                  <a:noFill/>
                </a:ln>
                <a:solidFill>
                  <a:prstClr val="black"/>
                </a:solidFill>
                <a:effectLst/>
                <a:uLnTx/>
                <a:uFillTx/>
                <a:latin typeface="Calibri"/>
                <a:ea typeface="+mn-ea"/>
                <a:cs typeface="+mn-cs"/>
              </a:rPr>
              <a:t>. All three shapes of light are round and fuzzier.</a:t>
            </a:r>
          </a:p>
        </p:txBody>
      </p:sp>
      <p:sp>
        <p:nvSpPr>
          <p:cNvPr id="3" name="TextBox 2">
            <a:extLst>
              <a:ext uri="{FF2B5EF4-FFF2-40B4-BE49-F238E27FC236}">
                <a16:creationId xmlns:a16="http://schemas.microsoft.com/office/drawing/2014/main" id="{35036AFF-0951-1F42-4348-D393BFC5BE09}"/>
              </a:ext>
            </a:extLst>
          </p:cNvPr>
          <p:cNvSpPr txBox="1"/>
          <p:nvPr/>
        </p:nvSpPr>
        <p:spPr>
          <a:xfrm>
            <a:off x="3525416" y="1251072"/>
            <a:ext cx="793807" cy="369332"/>
          </a:xfrm>
          <a:prstGeom prst="rect">
            <a:avLst/>
          </a:prstGeom>
          <a:noFill/>
          <a:ln>
            <a:solidFill>
              <a:srgbClr val="00B0F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Case 1</a:t>
            </a:r>
          </a:p>
        </p:txBody>
      </p:sp>
      <p:grpSp>
        <p:nvGrpSpPr>
          <p:cNvPr id="18" name="Group 17">
            <a:extLst>
              <a:ext uri="{FF2B5EF4-FFF2-40B4-BE49-F238E27FC236}">
                <a16:creationId xmlns:a16="http://schemas.microsoft.com/office/drawing/2014/main" id="{110A42B9-F455-22B6-D866-20C6BA510F4A}"/>
              </a:ext>
            </a:extLst>
          </p:cNvPr>
          <p:cNvGrpSpPr/>
          <p:nvPr/>
        </p:nvGrpSpPr>
        <p:grpSpPr>
          <a:xfrm flipH="1">
            <a:off x="5046694" y="1221293"/>
            <a:ext cx="3985810" cy="5212315"/>
            <a:chOff x="4409158" y="1229946"/>
            <a:chExt cx="3985810" cy="5212315"/>
          </a:xfrm>
        </p:grpSpPr>
        <p:pic>
          <p:nvPicPr>
            <p:cNvPr id="6"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9797658C-8AC8-5AAF-92A8-27F99CF1AF7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19604" y="1229946"/>
              <a:ext cx="2964667" cy="3659653"/>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75D1629-A222-8480-9C5F-5215F6B4049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9158" y="4128390"/>
              <a:ext cx="3733800" cy="2313871"/>
            </a:xfrm>
            <a:prstGeom prst="rect">
              <a:avLst/>
            </a:prstGeom>
            <a:ln w="28575">
              <a:solidFill>
                <a:schemeClr val="accent5">
                  <a:lumMod val="60000"/>
                  <a:lumOff val="40000"/>
                </a:schemeClr>
              </a:solidFill>
            </a:ln>
          </p:spPr>
        </p:pic>
        <p:cxnSp>
          <p:nvCxnSpPr>
            <p:cNvPr id="19" name="Straight Arrow Connector 18">
              <a:extLst>
                <a:ext uri="{FF2B5EF4-FFF2-40B4-BE49-F238E27FC236}">
                  <a16:creationId xmlns:a16="http://schemas.microsoft.com/office/drawing/2014/main" id="{292967BC-8F76-DA83-4938-9000E429A22D}"/>
                </a:ext>
              </a:extLst>
            </p:cNvPr>
            <p:cNvCxnSpPr>
              <a:cxnSpLocks/>
            </p:cNvCxnSpPr>
            <p:nvPr/>
          </p:nvCxnSpPr>
          <p:spPr>
            <a:xfrm flipV="1">
              <a:off x="4842637" y="2564411"/>
              <a:ext cx="304800" cy="2981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E6C82C3-1493-CDD9-47ED-B0492535680D}"/>
                </a:ext>
              </a:extLst>
            </p:cNvPr>
            <p:cNvCxnSpPr>
              <a:cxnSpLocks/>
            </p:cNvCxnSpPr>
            <p:nvPr/>
          </p:nvCxnSpPr>
          <p:spPr>
            <a:xfrm flipV="1">
              <a:off x="5022322" y="2745535"/>
              <a:ext cx="1104140" cy="27245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6C9751C-654A-6AF4-3A26-A7F52C9CD985}"/>
                </a:ext>
              </a:extLst>
            </p:cNvPr>
            <p:cNvSpPr/>
            <p:nvPr/>
          </p:nvSpPr>
          <p:spPr>
            <a:xfrm>
              <a:off x="5309401" y="5785079"/>
              <a:ext cx="1635050" cy="523220"/>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JO is observing in the morning in Dec</a:t>
              </a:r>
            </a:p>
          </p:txBody>
        </p:sp>
        <p:cxnSp>
          <p:nvCxnSpPr>
            <p:cNvPr id="17" name="Straight Arrow Connector 16">
              <a:extLst>
                <a:ext uri="{FF2B5EF4-FFF2-40B4-BE49-F238E27FC236}">
                  <a16:creationId xmlns:a16="http://schemas.microsoft.com/office/drawing/2014/main" id="{B0893476-FD25-9195-E914-C9D9C3476849}"/>
                </a:ext>
              </a:extLst>
            </p:cNvPr>
            <p:cNvCxnSpPr>
              <a:cxnSpLocks/>
            </p:cNvCxnSpPr>
            <p:nvPr/>
          </p:nvCxnSpPr>
          <p:spPr>
            <a:xfrm flipH="1">
              <a:off x="4993294" y="3801187"/>
              <a:ext cx="3401674" cy="1705784"/>
            </a:xfrm>
            <a:prstGeom prst="straightConnector1">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3C80848F-62D2-74AA-AB6D-79E2BC98C3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159F4465-3921-5E93-DB08-980A18286076}"/>
              </a:ext>
            </a:extLst>
          </p:cNvPr>
          <p:cNvSpPr txBox="1"/>
          <p:nvPr/>
        </p:nvSpPr>
        <p:spPr>
          <a:xfrm>
            <a:off x="8202123" y="1247721"/>
            <a:ext cx="793807" cy="369332"/>
          </a:xfrm>
          <a:prstGeom prst="rect">
            <a:avLst/>
          </a:prstGeom>
          <a:noFill/>
          <a:ln>
            <a:solidFill>
              <a:srgbClr val="00B0F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Case 2</a:t>
            </a:r>
          </a:p>
        </p:txBody>
      </p:sp>
      <p:grpSp>
        <p:nvGrpSpPr>
          <p:cNvPr id="31" name="Group 30">
            <a:extLst>
              <a:ext uri="{FF2B5EF4-FFF2-40B4-BE49-F238E27FC236}">
                <a16:creationId xmlns:a16="http://schemas.microsoft.com/office/drawing/2014/main" id="{B992A84A-5095-CC3E-0545-B4F02E9F1282}"/>
              </a:ext>
            </a:extLst>
          </p:cNvPr>
          <p:cNvGrpSpPr/>
          <p:nvPr/>
        </p:nvGrpSpPr>
        <p:grpSpPr>
          <a:xfrm>
            <a:off x="4435503" y="3391133"/>
            <a:ext cx="1183528" cy="997767"/>
            <a:chOff x="1086843" y="1277567"/>
            <a:chExt cx="931969" cy="822960"/>
          </a:xfrm>
        </p:grpSpPr>
        <p:sp>
          <p:nvSpPr>
            <p:cNvPr id="28" name="Oval 27">
              <a:extLst>
                <a:ext uri="{FF2B5EF4-FFF2-40B4-BE49-F238E27FC236}">
                  <a16:creationId xmlns:a16="http://schemas.microsoft.com/office/drawing/2014/main" id="{2C9DDC9E-06CF-20D5-63E9-463F1B6E1F84}"/>
                </a:ext>
              </a:extLst>
            </p:cNvPr>
            <p:cNvSpPr>
              <a:spLocks noChangeAspect="1"/>
            </p:cNvSpPr>
            <p:nvPr/>
          </p:nvSpPr>
          <p:spPr>
            <a:xfrm flipH="1">
              <a:off x="1133548" y="1277567"/>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5019D63-731C-CC03-5296-1E2C462EACEA}"/>
                </a:ext>
              </a:extLst>
            </p:cNvPr>
            <p:cNvSpPr txBox="1"/>
            <p:nvPr/>
          </p:nvSpPr>
          <p:spPr>
            <a:xfrm flipH="1">
              <a:off x="1086843" y="1395980"/>
              <a:ext cx="931969" cy="6346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Sunlight comes from this direction and passes thru the holes</a:t>
              </a:r>
            </a:p>
          </p:txBody>
        </p:sp>
      </p:grpSp>
      <p:sp>
        <p:nvSpPr>
          <p:cNvPr id="44" name="Oval 43">
            <a:extLst>
              <a:ext uri="{FF2B5EF4-FFF2-40B4-BE49-F238E27FC236}">
                <a16:creationId xmlns:a16="http://schemas.microsoft.com/office/drawing/2014/main" id="{8E1FB11E-B148-CAEA-695E-822EE3D4EA8B}"/>
              </a:ext>
            </a:extLst>
          </p:cNvPr>
          <p:cNvSpPr/>
          <p:nvPr/>
        </p:nvSpPr>
        <p:spPr>
          <a:xfrm>
            <a:off x="3778423" y="2946687"/>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36044AAD-DB84-21ED-DCA9-B31F33DD2C1F}"/>
              </a:ext>
            </a:extLst>
          </p:cNvPr>
          <p:cNvSpPr txBox="1"/>
          <p:nvPr/>
        </p:nvSpPr>
        <p:spPr>
          <a:xfrm>
            <a:off x="3167807" y="4038854"/>
            <a:ext cx="1131989" cy="461665"/>
          </a:xfrm>
          <a:prstGeom prst="rect">
            <a:avLst/>
          </a:prstGeom>
          <a:solidFill>
            <a:srgbClr val="E4C0A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square shape of light</a:t>
            </a:r>
          </a:p>
        </p:txBody>
      </p:sp>
      <p:cxnSp>
        <p:nvCxnSpPr>
          <p:cNvPr id="48" name="Straight Arrow Connector 47">
            <a:extLst>
              <a:ext uri="{FF2B5EF4-FFF2-40B4-BE49-F238E27FC236}">
                <a16:creationId xmlns:a16="http://schemas.microsoft.com/office/drawing/2014/main" id="{7CF949C3-E304-B134-2F20-4911960547ED}"/>
              </a:ext>
            </a:extLst>
          </p:cNvPr>
          <p:cNvCxnSpPr>
            <a:cxnSpLocks/>
            <a:stCxn id="45" idx="0"/>
            <a:endCxn id="44" idx="4"/>
          </p:cNvCxnSpPr>
          <p:nvPr/>
        </p:nvCxnSpPr>
        <p:spPr>
          <a:xfrm flipV="1">
            <a:off x="3733802" y="3286702"/>
            <a:ext cx="197021" cy="752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2BFD454-35F4-BB6D-E200-43B48F67A384}"/>
              </a:ext>
            </a:extLst>
          </p:cNvPr>
          <p:cNvSpPr txBox="1"/>
          <p:nvPr/>
        </p:nvSpPr>
        <p:spPr>
          <a:xfrm>
            <a:off x="6044698" y="1208642"/>
            <a:ext cx="1529329" cy="523220"/>
          </a:xfrm>
          <a:prstGeom prst="rect">
            <a:avLst/>
          </a:prstGeom>
          <a:solidFill>
            <a:srgbClr val="E4C0AA"/>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Smooth flat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projection surface</a:t>
            </a:r>
          </a:p>
        </p:txBody>
      </p:sp>
      <p:sp>
        <p:nvSpPr>
          <p:cNvPr id="52" name="Oval 51">
            <a:extLst>
              <a:ext uri="{FF2B5EF4-FFF2-40B4-BE49-F238E27FC236}">
                <a16:creationId xmlns:a16="http://schemas.microsoft.com/office/drawing/2014/main" id="{1B328A28-80FD-ACDC-E1E5-FC46E98DD1E9}"/>
              </a:ext>
            </a:extLst>
          </p:cNvPr>
          <p:cNvSpPr/>
          <p:nvPr/>
        </p:nvSpPr>
        <p:spPr>
          <a:xfrm>
            <a:off x="2867336" y="2677507"/>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40EFF00B-843A-E536-1D2F-555139879621}"/>
              </a:ext>
            </a:extLst>
          </p:cNvPr>
          <p:cNvSpPr/>
          <p:nvPr/>
        </p:nvSpPr>
        <p:spPr>
          <a:xfrm>
            <a:off x="7932170" y="2538519"/>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0BD8CD9B-0865-03B6-FD8C-2489E83548E4}"/>
              </a:ext>
            </a:extLst>
          </p:cNvPr>
          <p:cNvSpPr txBox="1"/>
          <p:nvPr/>
        </p:nvSpPr>
        <p:spPr>
          <a:xfrm>
            <a:off x="7261610" y="1676402"/>
            <a:ext cx="1645920" cy="461665"/>
          </a:xfrm>
          <a:prstGeom prst="rect">
            <a:avLst/>
          </a:prstGeom>
          <a:solidFill>
            <a:srgbClr val="E4C0A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Image of round Sun through square  hole</a:t>
            </a:r>
          </a:p>
        </p:txBody>
      </p:sp>
      <p:cxnSp>
        <p:nvCxnSpPr>
          <p:cNvPr id="55" name="Straight Arrow Connector 54">
            <a:extLst>
              <a:ext uri="{FF2B5EF4-FFF2-40B4-BE49-F238E27FC236}">
                <a16:creationId xmlns:a16="http://schemas.microsoft.com/office/drawing/2014/main" id="{B30F6979-2EA5-F841-ACD2-BC868277C12C}"/>
              </a:ext>
            </a:extLst>
          </p:cNvPr>
          <p:cNvCxnSpPr>
            <a:cxnSpLocks/>
            <a:stCxn id="54" idx="2"/>
            <a:endCxn id="53" idx="0"/>
          </p:cNvCxnSpPr>
          <p:nvPr/>
        </p:nvCxnSpPr>
        <p:spPr>
          <a:xfrm>
            <a:off x="8084570" y="2138065"/>
            <a:ext cx="0" cy="400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D20615-6E72-49AF-B9C9-92FB4C15F3C7}"/>
              </a:ext>
            </a:extLst>
          </p:cNvPr>
          <p:cNvSpPr/>
          <p:nvPr/>
        </p:nvSpPr>
        <p:spPr>
          <a:xfrm>
            <a:off x="1503694" y="4974615"/>
            <a:ext cx="3519625" cy="1754326"/>
          </a:xfrm>
          <a:prstGeom prst="rect">
            <a:avLst/>
          </a:prstGeom>
          <a:ln w="28575">
            <a:solidFill>
              <a:schemeClr val="accent5">
                <a:lumMod val="60000"/>
                <a:lumOff val="4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KEY QUESTION: </a:t>
            </a:r>
            <a:r>
              <a:rPr kumimoji="0" lang="en-US"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Why don’t we see round images of the Sun when the projector is held closer to the projection surface (Case 1), but we </a:t>
            </a:r>
            <a:r>
              <a:rPr kumimoji="0" lang="en-US" sz="1800" b="0" i="1" u="none" strike="noStrike" kern="1200" cap="none" spc="0" normalizeH="0" baseline="0" noProof="0" dirty="0">
                <a:ln>
                  <a:noFill/>
                </a:ln>
                <a:solidFill>
                  <a:prstClr val="black"/>
                </a:solidFill>
                <a:effectLst/>
                <a:highlight>
                  <a:srgbClr val="FFFF00"/>
                </a:highlight>
                <a:uLnTx/>
                <a:uFillTx/>
                <a:latin typeface="Calibri"/>
                <a:ea typeface="+mn-ea"/>
                <a:cs typeface="+mn-cs"/>
              </a:rPr>
              <a:t>do</a:t>
            </a:r>
            <a:r>
              <a:rPr kumimoji="0" lang="en-US"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 see them when we move it farther away (Case 2)? </a:t>
            </a:r>
          </a:p>
        </p:txBody>
      </p:sp>
      <p:sp>
        <p:nvSpPr>
          <p:cNvPr id="4" name="Rectangle 3">
            <a:extLst>
              <a:ext uri="{FF2B5EF4-FFF2-40B4-BE49-F238E27FC236}">
                <a16:creationId xmlns:a16="http://schemas.microsoft.com/office/drawing/2014/main" id="{36705AB0-3986-5AFA-12BB-EC6D3CB6B96F}"/>
              </a:ext>
            </a:extLst>
          </p:cNvPr>
          <p:cNvSpPr/>
          <p:nvPr/>
        </p:nvSpPr>
        <p:spPr>
          <a:xfrm>
            <a:off x="4498747" y="1604646"/>
            <a:ext cx="1364736" cy="1477328"/>
          </a:xfrm>
          <a:prstGeom prst="rect">
            <a:avLst/>
          </a:prstGeom>
          <a:ln w="28575">
            <a:solidFill>
              <a:schemeClr val="accent5">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Were you able to observe </a:t>
            </a:r>
            <a:r>
              <a:rPr kumimoji="0" lang="en-US" sz="1800" b="1" i="1" u="none" strike="noStrike" kern="1200" cap="none" spc="0" normalizeH="0" baseline="0" noProof="0" dirty="0">
                <a:ln>
                  <a:noFill/>
                </a:ln>
                <a:solidFill>
                  <a:prstClr val="black"/>
                </a:solidFill>
                <a:effectLst/>
                <a:uLnTx/>
                <a:uFillTx/>
                <a:latin typeface="Calibri"/>
                <a:ea typeface="+mn-ea"/>
                <a:cs typeface="+mn-cs"/>
              </a:rPr>
              <a:t>both</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Case 1 and Case 2?</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9634E9A0-2865-C7B7-3750-9DFE8D09A3BA}"/>
              </a:ext>
            </a:extLst>
          </p:cNvPr>
          <p:cNvSpPr/>
          <p:nvPr/>
        </p:nvSpPr>
        <p:spPr>
          <a:xfrm rot="20729038">
            <a:off x="5915173" y="5757962"/>
            <a:ext cx="335313" cy="132438"/>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194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a:bodyPr>
          <a:lstStyle/>
          <a:p>
            <a:r>
              <a:rPr lang="en-US" sz="4000" b="1"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513218" y="989359"/>
            <a:ext cx="6259181" cy="701879"/>
          </a:xfrm>
        </p:spPr>
        <p:txBody>
          <a:bodyPr>
            <a:noAutofit/>
          </a:bodyPr>
          <a:lstStyle/>
          <a:p>
            <a:pPr>
              <a:spcBef>
                <a:spcPts val="0"/>
              </a:spcBef>
              <a:spcAft>
                <a:spcPts val="600"/>
              </a:spcAft>
            </a:pPr>
            <a:r>
              <a:rPr lang="en-US" sz="2000" b="1" dirty="0">
                <a:solidFill>
                  <a:schemeClr val="tx1"/>
                </a:solidFill>
              </a:rPr>
              <a:t>From our exploration of how pinhole projection of the Sun behaves we have collected two </a:t>
            </a:r>
            <a:r>
              <a:rPr lang="en-US" sz="2000" b="1" u="sng" dirty="0">
                <a:solidFill>
                  <a:schemeClr val="tx1"/>
                </a:solidFill>
              </a:rPr>
              <a:t>key questions</a:t>
            </a:r>
            <a:r>
              <a:rPr lang="en-US" sz="2000" b="1" dirty="0">
                <a:solidFill>
                  <a:schemeClr val="tx1"/>
                </a:solidFill>
              </a:rPr>
              <a:t>:</a:t>
            </a:r>
          </a:p>
          <a:p>
            <a:pPr>
              <a:spcBef>
                <a:spcPts val="0"/>
              </a:spcBef>
              <a:spcAft>
                <a:spcPts val="600"/>
              </a:spcAft>
            </a:pPr>
            <a:endParaRPr lang="en-US" sz="2000" b="1" dirty="0">
              <a:solidFill>
                <a:schemeClr val="tx1"/>
              </a:solidFill>
            </a:endParaRPr>
          </a:p>
          <a:p>
            <a:pPr>
              <a:spcBef>
                <a:spcPts val="0"/>
              </a:spcBef>
              <a:spcAft>
                <a:spcPts val="600"/>
              </a:spcAft>
            </a:pPr>
            <a:endParaRPr lang="en-US" sz="2000" b="1" dirty="0">
              <a:solidFill>
                <a:schemeClr val="tx1"/>
              </a:solidFill>
            </a:endParaRPr>
          </a:p>
        </p:txBody>
      </p:sp>
      <p:sp>
        <p:nvSpPr>
          <p:cNvPr id="3" name="Slide Number Placeholder 2">
            <a:extLst>
              <a:ext uri="{FF2B5EF4-FFF2-40B4-BE49-F238E27FC236}">
                <a16:creationId xmlns:a16="http://schemas.microsoft.com/office/drawing/2014/main" id="{981B79EC-C20B-5E66-8927-B64D343BE82C}"/>
              </a:ext>
            </a:extLst>
          </p:cNvPr>
          <p:cNvSpPr>
            <a:spLocks noGrp="1"/>
          </p:cNvSpPr>
          <p:nvPr>
            <p:ph type="sldNum" sz="quarter" idx="12"/>
          </p:nvPr>
        </p:nvSpPr>
        <p:spPr/>
        <p:txBody>
          <a:bodyPr/>
          <a:lstStyle/>
          <a:p>
            <a:fld id="{23E00BF6-6337-4BA4-A033-88BB584A9638}" type="slidenum">
              <a:rPr lang="en-US" smtClean="0"/>
              <a:t>7</a:t>
            </a:fld>
            <a:endParaRPr lang="en-US" dirty="0"/>
          </a:p>
        </p:txBody>
      </p:sp>
      <p:sp>
        <p:nvSpPr>
          <p:cNvPr id="9" name="Rectangle 8">
            <a:extLst>
              <a:ext uri="{FF2B5EF4-FFF2-40B4-BE49-F238E27FC236}">
                <a16:creationId xmlns:a16="http://schemas.microsoft.com/office/drawing/2014/main" id="{A2E898A2-2070-3553-56D2-581A6F535074}"/>
              </a:ext>
            </a:extLst>
          </p:cNvPr>
          <p:cNvSpPr/>
          <p:nvPr/>
        </p:nvSpPr>
        <p:spPr>
          <a:xfrm>
            <a:off x="1487175" y="2401669"/>
            <a:ext cx="7083612" cy="1015663"/>
          </a:xfrm>
          <a:prstGeom prst="rect">
            <a:avLst/>
          </a:prstGeom>
        </p:spPr>
        <p:txBody>
          <a:bodyPr wrap="square">
            <a:spAutoFit/>
          </a:bodyPr>
          <a:lstStyle/>
          <a:p>
            <a:pPr algn="just">
              <a:defRPr/>
            </a:pPr>
            <a:r>
              <a:rPr lang="en-US" sz="2000" dirty="0">
                <a:solidFill>
                  <a:prstClr val="black"/>
                </a:solidFill>
                <a:highlight>
                  <a:srgbClr val="FFFF00"/>
                </a:highlight>
                <a:latin typeface="Calibri"/>
              </a:rPr>
              <a:t>1. Why don’t we see round images of the Sun when the projector is held closer to the projection surface (Case 1), but we </a:t>
            </a:r>
            <a:r>
              <a:rPr lang="en-US" sz="2000" i="1" dirty="0">
                <a:solidFill>
                  <a:prstClr val="black"/>
                </a:solidFill>
                <a:highlight>
                  <a:srgbClr val="FFFF00"/>
                </a:highlight>
                <a:latin typeface="Calibri"/>
              </a:rPr>
              <a:t>do</a:t>
            </a:r>
            <a:r>
              <a:rPr lang="en-US" sz="2000" dirty="0">
                <a:solidFill>
                  <a:prstClr val="black"/>
                </a:solidFill>
                <a:highlight>
                  <a:srgbClr val="FFFF00"/>
                </a:highlight>
                <a:latin typeface="Calibri"/>
              </a:rPr>
              <a:t> see them when we move it farther away (Case 2)? </a:t>
            </a:r>
          </a:p>
        </p:txBody>
      </p:sp>
      <p:sp>
        <p:nvSpPr>
          <p:cNvPr id="13" name="TextBox 12">
            <a:extLst>
              <a:ext uri="{FF2B5EF4-FFF2-40B4-BE49-F238E27FC236}">
                <a16:creationId xmlns:a16="http://schemas.microsoft.com/office/drawing/2014/main" id="{9C3195A5-58C4-5396-2E5E-A16F9D7D6150}"/>
              </a:ext>
            </a:extLst>
          </p:cNvPr>
          <p:cNvSpPr txBox="1"/>
          <p:nvPr/>
        </p:nvSpPr>
        <p:spPr>
          <a:xfrm>
            <a:off x="1487175" y="3917344"/>
            <a:ext cx="7083612" cy="1015663"/>
          </a:xfrm>
          <a:prstGeom prst="rect">
            <a:avLst/>
          </a:prstGeom>
          <a:noFill/>
        </p:spPr>
        <p:txBody>
          <a:bodyPr wrap="square">
            <a:spAutoFit/>
          </a:bodyPr>
          <a:lstStyle/>
          <a:p>
            <a:pPr algn="just">
              <a:spcAft>
                <a:spcPts val="600"/>
              </a:spcAft>
            </a:pPr>
            <a:r>
              <a:rPr lang="en-US" sz="2000" dirty="0">
                <a:highlight>
                  <a:srgbClr val="FFFF00"/>
                </a:highlight>
              </a:rPr>
              <a:t>2. How can small, </a:t>
            </a:r>
            <a:r>
              <a:rPr lang="en-US" sz="2000" i="1" dirty="0">
                <a:highlight>
                  <a:srgbClr val="FFFF00"/>
                </a:highlight>
              </a:rPr>
              <a:t>non-round</a:t>
            </a:r>
            <a:r>
              <a:rPr lang="en-US" sz="2000" dirty="0">
                <a:highlight>
                  <a:srgbClr val="FFFF00"/>
                </a:highlight>
              </a:rPr>
              <a:t> holes formed by gaps between leaves, strands of a straw hat, fingers of our hands, and by our pinhole projectors create images of the </a:t>
            </a:r>
            <a:r>
              <a:rPr lang="en-US" sz="2000" i="1" dirty="0">
                <a:highlight>
                  <a:srgbClr val="FFFF00"/>
                </a:highlight>
              </a:rPr>
              <a:t>round</a:t>
            </a:r>
            <a:r>
              <a:rPr lang="en-US" sz="2000" dirty="0">
                <a:highlight>
                  <a:srgbClr val="FFFF00"/>
                </a:highlight>
              </a:rPr>
              <a:t> Sun?</a:t>
            </a:r>
          </a:p>
        </p:txBody>
      </p:sp>
    </p:spTree>
    <p:extLst>
      <p:ext uri="{BB962C8B-B14F-4D97-AF65-F5344CB8AC3E}">
        <p14:creationId xmlns:p14="http://schemas.microsoft.com/office/powerpoint/2010/main" val="3753986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a:bodyPr>
          <a:lstStyle/>
          <a:p>
            <a:r>
              <a:rPr lang="en-US" sz="4000" b="1"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81B79EC-C20B-5E66-8927-B64D343BE82C}"/>
              </a:ext>
            </a:extLst>
          </p:cNvPr>
          <p:cNvSpPr>
            <a:spLocks noGrp="1"/>
          </p:cNvSpPr>
          <p:nvPr>
            <p:ph type="sldNum" sz="quarter" idx="12"/>
          </p:nvPr>
        </p:nvSpPr>
        <p:spPr/>
        <p:txBody>
          <a:bodyPr/>
          <a:lstStyle/>
          <a:p>
            <a:fld id="{23E00BF6-6337-4BA4-A033-88BB584A9638}" type="slidenum">
              <a:rPr lang="en-US" smtClean="0"/>
              <a:t>8</a:t>
            </a:fld>
            <a:endParaRPr lang="en-US" dirty="0"/>
          </a:p>
        </p:txBody>
      </p:sp>
      <p:sp>
        <p:nvSpPr>
          <p:cNvPr id="9" name="Rectangle 8">
            <a:extLst>
              <a:ext uri="{FF2B5EF4-FFF2-40B4-BE49-F238E27FC236}">
                <a16:creationId xmlns:a16="http://schemas.microsoft.com/office/drawing/2014/main" id="{A2E898A2-2070-3553-56D2-581A6F535074}"/>
              </a:ext>
            </a:extLst>
          </p:cNvPr>
          <p:cNvSpPr/>
          <p:nvPr/>
        </p:nvSpPr>
        <p:spPr>
          <a:xfrm>
            <a:off x="1338944" y="1492484"/>
            <a:ext cx="7389646" cy="2862322"/>
          </a:xfrm>
          <a:prstGeom prst="rect">
            <a:avLst/>
          </a:prstGeom>
        </p:spPr>
        <p:txBody>
          <a:bodyPr wrap="square">
            <a:spAutoFit/>
          </a:bodyPr>
          <a:lstStyle/>
          <a:p>
            <a:pPr algn="ctr">
              <a:spcAft>
                <a:spcPts val="3600"/>
              </a:spcAft>
              <a:defRPr/>
            </a:pPr>
            <a:r>
              <a:rPr lang="en-US" sz="3600" dirty="0">
                <a:solidFill>
                  <a:prstClr val="black"/>
                </a:solidFill>
                <a:latin typeface="Calibri"/>
              </a:rPr>
              <a:t>If you are not familiar with ray tracing, OR if you would like to experience our novel way of preparing learners to understand ray tracing, please continue to the next slide.</a:t>
            </a:r>
          </a:p>
        </p:txBody>
      </p:sp>
      <p:sp>
        <p:nvSpPr>
          <p:cNvPr id="12" name="TextBox 11">
            <a:extLst>
              <a:ext uri="{FF2B5EF4-FFF2-40B4-BE49-F238E27FC236}">
                <a16:creationId xmlns:a16="http://schemas.microsoft.com/office/drawing/2014/main" id="{0CEC06F7-0FE2-B498-9460-F440196E80B8}"/>
              </a:ext>
            </a:extLst>
          </p:cNvPr>
          <p:cNvSpPr txBox="1"/>
          <p:nvPr/>
        </p:nvSpPr>
        <p:spPr>
          <a:xfrm>
            <a:off x="2514600" y="4597244"/>
            <a:ext cx="4572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If you are already familiar with </a:t>
            </a:r>
            <a:r>
              <a:rPr kumimoji="0" lang="en-US" sz="3600" b="0" i="1" u="none" strike="noStrike" kern="1200" cap="none" spc="0" normalizeH="0" baseline="0" noProof="0" dirty="0">
                <a:ln>
                  <a:noFill/>
                </a:ln>
                <a:solidFill>
                  <a:prstClr val="black"/>
                </a:solidFill>
                <a:effectLst/>
                <a:uLnTx/>
                <a:uFillTx/>
                <a:latin typeface="Calibri"/>
                <a:ea typeface="+mn-ea"/>
                <a:cs typeface="+mn-cs"/>
              </a:rPr>
              <a:t>ray tracing</a:t>
            </a:r>
            <a:r>
              <a:rPr kumimoji="0" lang="en-US" sz="3600" b="0" i="0" u="none" strike="noStrike" kern="1200" cap="none" spc="0" normalizeH="0" baseline="0" noProof="0" dirty="0">
                <a:ln>
                  <a:noFill/>
                </a:ln>
                <a:solidFill>
                  <a:prstClr val="black"/>
                </a:solidFill>
                <a:effectLst/>
                <a:uLnTx/>
                <a:uFillTx/>
                <a:latin typeface="Calibri"/>
                <a:ea typeface="+mn-ea"/>
                <a:cs typeface="+mn-cs"/>
              </a:rPr>
              <a:t>, go to slide 34.</a:t>
            </a:r>
            <a:endParaRPr kumimoji="0" lang="en-US" sz="36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Tree>
    <p:extLst>
      <p:ext uri="{BB962C8B-B14F-4D97-AF65-F5344CB8AC3E}">
        <p14:creationId xmlns:p14="http://schemas.microsoft.com/office/powerpoint/2010/main" val="380143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a:bodyPr>
          <a:lstStyle/>
          <a:p>
            <a:r>
              <a:rPr lang="en-US" sz="4000" b="1"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513218" y="989359"/>
            <a:ext cx="6259181" cy="701879"/>
          </a:xfrm>
        </p:spPr>
        <p:txBody>
          <a:bodyPr>
            <a:noAutofit/>
          </a:bodyPr>
          <a:lstStyle/>
          <a:p>
            <a:pPr>
              <a:spcBef>
                <a:spcPts val="0"/>
              </a:spcBef>
              <a:spcAft>
                <a:spcPts val="600"/>
              </a:spcAft>
            </a:pPr>
            <a:r>
              <a:rPr lang="en-US" sz="2000" b="1" dirty="0">
                <a:solidFill>
                  <a:schemeClr val="tx1"/>
                </a:solidFill>
              </a:rPr>
              <a:t>From our exploration of how pinhole projection of the Sun behaves we have collected two </a:t>
            </a:r>
            <a:r>
              <a:rPr lang="en-US" sz="2000" b="1" u="sng" dirty="0">
                <a:solidFill>
                  <a:schemeClr val="tx1"/>
                </a:solidFill>
              </a:rPr>
              <a:t>key questions</a:t>
            </a:r>
            <a:r>
              <a:rPr lang="en-US" sz="2000" b="1" dirty="0">
                <a:solidFill>
                  <a:schemeClr val="tx1"/>
                </a:solidFill>
              </a:rPr>
              <a:t>:</a:t>
            </a:r>
          </a:p>
        </p:txBody>
      </p:sp>
      <p:sp>
        <p:nvSpPr>
          <p:cNvPr id="6" name="Title 1">
            <a:extLst>
              <a:ext uri="{FF2B5EF4-FFF2-40B4-BE49-F238E27FC236}">
                <a16:creationId xmlns:a16="http://schemas.microsoft.com/office/drawing/2014/main" id="{F55FA975-3921-DAAC-8936-EDE8007161DC}"/>
              </a:ext>
            </a:extLst>
          </p:cNvPr>
          <p:cNvSpPr txBox="1">
            <a:spLocks/>
          </p:cNvSpPr>
          <p:nvPr/>
        </p:nvSpPr>
        <p:spPr>
          <a:xfrm>
            <a:off x="1526987" y="2044641"/>
            <a:ext cx="7083613" cy="24139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a:t>To address our two questions, we first need to study how light emitted or reflected from an object interacts with the “pinhole” card to reach a projection surface.</a:t>
            </a:r>
          </a:p>
          <a:p>
            <a:pPr algn="just"/>
            <a:endParaRPr lang="en-US" sz="1800" b="1" dirty="0"/>
          </a:p>
          <a:p>
            <a:pPr algn="just"/>
            <a:r>
              <a:rPr lang="en-US" sz="1800" b="1" dirty="0"/>
              <a:t>Bhanu will help. Because we should not look directly at the Sun, we will pretend that Bhanu is the Sun, and our eye is viewing Bhanu from the perspective of different positions on the projection surface.</a:t>
            </a:r>
          </a:p>
          <a:p>
            <a:pPr algn="just"/>
            <a:endParaRPr lang="en-US" sz="1800" b="1" dirty="0"/>
          </a:p>
          <a:p>
            <a:pPr algn="just"/>
            <a:r>
              <a:rPr lang="en-US" sz="1800" b="1" dirty="0"/>
              <a:t> </a:t>
            </a:r>
          </a:p>
        </p:txBody>
      </p:sp>
      <p:sp>
        <p:nvSpPr>
          <p:cNvPr id="3" name="Slide Number Placeholder 2">
            <a:extLst>
              <a:ext uri="{FF2B5EF4-FFF2-40B4-BE49-F238E27FC236}">
                <a16:creationId xmlns:a16="http://schemas.microsoft.com/office/drawing/2014/main" id="{981B79EC-C20B-5E66-8927-B64D343BE82C}"/>
              </a:ext>
            </a:extLst>
          </p:cNvPr>
          <p:cNvSpPr>
            <a:spLocks noGrp="1"/>
          </p:cNvSpPr>
          <p:nvPr>
            <p:ph type="sldNum" sz="quarter" idx="12"/>
          </p:nvPr>
        </p:nvSpPr>
        <p:spPr/>
        <p:txBody>
          <a:bodyPr/>
          <a:lstStyle/>
          <a:p>
            <a:fld id="{23E00BF6-6337-4BA4-A033-88BB584A9638}" type="slidenum">
              <a:rPr lang="en-US" smtClean="0"/>
              <a:t>9</a:t>
            </a:fld>
            <a:endParaRPr lang="en-US" dirty="0"/>
          </a:p>
        </p:txBody>
      </p:sp>
      <p:grpSp>
        <p:nvGrpSpPr>
          <p:cNvPr id="15" name="Group 14">
            <a:extLst>
              <a:ext uri="{FF2B5EF4-FFF2-40B4-BE49-F238E27FC236}">
                <a16:creationId xmlns:a16="http://schemas.microsoft.com/office/drawing/2014/main" id="{70BB9C5B-F493-57AC-6C3C-CFFBFE86D8EE}"/>
              </a:ext>
            </a:extLst>
          </p:cNvPr>
          <p:cNvGrpSpPr/>
          <p:nvPr/>
        </p:nvGrpSpPr>
        <p:grpSpPr>
          <a:xfrm>
            <a:off x="2819400" y="4053494"/>
            <a:ext cx="3965433" cy="1517059"/>
            <a:chOff x="2507812" y="1890321"/>
            <a:chExt cx="3664388" cy="1462479"/>
          </a:xfrm>
        </p:grpSpPr>
        <p:pic>
          <p:nvPicPr>
            <p:cNvPr id="16" name="Picture 15">
              <a:extLst>
                <a:ext uri="{FF2B5EF4-FFF2-40B4-BE49-F238E27FC236}">
                  <a16:creationId xmlns:a16="http://schemas.microsoft.com/office/drawing/2014/main" id="{5E0A4A64-2E2C-38D5-7182-D19807F1C8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4674" y="2302139"/>
              <a:ext cx="1087526" cy="1050661"/>
            </a:xfrm>
            <a:prstGeom prst="rect">
              <a:avLst/>
            </a:prstGeom>
          </p:spPr>
        </p:pic>
        <p:sp>
          <p:nvSpPr>
            <p:cNvPr id="17" name="Oval 16">
              <a:extLst>
                <a:ext uri="{FF2B5EF4-FFF2-40B4-BE49-F238E27FC236}">
                  <a16:creationId xmlns:a16="http://schemas.microsoft.com/office/drawing/2014/main" id="{D5D9A307-FCFF-BD4D-D063-5469606DDAC5}"/>
                </a:ext>
              </a:extLst>
            </p:cNvPr>
            <p:cNvSpPr>
              <a:spLocks noChangeAspect="1"/>
            </p:cNvSpPr>
            <p:nvPr/>
          </p:nvSpPr>
          <p:spPr>
            <a:xfrm>
              <a:off x="2507812" y="2340791"/>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8" name="Right Arrow 12">
              <a:extLst>
                <a:ext uri="{FF2B5EF4-FFF2-40B4-BE49-F238E27FC236}">
                  <a16:creationId xmlns:a16="http://schemas.microsoft.com/office/drawing/2014/main" id="{40051D7B-64CF-D0EB-F36E-4FF67A5023FA}"/>
                </a:ext>
              </a:extLst>
            </p:cNvPr>
            <p:cNvSpPr/>
            <p:nvPr/>
          </p:nvSpPr>
          <p:spPr>
            <a:xfrm>
              <a:off x="3872226" y="2680503"/>
              <a:ext cx="952500" cy="22860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7F61E1-C043-7424-7834-B3E4B445ECAD}"/>
                </a:ext>
              </a:extLst>
            </p:cNvPr>
            <p:cNvSpPr txBox="1"/>
            <p:nvPr/>
          </p:nvSpPr>
          <p:spPr>
            <a:xfrm>
              <a:off x="2551876" y="1890321"/>
              <a:ext cx="3297687" cy="356044"/>
            </a:xfrm>
            <a:prstGeom prst="rect">
              <a:avLst/>
            </a:prstGeom>
            <a:noFill/>
          </p:spPr>
          <p:txBody>
            <a:bodyPr wrap="none" rtlCol="0">
              <a:spAutoFit/>
            </a:bodyPr>
            <a:lstStyle/>
            <a:p>
              <a:r>
                <a:rPr lang="en-US" dirty="0"/>
                <a:t>  Sun                                            Bhanu</a:t>
              </a:r>
            </a:p>
          </p:txBody>
        </p:sp>
      </p:grpSp>
    </p:spTree>
    <p:extLst>
      <p:ext uri="{BB962C8B-B14F-4D97-AF65-F5344CB8AC3E}">
        <p14:creationId xmlns:p14="http://schemas.microsoft.com/office/powerpoint/2010/main" val="2749266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113220</TotalTime>
  <Words>5593</Words>
  <Application>Microsoft Office PowerPoint</Application>
  <PresentationFormat>On-screen Show (4:3)</PresentationFormat>
  <Paragraphs>564</Paragraphs>
  <Slides>53</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53</vt:i4>
      </vt:variant>
    </vt:vector>
  </HeadingPairs>
  <TitlesOfParts>
    <vt:vector size="61" baseType="lpstr">
      <vt:lpstr>Arial</vt:lpstr>
      <vt:lpstr>Calibri</vt:lpstr>
      <vt:lpstr>Arial Narrow</vt:lpstr>
      <vt:lpstr>Tahoma</vt:lpstr>
      <vt:lpstr>Calibri Light</vt:lpstr>
      <vt:lpstr>Office Theme</vt:lpstr>
      <vt:lpstr>2_Office Theme</vt:lpstr>
      <vt:lpstr>1_Office Theme</vt:lpstr>
      <vt:lpstr>PowerPoint Presentation</vt:lpstr>
      <vt:lpstr>[Really] Understanding  Pinhole Projection of the Sun</vt:lpstr>
      <vt:lpstr>Essential viewing:  6-minute “how-to-facilitate” video [ https://punch.space.swri.edu/punch_outreach_pinholeprojector.php ]</vt:lpstr>
      <vt:lpstr>PowerPoint Presentation</vt:lpstr>
      <vt:lpstr>PowerPoint Presentation</vt:lpstr>
      <vt:lpstr>PowerPoint Presentation</vt:lpstr>
      <vt:lpstr>Pinhole Projection of the Sun</vt:lpstr>
      <vt:lpstr>Pinhole Projection of the Sun</vt:lpstr>
      <vt:lpstr>Pinhole Projection of the Sun</vt:lpstr>
      <vt:lpstr>To safely explore how light reflected from Bhanu passes through a pinhole to a projection surface, we view Bhanu through a small, non-round hole.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Projection of the Sun</vt:lpstr>
      <vt:lpstr>Pinhole Projection of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[Really] Understanding  Pinhole Projection of the Sun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Pinhole Projection</dc:title>
  <dc:creator>arca965@gmail.com;cherilynn.morrow@gmail.com</dc:creator>
  <cp:lastModifiedBy>Mike Zawaski</cp:lastModifiedBy>
  <cp:revision>429</cp:revision>
  <dcterms:created xsi:type="dcterms:W3CDTF">2022-11-04T22:43:51Z</dcterms:created>
  <dcterms:modified xsi:type="dcterms:W3CDTF">2023-10-03T02:50:03Z</dcterms:modified>
</cp:coreProperties>
</file>