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43"/>
  </p:notesMasterIdLst>
  <p:handoutMasterIdLst>
    <p:handoutMasterId r:id="rId44"/>
  </p:handoutMasterIdLst>
  <p:sldIdLst>
    <p:sldId id="2183" r:id="rId4"/>
    <p:sldId id="2187" r:id="rId5"/>
    <p:sldId id="1912" r:id="rId6"/>
    <p:sldId id="2016" r:id="rId7"/>
    <p:sldId id="2206" r:id="rId8"/>
    <p:sldId id="2204" r:id="rId9"/>
    <p:sldId id="2205" r:id="rId10"/>
    <p:sldId id="1859" r:id="rId11"/>
    <p:sldId id="1869" r:id="rId12"/>
    <p:sldId id="1989" r:id="rId13"/>
    <p:sldId id="1992" r:id="rId14"/>
    <p:sldId id="2013" r:id="rId15"/>
    <p:sldId id="1993" r:id="rId16"/>
    <p:sldId id="1994" r:id="rId17"/>
    <p:sldId id="1995" r:id="rId18"/>
    <p:sldId id="1996" r:id="rId19"/>
    <p:sldId id="2110" r:id="rId20"/>
    <p:sldId id="2109" r:id="rId21"/>
    <p:sldId id="2011" r:id="rId22"/>
    <p:sldId id="2079" r:id="rId23"/>
    <p:sldId id="2036" r:id="rId24"/>
    <p:sldId id="2107" r:id="rId25"/>
    <p:sldId id="1976" r:id="rId26"/>
    <p:sldId id="2113" r:id="rId27"/>
    <p:sldId id="2126" r:id="rId28"/>
    <p:sldId id="2127" r:id="rId29"/>
    <p:sldId id="2128" r:id="rId30"/>
    <p:sldId id="2130" r:id="rId31"/>
    <p:sldId id="2114" r:id="rId32"/>
    <p:sldId id="2041" r:id="rId33"/>
    <p:sldId id="2042" r:id="rId34"/>
    <p:sldId id="2032" r:id="rId35"/>
    <p:sldId id="2135" r:id="rId36"/>
    <p:sldId id="2136" r:id="rId37"/>
    <p:sldId id="2150" r:id="rId38"/>
    <p:sldId id="2152" r:id="rId39"/>
    <p:sldId id="2024" r:id="rId40"/>
    <p:sldId id="2154" r:id="rId41"/>
    <p:sldId id="1681" r:id="rId42"/>
  </p:sldIdLst>
  <p:sldSz cx="9144000" cy="6858000" type="screen4x3"/>
  <p:notesSz cx="6858000" cy="9144000"/>
  <p:embeddedFontLst>
    <p:embeddedFont>
      <p:font typeface="Arial Narrow" panose="020B0606020202030204" pitchFamily="34" charset="0"/>
      <p:regular r:id="rId45"/>
      <p:bold r:id="rId46"/>
      <p:italic r:id="rId47"/>
      <p:boldItalic r:id="rId48"/>
    </p:embeddedFont>
    <p:embeddedFont>
      <p:font typeface="Arial Nova Light" panose="020B0304020202020204" pitchFamily="34" charset="0"/>
      <p:regular r:id="rId49"/>
      <p:italic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Tahoma" panose="020B0604030504040204" pitchFamily="34" charset="0"/>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B770F-901A-F8F8-64C4-215D1138B812}" name="Cherilynn Morrow" initials="CM" userId="712234884c2d92c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313"/>
    <a:srgbClr val="66FFFF"/>
    <a:srgbClr val="93CDDD"/>
    <a:srgbClr val="FF0000"/>
    <a:srgbClr val="DBB6A4"/>
    <a:srgbClr val="3FC802"/>
    <a:srgbClr val="FFC000"/>
    <a:srgbClr val="E3E4E6"/>
    <a:srgbClr val="E6E5E9"/>
    <a:srgbClr val="646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13" autoAdjust="0"/>
    <p:restoredTop sz="96517" autoAdjust="0"/>
  </p:normalViewPr>
  <p:slideViewPr>
    <p:cSldViewPr>
      <p:cViewPr varScale="1">
        <p:scale>
          <a:sx n="115" d="100"/>
          <a:sy n="115" d="100"/>
        </p:scale>
        <p:origin x="1782" y="12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3" d="100"/>
          <a:sy n="63" d="100"/>
        </p:scale>
        <p:origin x="3125" y="4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CB5A42-D706-993D-E29A-A28F13366A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CBE7F7-5138-9971-D000-AA4774E723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4BF9E7-3738-4340-B118-5EABC6EA7ACA}" type="datetimeFigureOut">
              <a:rPr lang="en-US" smtClean="0"/>
              <a:t>10/2/2023</a:t>
            </a:fld>
            <a:endParaRPr lang="en-US"/>
          </a:p>
        </p:txBody>
      </p:sp>
      <p:sp>
        <p:nvSpPr>
          <p:cNvPr id="4" name="Footer Placeholder 3">
            <a:extLst>
              <a:ext uri="{FF2B5EF4-FFF2-40B4-BE49-F238E27FC236}">
                <a16:creationId xmlns:a16="http://schemas.microsoft.com/office/drawing/2014/main" id="{54075F86-D77E-84C1-A2ED-FE0D70AEE1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831773-495E-C8A3-917E-490BA939EA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A8CF94-2ADB-41F6-9ECA-9576D9A05F9D}" type="slidenum">
              <a:rPr lang="en-US" smtClean="0"/>
              <a:t>‹#›</a:t>
            </a:fld>
            <a:endParaRPr lang="en-US"/>
          </a:p>
        </p:txBody>
      </p:sp>
    </p:spTree>
    <p:extLst>
      <p:ext uri="{BB962C8B-B14F-4D97-AF65-F5344CB8AC3E}">
        <p14:creationId xmlns:p14="http://schemas.microsoft.com/office/powerpoint/2010/main" val="2954375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1123F1-9DDB-4E23-BF9C-FD39E1941872}" type="datetimeFigureOut">
              <a:rPr lang="en-US" smtClean="0"/>
              <a:t>10/2/2023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5BD319-0722-4CB8-9C28-BAD7AF8E7194}" type="slidenum">
              <a:rPr lang="en-US" smtClean="0"/>
              <a:t>‹#›</a:t>
            </a:fld>
            <a:endParaRPr lang="en-US" dirty="0"/>
          </a:p>
        </p:txBody>
      </p:sp>
    </p:spTree>
    <p:extLst>
      <p:ext uri="{BB962C8B-B14F-4D97-AF65-F5344CB8AC3E}">
        <p14:creationId xmlns:p14="http://schemas.microsoft.com/office/powerpoint/2010/main" val="1463609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934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of the aperture is so small that among the many rays that are reflected off at P, a point on the surface of an object in the scene, only one of these rays enter the camera (in reality it's never exactly one ray, but more a bundle of light rays or photons composing a very narrow beam of light). In figure 3, we can see how one single light ray among the many reflected at P passes through the aperture. In figure 4, we have colored six of these rays to track their path to the film plane more easily; notice one more time by following these rays how they form an image of the object rotated by 180 degrees. In geometry, the pinhole is also called the </a:t>
            </a:r>
            <a:r>
              <a:rPr lang="en-US" b="1" dirty="0"/>
              <a:t>center of projection</a:t>
            </a:r>
            <a:r>
              <a:rPr lang="en-US" dirty="0"/>
              <a:t>; all rays entering the camera converge to this point and diverge from it on the other side.</a:t>
            </a:r>
          </a:p>
          <a:p>
            <a:r>
              <a:rPr lang="en-US" dirty="0"/>
              <a:t>To summarize: light striking an object is reflected back in random directions in the scene but only one of these rays (or more exactly a bundle of these rays traveling along the same direction) enters the camera and strike the film in one single point. </a:t>
            </a:r>
            <a:r>
              <a:rPr lang="en-US" b="1" dirty="0"/>
              <a:t>To each point in the scene corresponds a single point on the film</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446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702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of the aperture is so small that among the many rays that are reflected off at P, a point on the surface of an object in the scene, only one of these rays enter the camera (in reality it's never exactly one ray, but more a bundle of light rays or photons composing a very narrow beam of light). In figure 3, we can see how one single light ray among the many reflected at P passes through the aperture. In figure 4, we have colored six of these rays to track their path to the film plane more easily; notice one more time by following these rays how they form an image of the object rotated by 180 degrees. In geometry, the pinhole is also called the </a:t>
            </a:r>
            <a:r>
              <a:rPr lang="en-US" b="1" dirty="0"/>
              <a:t>center of projection</a:t>
            </a:r>
            <a:r>
              <a:rPr lang="en-US" dirty="0"/>
              <a:t>; all rays entering the camera converge to this point and diverge from it on the other side.</a:t>
            </a:r>
          </a:p>
          <a:p>
            <a:r>
              <a:rPr lang="en-US" dirty="0"/>
              <a:t>To summarize: light striking an object is reflected back in random directions in the scene but only one of these rays (or more exactly a bundle of these rays traveling along the same direction) enters the camera and strike the film in one single point. </a:t>
            </a:r>
            <a:r>
              <a:rPr lang="en-US" b="1" dirty="0"/>
              <a:t>To each point in the scene corresponds a single point on the film</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3215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4020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size of the aperture is so small that among the many rays that are reflected off at P, a point on the surface of an object in the scene, only one of these rays enter the camera (in reality it's never exactly one ray, but more a bundle of light rays or photons composing a very narrow beam of light). In figure 3, we can see how one single light ray among the many reflected at P passes through the aperture. In figure 4, we have colored six of these rays to track their path to the film plane more easily; notice one more time by following these rays how they form an image of the object rotated by 180 degrees. In geometry, the pinhole is also called the </a:t>
            </a:r>
            <a:r>
              <a:rPr lang="en-US" b="1" dirty="0"/>
              <a:t>center of projection</a:t>
            </a:r>
            <a:r>
              <a:rPr lang="en-US" dirty="0"/>
              <a:t>; all rays entering the camera converge to this point and diverge from it on the other side.</a:t>
            </a:r>
          </a:p>
          <a:p>
            <a:r>
              <a:rPr lang="en-US" dirty="0"/>
              <a:t>To summarize: light striking an object is reflected back in random directions in the scene but only one of these rays (or more exactly a bundle of these rays traveling along the same direction) enters the camera and strike the film in one single point. </a:t>
            </a:r>
            <a:r>
              <a:rPr lang="en-US" b="1" dirty="0"/>
              <a:t>To each point in the scene corresponds a single point on the film</a:t>
            </a:r>
            <a:r>
              <a:rPr lang="en-US" dirty="0"/>
              <a:t>.</a:t>
            </a:r>
          </a:p>
          <a:p>
            <a:endParaRPr lang="en-US" dirty="0"/>
          </a:p>
        </p:txBody>
      </p:sp>
      <p:sp>
        <p:nvSpPr>
          <p:cNvPr id="4" name="Slide Number Placeholder 3"/>
          <p:cNvSpPr>
            <a:spLocks noGrp="1"/>
          </p:cNvSpPr>
          <p:nvPr>
            <p:ph type="sldNum" sz="quarter" idx="5"/>
          </p:nvPr>
        </p:nvSpPr>
        <p:spPr/>
        <p:txBody>
          <a:bodyPr/>
          <a:lstStyle/>
          <a:p>
            <a:pPr>
              <a:defRPr/>
            </a:pPr>
            <a:fld id="{905BD319-0722-4CB8-9C28-BAD7AF8E7194}"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332078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893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A8A92D-80DE-CA45-A871-FD7271667298}"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502739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D678FC-4634-4F49-A0C0-F509854153DD}"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64285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FB7B27-484F-4D45-A6F8-21C8AD262D77}"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062280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4042346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2535207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004328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528904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1301389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126940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070040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4275376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F441C-6002-A843-B809-A4B9C5A3A660}"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32573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745108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693281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249739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F7D0EC-AFAA-6F41-AE91-F3B45A454182}"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177566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EC864-720C-0B4B-9C21-3B87697889FD}"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63913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8BFDB5-8AAF-9448-9CCB-A30C9F9433A1}"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413264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C5FBD1-7646-FC4F-95E4-D3B2F635170D}"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534234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F8CBE9-9B73-064D-B6B6-4A92421B6B10}" type="datetime1">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1694108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12A072-A651-1147-817A-CF924EEB8FE7}" type="datetime1">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444677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77FE4-8A03-454C-8397-38A126808227}" type="datetime1">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400792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F838C7-A68B-C744-94EB-C3556097905D}"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3145834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63F7D-4C72-5444-A7A9-8BE3BA00DD6E}"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361536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928ABE-3726-514C-A575-6497AAF33837}"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138658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BAC2E2-1129-7E46-8D27-B3F42E8C99D1}"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1345830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3A49E-CADC-0C4C-8351-B8734BC072B4}"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500987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E3EF72-C1F1-CC41-ABA2-6D24C5072154}"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580784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31C1A8-A40C-5544-B99B-DB403EA4D0AF}" type="datetime1">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3980798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4B2796-B45A-174C-8F66-84DDE2EAAF86}" type="datetime1">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2405737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4EA6B-31F8-2840-8AA0-EE83485F8C87}" type="datetime1">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64587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884567-EC53-554B-AF66-6A11E80CE7C0}"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19462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870C84-7059-4B42-9D63-3E63EC172748}"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3088748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980C8C-15EE-9E4F-81C1-3335C501F7B6}" type="datetime1">
              <a:rPr lang="en-US" smtClean="0"/>
              <a:t>10/2/2023</a:t>
            </a:fld>
            <a:endParaRPr lang="en-US" dirty="0"/>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00BF6-6337-4BA4-A033-88BB584A9638}" type="slidenum">
              <a:rPr lang="en-US" smtClean="0"/>
              <a:t>‹#›</a:t>
            </a:fld>
            <a:endParaRPr lang="en-US" dirty="0"/>
          </a:p>
        </p:txBody>
      </p:sp>
    </p:spTree>
    <p:extLst>
      <p:ext uri="{BB962C8B-B14F-4D97-AF65-F5344CB8AC3E}">
        <p14:creationId xmlns:p14="http://schemas.microsoft.com/office/powerpoint/2010/main" val="2846685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D79DE-9483-4F1C-B052-2B84D1FA5FAA}" type="datetimeFigureOut">
              <a:rPr lang="en-US" smtClean="0"/>
              <a:t>10/2/2023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18678-AA88-4306-9959-443C560FC089}" type="slidenum">
              <a:rPr lang="en-US" smtClean="0"/>
              <a:t>‹#›</a:t>
            </a:fld>
            <a:endParaRPr lang="en-US" dirty="0"/>
          </a:p>
        </p:txBody>
      </p:sp>
    </p:spTree>
    <p:extLst>
      <p:ext uri="{BB962C8B-B14F-4D97-AF65-F5344CB8AC3E}">
        <p14:creationId xmlns:p14="http://schemas.microsoft.com/office/powerpoint/2010/main" val="3433904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7EF20-DE57-2F4E-9272-6CAD02A12296}" type="datetime1">
              <a:rPr lang="en-US" smtClean="0"/>
              <a:t>10/2/2023</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B8A07-0C97-4C61-9F55-26B2D75D9423}" type="slidenum">
              <a:rPr lang="en-US" smtClean="0"/>
              <a:t>‹#›</a:t>
            </a:fld>
            <a:endParaRPr lang="en-US" dirty="0"/>
          </a:p>
        </p:txBody>
      </p:sp>
    </p:spTree>
    <p:extLst>
      <p:ext uri="{BB962C8B-B14F-4D97-AF65-F5344CB8AC3E}">
        <p14:creationId xmlns:p14="http://schemas.microsoft.com/office/powerpoint/2010/main" val="26695914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PUNCHOutreach@gmail.com" TargetMode="External"/><Relationship Id="rId3" Type="http://schemas.openxmlformats.org/officeDocument/2006/relationships/image" Target="../media/image1.png"/><Relationship Id="rId7" Type="http://schemas.openxmlformats.org/officeDocument/2006/relationships/hyperlink" Target="https://punch.space.swri.edu/punch_outreach_products.php"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punch.space.swri.edu/"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3.jpeg"/><Relationship Id="rId5" Type="http://schemas.microsoft.com/office/2007/relationships/hdphoto" Target="../media/hdphoto3.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0.jpeg"/><Relationship Id="rId5" Type="http://schemas.microsoft.com/office/2007/relationships/hdphoto" Target="../media/hdphoto4.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punch.space.swri.edu/punch_outreach_pinholeprojector.php" TargetMode="Externa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paleo-camera.com/archeo-optics/" TargetMode="Externa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3.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gif"/><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hyperlink" Target="https://www.exploratorium.edu/snacks/personal-pinhole-theater" TargetMode="Externa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5.jpeg"/><Relationship Id="rId7" Type="http://schemas.openxmlformats.org/officeDocument/2006/relationships/hyperlink" Target="https://learn.ncartmuseum.org/artwork/cloud-chamber-for-the-trees-and-sky/"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s://www.atlasobscura.com/places/cloud-chamber-for-the-trees-and-sky" TargetMode="External"/><Relationship Id="rId5" Type="http://schemas.openxmlformats.org/officeDocument/2006/relationships/hyperlink" Target="https://blog.scienceandmediamuseum.org.uk/introduction-camera-obscura/" TargetMode="Externa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www.youtube.com/watch?v=ddTV4ScvJRA"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s://www.9news.com/article/weather/weather-colorado/home-made-camera-captures-long-exposure-of-the-sun-angle/73-a64dbc8c-bd9f-4813-9752-adfa78eb7f7b"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khanacademy.org/computing/pixar/virtual-cameras/virtual-cameras-1/v/optics1-fina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hyperlink" Target="https://www.khanacademy.org/humanities/big-history-project/solar-system-and-earth/knowing-solar-system-earth/a/the-universe-through-a-pinhole-hasan-ibn-al-haytha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tinyurl.com/PinholeFeedback" TargetMode="External"/><Relationship Id="rId7"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hyperlink" Target="https://en.wikipedia.org/wiki/Camera_obscura" TargetMode="External"/><Relationship Id="rId3" Type="http://schemas.openxmlformats.org/officeDocument/2006/relationships/image" Target="../media/image5.jpeg"/><Relationship Id="rId7" Type="http://schemas.openxmlformats.org/officeDocument/2006/relationships/hyperlink" Target="https://bceye.com/retinal-image-inverted-reversed/" TargetMode="External"/><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hyperlink" Target="https://www.wikiwand.com/en/Real_image" TargetMode="External"/><Relationship Id="rId5" Type="http://schemas.openxmlformats.org/officeDocument/2006/relationships/hyperlink" Target="https://www.scratchapixel.com/lessons/3d-basic-rendering/3d-viewing-pinhole-camera" TargetMode="External"/><Relationship Id="rId10" Type="http://schemas.openxmlformats.org/officeDocument/2006/relationships/hyperlink" Target="https://www.35mmc.com/26/10/2020/making-measuring-and-testing-the-optimal-pinhole-pinhole-adventures-part-3-by-sroyon/" TargetMode="External"/><Relationship Id="rId4" Type="http://schemas.openxmlformats.org/officeDocument/2006/relationships/hyperlink" Target="https://www.physicsforums.com/insights/lenses-pinholes-focus-mean/" TargetMode="External"/><Relationship Id="rId9" Type="http://schemas.openxmlformats.org/officeDocument/2006/relationships/hyperlink" Target="http://paleo-camera.com/archeo-optic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hyperlink" Target="mailto:mjzawaski@gmail.com" TargetMode="External"/><Relationship Id="rId5" Type="http://schemas.openxmlformats.org/officeDocument/2006/relationships/hyperlink" Target="mailto:arca965@gmail.com" TargetMode="External"/><Relationship Id="rId4" Type="http://schemas.openxmlformats.org/officeDocument/2006/relationships/hyperlink" Target="mailto:cherilynn.morrow@gmail.com"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mailto:PUNCHOutreach@gmail.com" TargetMode="External"/><Relationship Id="rId3" Type="http://schemas.openxmlformats.org/officeDocument/2006/relationships/image" Target="../media/image1.png"/><Relationship Id="rId7" Type="http://schemas.openxmlformats.org/officeDocument/2006/relationships/hyperlink" Target="https://punch.space.swri.edu/punch_outreach_products.php"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punch.space.swri.edu/" TargetMode="Externa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jpeg"/><Relationship Id="rId7"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jpeg"/><Relationship Id="rId5" Type="http://schemas.microsoft.com/office/2007/relationships/hdphoto" Target="../media/hdphoto1.wdp"/><Relationship Id="rId10" Type="http://schemas.openxmlformats.org/officeDocument/2006/relationships/image" Target="../media/image13.jpeg"/><Relationship Id="rId4" Type="http://schemas.openxmlformats.org/officeDocument/2006/relationships/image" Target="../media/image8.pn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s://www.scratchapixel.com/lessons/3d-basic-rendering/3d-viewing-pinhole-camera/how-pinhole-camera-works-part-1.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5.jpe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0AD8BB4-B99F-2483-EE17-5621D8C91B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0"/>
            <a:ext cx="9144000" cy="69850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A6533D3-31CA-7EEB-8DDC-84962FA9C9E2}"/>
              </a:ext>
            </a:extLst>
          </p:cNvPr>
          <p:cNvSpPr txBox="1"/>
          <p:nvPr/>
        </p:nvSpPr>
        <p:spPr>
          <a:xfrm>
            <a:off x="7620000" y="6553200"/>
            <a:ext cx="1676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mn-cs"/>
              </a:rPr>
              <a:t>Photo: Alan Friedman</a:t>
            </a:r>
          </a:p>
        </p:txBody>
      </p:sp>
      <p:sp>
        <p:nvSpPr>
          <p:cNvPr id="16" name="TextBox 15">
            <a:extLst>
              <a:ext uri="{FF2B5EF4-FFF2-40B4-BE49-F238E27FC236}">
                <a16:creationId xmlns:a16="http://schemas.microsoft.com/office/drawing/2014/main" id="{D3879F5F-987D-F0B2-EDF4-967588A99250}"/>
              </a:ext>
            </a:extLst>
          </p:cNvPr>
          <p:cNvSpPr txBox="1"/>
          <p:nvPr/>
        </p:nvSpPr>
        <p:spPr>
          <a:xfrm>
            <a:off x="9525" y="1638466"/>
            <a:ext cx="26003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ea typeface="+mn-ea"/>
                <a:cs typeface="+mn-cs"/>
              </a:rPr>
              <a:t>NASA PUNCH website: </a:t>
            </a:r>
            <a:r>
              <a:rPr kumimoji="0" lang="en-US" sz="1400" b="0" i="0" u="none" strike="noStrike" kern="1200" cap="none" spc="0" normalizeH="0" baseline="0" noProof="0" dirty="0">
                <a:ln>
                  <a:noFill/>
                </a:ln>
                <a:solidFill>
                  <a:srgbClr val="4BACC6">
                    <a:lumMod val="40000"/>
                    <a:lumOff val="60000"/>
                  </a:srgbClr>
                </a:solidFill>
                <a:effectLst/>
                <a:uLnTx/>
                <a:uFillTx/>
                <a:ea typeface="+mn-ea"/>
                <a:cs typeface="+mn-cs"/>
                <a:hlinkClick r:id="rId4">
                  <a:extLst>
                    <a:ext uri="{A12FA001-AC4F-418D-AE19-62706E023703}">
                      <ahyp:hlinkClr xmlns:ahyp="http://schemas.microsoft.com/office/drawing/2018/hyperlinkcolor" val="tx"/>
                    </a:ext>
                  </a:extLst>
                </a:hlinkClick>
              </a:rPr>
              <a:t>https://punch.space.swri.edu</a:t>
            </a:r>
            <a:r>
              <a:rPr kumimoji="0" lang="en-US" sz="1400" b="0" i="0" u="none" strike="noStrike" kern="1200" cap="none" spc="0" normalizeH="0" baseline="0" noProof="0" dirty="0">
                <a:ln>
                  <a:noFill/>
                </a:ln>
                <a:solidFill>
                  <a:srgbClr val="4BACC6">
                    <a:lumMod val="40000"/>
                    <a:lumOff val="60000"/>
                  </a:srgbClr>
                </a:solidFill>
                <a:effectLst/>
                <a:uLnTx/>
                <a:uFillTx/>
                <a:ea typeface="+mn-ea"/>
                <a:cs typeface="+mn-cs"/>
              </a:rPr>
              <a:t> </a:t>
            </a:r>
            <a:r>
              <a:rPr kumimoji="0" lang="en-US" sz="1400" b="0" i="0" u="none" strike="noStrike" kern="1200" cap="none" spc="0" normalizeH="0" baseline="0" noProof="0" dirty="0">
                <a:ln>
                  <a:noFill/>
                </a:ln>
                <a:solidFill>
                  <a:prstClr val="white"/>
                </a:solidFill>
                <a:effectLst/>
                <a:uLnTx/>
                <a:uFillTx/>
                <a:ea typeface="+mn-ea"/>
                <a:cs typeface="+mn-cs"/>
              </a:rPr>
              <a:t>/</a:t>
            </a:r>
          </a:p>
        </p:txBody>
      </p:sp>
      <p:pic>
        <p:nvPicPr>
          <p:cNvPr id="4100" name="Picture 4" descr="Attachments">
            <a:extLst>
              <a:ext uri="{FF2B5EF4-FFF2-40B4-BE49-F238E27FC236}">
                <a16:creationId xmlns:a16="http://schemas.microsoft.com/office/drawing/2014/main" id="{742C0A00-09D8-1BA0-B37F-C2F0B8170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3E8882AC-9862-657F-94B1-8EA799754C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EE8BF18-D6B7-F58B-61D7-A728E3ED4B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490739F-B752-984E-3B71-C1EF7BA19A27}"/>
              </a:ext>
            </a:extLst>
          </p:cNvPr>
          <p:cNvSpPr txBox="1">
            <a:spLocks/>
          </p:cNvSpPr>
          <p:nvPr/>
        </p:nvSpPr>
        <p:spPr>
          <a:xfrm>
            <a:off x="3328984" y="718560"/>
            <a:ext cx="5705475" cy="23055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accent6">
                    <a:lumMod val="20000"/>
                    <a:lumOff val="80000"/>
                  </a:schemeClr>
                </a:solidFill>
              </a:rPr>
              <a:t>Welcome </a:t>
            </a:r>
            <a:r>
              <a:rPr lang="en-US" sz="3600" b="1" dirty="0">
                <a:solidFill>
                  <a:schemeClr val="accent6">
                    <a:lumMod val="20000"/>
                    <a:lumOff val="80000"/>
                  </a:schemeClr>
                </a:solidFill>
              </a:rPr>
              <a:t>to</a:t>
            </a:r>
            <a:r>
              <a:rPr lang="en-US" sz="4000" b="1" dirty="0">
                <a:solidFill>
                  <a:schemeClr val="accent6">
                    <a:lumMod val="20000"/>
                    <a:lumOff val="80000"/>
                  </a:schemeClr>
                </a:solidFill>
              </a:rPr>
              <a:t> Section 5: Appendices A-E</a:t>
            </a:r>
          </a:p>
          <a:p>
            <a:r>
              <a:rPr lang="en-US" sz="2400" b="1" dirty="0">
                <a:solidFill>
                  <a:schemeClr val="accent6">
                    <a:lumMod val="20000"/>
                    <a:lumOff val="80000"/>
                  </a:schemeClr>
                </a:solidFill>
              </a:rPr>
              <a:t>With More Insights and Fun Resources</a:t>
            </a:r>
          </a:p>
        </p:txBody>
      </p:sp>
      <p:pic>
        <p:nvPicPr>
          <p:cNvPr id="5" name="Picture 10" descr="Picture 10">
            <a:extLst>
              <a:ext uri="{FF2B5EF4-FFF2-40B4-BE49-F238E27FC236}">
                <a16:creationId xmlns:a16="http://schemas.microsoft.com/office/drawing/2014/main" id="{DC0216E1-30B2-560A-46C5-166273DB2D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1000" y="103311"/>
            <a:ext cx="1106396" cy="1483359"/>
          </a:xfrm>
          <a:prstGeom prst="rect">
            <a:avLst/>
          </a:prstGeom>
          <a:ln w="12700">
            <a:miter lim="400000"/>
          </a:ln>
        </p:spPr>
      </p:pic>
      <p:sp>
        <p:nvSpPr>
          <p:cNvPr id="6" name="TextBox 5">
            <a:extLst>
              <a:ext uri="{FF2B5EF4-FFF2-40B4-BE49-F238E27FC236}">
                <a16:creationId xmlns:a16="http://schemas.microsoft.com/office/drawing/2014/main" id="{B5A16F4F-F691-8F67-22CF-B003395AFB2B}"/>
              </a:ext>
            </a:extLst>
          </p:cNvPr>
          <p:cNvSpPr txBox="1"/>
          <p:nvPr/>
        </p:nvSpPr>
        <p:spPr>
          <a:xfrm>
            <a:off x="125583" y="5534561"/>
            <a:ext cx="481320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EEEEE"/>
                </a:solidFill>
                <a:effectLst/>
                <a:uLnTx/>
                <a:uFillTx/>
                <a:ea typeface="+mn-ea"/>
                <a:cs typeface="+mn-cs"/>
              </a:rPr>
              <a:t>Scan here </a:t>
            </a:r>
            <a:r>
              <a:rPr lang="en-US" sz="1400" dirty="0">
                <a:solidFill>
                  <a:srgbClr val="EEEEEE"/>
                </a:solidFill>
              </a:rPr>
              <a:t>to access all PUNCH Outreach products or visit: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93CDDD"/>
                </a:solidFill>
                <a:effectLst/>
                <a:uLnTx/>
                <a:uFillTx/>
                <a:ea typeface="+mn-ea"/>
                <a:cs typeface="+mn-cs"/>
                <a:hlinkClick r:id="rId7">
                  <a:extLst>
                    <a:ext uri="{A12FA001-AC4F-418D-AE19-62706E023703}">
                      <ahyp:hlinkClr xmlns:ahyp="http://schemas.microsoft.com/office/drawing/2018/hyperlinkcolor" val="tx"/>
                    </a:ext>
                  </a:extLst>
                </a:hlinkClick>
              </a:rPr>
              <a:t>https://punch.space.swri.edu/punch_outreach_products.php</a:t>
            </a:r>
            <a:endParaRPr kumimoji="0" lang="en-US" sz="1400" b="1" i="0" u="none" strike="noStrike" kern="1200" cap="none" spc="0" normalizeH="0" baseline="0" noProof="0" dirty="0">
              <a:ln>
                <a:noFill/>
              </a:ln>
              <a:solidFill>
                <a:srgbClr val="93CDDD"/>
              </a:solidFill>
              <a:effectLst/>
              <a:uLnTx/>
              <a:uFillTx/>
              <a:ea typeface="+mn-ea"/>
              <a:cs typeface="+mn-cs"/>
            </a:endParaRPr>
          </a:p>
          <a:p>
            <a:pPr>
              <a:defRPr/>
            </a:pPr>
            <a:r>
              <a:rPr lang="en-US" sz="1400" dirty="0">
                <a:solidFill>
                  <a:srgbClr val="EEEEEE"/>
                </a:solidFill>
              </a:rPr>
              <a:t>For questions or to request our 1-page monthly newsletter: Contact </a:t>
            </a:r>
            <a:r>
              <a:rPr lang="en-US" sz="1400" dirty="0">
                <a:solidFill>
                  <a:srgbClr val="93CDDD"/>
                </a:solidFill>
                <a:hlinkClick r:id="rId8">
                  <a:extLst>
                    <a:ext uri="{A12FA001-AC4F-418D-AE19-62706E023703}">
                      <ahyp:hlinkClr xmlns:ahyp="http://schemas.microsoft.com/office/drawing/2018/hyperlinkcolor" val="tx"/>
                    </a:ext>
                  </a:extLst>
                </a:hlinkClick>
              </a:rPr>
              <a:t>PUNCHOutreach@gmail.com</a:t>
            </a:r>
            <a:endParaRPr lang="en-US" sz="1400" dirty="0">
              <a:solidFill>
                <a:srgbClr val="93CDD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EEEEE"/>
                </a:solidFill>
                <a:effectLst/>
                <a:uLnTx/>
                <a:uFillTx/>
                <a:ea typeface="+mn-ea"/>
                <a:cs typeface="+mn-cs"/>
              </a:rPr>
              <a:t> </a:t>
            </a:r>
            <a:endParaRPr kumimoji="0" lang="en-US" sz="1400" b="1" i="0" u="none" strike="noStrike" kern="1200" cap="none" spc="0" normalizeH="0" baseline="0" noProof="0" dirty="0">
              <a:ln>
                <a:noFill/>
              </a:ln>
              <a:solidFill>
                <a:srgbClr val="93CDDD"/>
              </a:solidFill>
              <a:effectLst/>
              <a:uLnTx/>
              <a:uFillTx/>
              <a:ea typeface="+mn-ea"/>
              <a:cs typeface="+mn-cs"/>
            </a:endParaRPr>
          </a:p>
        </p:txBody>
      </p:sp>
      <p:pic>
        <p:nvPicPr>
          <p:cNvPr id="7" name="Picture 6" descr="A qr code with black and white squares&#10;&#10;Description automatically generated">
            <a:extLst>
              <a:ext uri="{FF2B5EF4-FFF2-40B4-BE49-F238E27FC236}">
                <a16:creationId xmlns:a16="http://schemas.microsoft.com/office/drawing/2014/main" id="{8DDD5D20-60F7-3F3B-3C77-E20219E30A14}"/>
              </a:ext>
            </a:extLst>
          </p:cNvPr>
          <p:cNvPicPr>
            <a:picLocks noChangeAspect="1"/>
          </p:cNvPicPr>
          <p:nvPr/>
        </p:nvPicPr>
        <p:blipFill rotWithShape="1">
          <a:blip r:embed="rId9" cstate="print">
            <a:clrChange>
              <a:clrFrom>
                <a:srgbClr val="000000">
                  <a:alpha val="99608"/>
                </a:srgbClr>
              </a:clrFrom>
              <a:clrTo>
                <a:srgbClr val="000000">
                  <a:alpha val="0"/>
                </a:srgbClr>
              </a:clrTo>
            </a:clrChange>
            <a:extLst>
              <a:ext uri="{28A0092B-C50C-407E-A947-70E740481C1C}">
                <a14:useLocalDpi xmlns:a14="http://schemas.microsoft.com/office/drawing/2010/main" val="0"/>
              </a:ext>
            </a:extLst>
          </a:blip>
          <a:srcRect r="303"/>
          <a:stretch/>
        </p:blipFill>
        <p:spPr>
          <a:xfrm>
            <a:off x="192505" y="3581400"/>
            <a:ext cx="1946869" cy="1909656"/>
          </a:xfrm>
          <a:prstGeom prst="rect">
            <a:avLst/>
          </a:prstGeom>
        </p:spPr>
      </p:pic>
    </p:spTree>
    <p:extLst>
      <p:ext uri="{BB962C8B-B14F-4D97-AF65-F5344CB8AC3E}">
        <p14:creationId xmlns:p14="http://schemas.microsoft.com/office/powerpoint/2010/main" val="2392483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352" y="-184846"/>
            <a:ext cx="7772400" cy="1470025"/>
          </a:xfrm>
        </p:spPr>
        <p:txBody>
          <a:bodyPr>
            <a:normAutofit/>
          </a:bodyPr>
          <a:lstStyle/>
          <a:p>
            <a:r>
              <a:rPr kumimoji="0" lang="en-US" sz="4000" b="1" i="0" u="none" strike="noStrike" kern="1200" cap="none" spc="0" normalizeH="0" baseline="0" noProof="0" dirty="0">
                <a:ln>
                  <a:noFill/>
                </a:ln>
                <a:solidFill>
                  <a:prstClr val="black"/>
                </a:solidFill>
                <a:effectLst/>
                <a:uLnTx/>
                <a:uFillTx/>
                <a:latin typeface="Calibri"/>
                <a:ea typeface="+mj-ea"/>
                <a:cs typeface="+mj-cs"/>
              </a:rPr>
              <a:t>APPENDIX A5</a:t>
            </a:r>
            <a:endParaRPr lang="en-US" sz="4000" b="1" dirty="0"/>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034402" y="869935"/>
            <a:ext cx="7047444" cy="786100"/>
          </a:xfrm>
        </p:spPr>
        <p:txBody>
          <a:bodyPr>
            <a:noAutofit/>
          </a:bodyPr>
          <a:lstStyle/>
          <a:p>
            <a:pPr>
              <a:spcBef>
                <a:spcPts val="0"/>
              </a:spcBef>
              <a:spcAft>
                <a:spcPts val="600"/>
              </a:spcAft>
            </a:pPr>
            <a:r>
              <a:rPr lang="en-US" sz="2000" b="1" dirty="0">
                <a:solidFill>
                  <a:schemeClr val="tx1"/>
                </a:solidFill>
              </a:rPr>
              <a:t>You can also show that these pinhole images are inverted (upside down &amp; left-to-right) compared to filtered viewing.</a:t>
            </a:r>
          </a:p>
        </p:txBody>
      </p:sp>
      <p:sp>
        <p:nvSpPr>
          <p:cNvPr id="24" name="TextBox 23">
            <a:extLst>
              <a:ext uri="{FF2B5EF4-FFF2-40B4-BE49-F238E27FC236}">
                <a16:creationId xmlns:a16="http://schemas.microsoft.com/office/drawing/2014/main" id="{FC2B04DA-3297-B979-08BF-15B47EC7600D}"/>
              </a:ext>
            </a:extLst>
          </p:cNvPr>
          <p:cNvSpPr txBox="1"/>
          <p:nvPr/>
        </p:nvSpPr>
        <p:spPr>
          <a:xfrm>
            <a:off x="1243189" y="4707864"/>
            <a:ext cx="381838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CM is using her arms to project two pinhole images of the setting sun while it is eclipsed by the Moon.  </a:t>
            </a:r>
            <a:r>
              <a:rPr kumimoji="0" lang="en-US" sz="1200" b="0" i="0" u="none" strike="noStrike" kern="1200" cap="none" spc="0" normalizeH="0" baseline="0" noProof="0" dirty="0">
                <a:ln>
                  <a:noFill/>
                </a:ln>
                <a:solidFill>
                  <a:srgbClr val="000000"/>
                </a:solidFill>
                <a:effectLst/>
                <a:uLnTx/>
                <a:uFillTx/>
                <a:latin typeface="Calibri"/>
                <a:ea typeface="+mn-ea"/>
                <a:cs typeface="+mn-cs"/>
              </a:rPr>
              <a:t>20 May 2012, Chaco Canyon, ~6:30 pm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B4AA7974-91E1-128C-45B5-0B0317DD81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descr="A picture containing outdoor, ground, stone, rock&#10;&#10;Description automatically generated">
            <a:extLst>
              <a:ext uri="{FF2B5EF4-FFF2-40B4-BE49-F238E27FC236}">
                <a16:creationId xmlns:a16="http://schemas.microsoft.com/office/drawing/2014/main" id="{F9744634-1BEE-E99E-0AB7-6C9AFE322A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0641" y="1844077"/>
            <a:ext cx="3818382" cy="2863787"/>
          </a:xfrm>
          <a:prstGeom prst="rect">
            <a:avLst/>
          </a:prstGeom>
        </p:spPr>
      </p:pic>
      <p:pic>
        <p:nvPicPr>
          <p:cNvPr id="15" name="Picture 14" descr="A picture containing night sky&#10;&#10;Description automatically generated">
            <a:extLst>
              <a:ext uri="{FF2B5EF4-FFF2-40B4-BE49-F238E27FC236}">
                <a16:creationId xmlns:a16="http://schemas.microsoft.com/office/drawing/2014/main" id="{276CF03D-D555-BA61-4062-5962512AFB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61014" y="1844077"/>
            <a:ext cx="2661990" cy="2652992"/>
          </a:xfrm>
          <a:prstGeom prst="ellipse">
            <a:avLst/>
          </a:prstGeom>
        </p:spPr>
      </p:pic>
      <p:sp>
        <p:nvSpPr>
          <p:cNvPr id="19" name="TextBox 18">
            <a:extLst>
              <a:ext uri="{FF2B5EF4-FFF2-40B4-BE49-F238E27FC236}">
                <a16:creationId xmlns:a16="http://schemas.microsoft.com/office/drawing/2014/main" id="{5EF636D4-F447-48A9-F3A5-2109C76E2A8D}"/>
              </a:ext>
            </a:extLst>
          </p:cNvPr>
          <p:cNvSpPr txBox="1"/>
          <p:nvPr/>
        </p:nvSpPr>
        <p:spPr>
          <a:xfrm>
            <a:off x="5410200" y="4688323"/>
            <a:ext cx="343916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 filtered image of the eclipse as it was seen in the sky at about the same time </a:t>
            </a:r>
            <a:r>
              <a:rPr kumimoji="0" lang="en-US" sz="1200" b="0" i="0" u="none" strike="noStrike" kern="1200" cap="none" spc="0" normalizeH="0" baseline="0" noProof="0" dirty="0">
                <a:ln>
                  <a:noFill/>
                </a:ln>
                <a:solidFill>
                  <a:srgbClr val="000000"/>
                </a:solidFill>
                <a:effectLst/>
                <a:uLnTx/>
                <a:uFillTx/>
                <a:latin typeface="Calibri"/>
                <a:ea typeface="+mn-ea"/>
                <a:cs typeface="+mn-cs"/>
              </a:rPr>
              <a:t>20 May 2012, Chaco Canyon, 6:34 pm</a:t>
            </a:r>
            <a:r>
              <a:rPr kumimoji="0" lang="en-US" sz="1600" b="0" i="0" u="none" strike="noStrike" kern="1200" cap="none" spc="0" normalizeH="0" baseline="0" noProof="0" dirty="0">
                <a:ln>
                  <a:noFill/>
                </a:ln>
                <a:solidFill>
                  <a:srgbClr val="000000"/>
                </a:solidFill>
                <a:effectLst/>
                <a:uLnTx/>
                <a:uFillTx/>
                <a:latin typeface="Calibri"/>
                <a:ea typeface="+mn-ea"/>
                <a:cs typeface="+mn-cs"/>
              </a:rPr>
              <a:t>.</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ubtitle 11">
            <a:extLst>
              <a:ext uri="{FF2B5EF4-FFF2-40B4-BE49-F238E27FC236}">
                <a16:creationId xmlns:a16="http://schemas.microsoft.com/office/drawing/2014/main" id="{DB274EB5-17A2-50E8-F812-4CF39D8AA396}"/>
              </a:ext>
            </a:extLst>
          </p:cNvPr>
          <p:cNvSpPr txBox="1">
            <a:spLocks/>
          </p:cNvSpPr>
          <p:nvPr/>
        </p:nvSpPr>
        <p:spPr>
          <a:xfrm>
            <a:off x="2209579" y="5745228"/>
            <a:ext cx="4724842" cy="73866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b="1" dirty="0">
                <a:solidFill>
                  <a:prstClr val="black"/>
                </a:solidFill>
                <a:latin typeface="Calibri"/>
              </a:rPr>
              <a:t>T</a:t>
            </a:r>
            <a:r>
              <a:rPr kumimoji="0" lang="en-US" sz="1800" b="1" i="0" u="none" strike="noStrike" kern="1200" cap="none" spc="0" normalizeH="0" baseline="0" noProof="0" dirty="0">
                <a:ln>
                  <a:noFill/>
                </a:ln>
                <a:solidFill>
                  <a:prstClr val="black"/>
                </a:solidFill>
                <a:effectLst/>
                <a:uLnTx/>
                <a:uFillTx/>
                <a:latin typeface="Calibri"/>
                <a:ea typeface="+mn-ea"/>
                <a:cs typeface="+mn-cs"/>
              </a:rPr>
              <a:t>he following six slides (APPENDIX A4-A9) will guide you step-by-step through this inquiry.</a:t>
            </a:r>
          </a:p>
        </p:txBody>
      </p:sp>
    </p:spTree>
    <p:extLst>
      <p:ext uri="{BB962C8B-B14F-4D97-AF65-F5344CB8AC3E}">
        <p14:creationId xmlns:p14="http://schemas.microsoft.com/office/powerpoint/2010/main" val="2010990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Slide Number Placeholder 8">
            <a:extLst>
              <a:ext uri="{FF2B5EF4-FFF2-40B4-BE49-F238E27FC236}">
                <a16:creationId xmlns:a16="http://schemas.microsoft.com/office/drawing/2014/main" id="{B4AA7974-91E1-128C-45B5-0B0317DD81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5" name="Picture 14" descr="A picture containing night sky&#10;&#10;Description automatically generated">
            <a:extLst>
              <a:ext uri="{FF2B5EF4-FFF2-40B4-BE49-F238E27FC236}">
                <a16:creationId xmlns:a16="http://schemas.microsoft.com/office/drawing/2014/main" id="{276CF03D-D555-BA61-4062-5962512AFB3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91563" y="3873596"/>
            <a:ext cx="1899718" cy="1893296"/>
          </a:xfrm>
          <a:prstGeom prst="ellipse">
            <a:avLst/>
          </a:prstGeom>
        </p:spPr>
      </p:pic>
      <p:sp>
        <p:nvSpPr>
          <p:cNvPr id="13" name="Subtitle 11">
            <a:extLst>
              <a:ext uri="{FF2B5EF4-FFF2-40B4-BE49-F238E27FC236}">
                <a16:creationId xmlns:a16="http://schemas.microsoft.com/office/drawing/2014/main" id="{89C250B0-AE71-396D-DE2F-919CB862B22A}"/>
              </a:ext>
            </a:extLst>
          </p:cNvPr>
          <p:cNvSpPr txBox="1">
            <a:spLocks/>
          </p:cNvSpPr>
          <p:nvPr/>
        </p:nvSpPr>
        <p:spPr>
          <a:xfrm>
            <a:off x="1198301" y="969008"/>
            <a:ext cx="6827230" cy="58405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next 5 slides guide you through an inquiry to discover how pinhole images of eclipses are inverted compared to direct, filtered viewing of what is in the sky.</a:t>
            </a:r>
          </a:p>
        </p:txBody>
      </p:sp>
      <p:sp>
        <p:nvSpPr>
          <p:cNvPr id="17" name="Title 1">
            <a:extLst>
              <a:ext uri="{FF2B5EF4-FFF2-40B4-BE49-F238E27FC236}">
                <a16:creationId xmlns:a16="http://schemas.microsoft.com/office/drawing/2014/main" id="{793EEEE5-790D-97E9-E9F6-D0A914ED578C}"/>
              </a:ext>
            </a:extLst>
          </p:cNvPr>
          <p:cNvSpPr txBox="1">
            <a:spLocks/>
          </p:cNvSpPr>
          <p:nvPr/>
        </p:nvSpPr>
        <p:spPr>
          <a:xfrm>
            <a:off x="707352" y="-18484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j-ea"/>
                <a:cs typeface="+mj-cs"/>
              </a:rPr>
              <a:t>APPENDIX A6</a:t>
            </a:r>
            <a:br>
              <a:rPr kumimoji="0" lang="en-US" sz="4000" b="1" i="0" u="none" strike="noStrike" kern="1200" cap="none" spc="0" normalizeH="0" baseline="0" noProof="0" dirty="0">
                <a:ln>
                  <a:noFill/>
                </a:ln>
                <a:solidFill>
                  <a:prstClr val="black"/>
                </a:solidFill>
                <a:effectLst/>
                <a:uLnTx/>
                <a:uFillTx/>
                <a:latin typeface="Calibri"/>
                <a:ea typeface="+mj-ea"/>
                <a:cs typeface="+mj-cs"/>
              </a:rPr>
            </a:br>
            <a:r>
              <a:rPr kumimoji="0" lang="en-US" sz="2000" b="1" i="0" u="none" strike="noStrike" kern="1200" cap="none" spc="0" normalizeH="0" baseline="0" noProof="0" dirty="0">
                <a:ln>
                  <a:noFill/>
                </a:ln>
                <a:solidFill>
                  <a:prstClr val="black"/>
                </a:solidFill>
                <a:effectLst/>
                <a:uLnTx/>
                <a:uFillTx/>
                <a:latin typeface="Calibri"/>
                <a:ea typeface="+mj-ea"/>
                <a:cs typeface="+mj-cs"/>
              </a:rPr>
              <a:t>Discovering How Pinhole Images of Eclipses Are Inverted</a:t>
            </a:r>
          </a:p>
        </p:txBody>
      </p:sp>
      <p:pic>
        <p:nvPicPr>
          <p:cNvPr id="18" name="Picture 17" descr="A picture containing outdoor, dirt&#10;&#10;Description automatically generated">
            <a:extLst>
              <a:ext uri="{FF2B5EF4-FFF2-40B4-BE49-F238E27FC236}">
                <a16:creationId xmlns:a16="http://schemas.microsoft.com/office/drawing/2014/main" id="{FCEFB752-DF4C-D2A1-6562-C8DD70CD54F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38944" y="2053206"/>
            <a:ext cx="5168406" cy="3652340"/>
          </a:xfrm>
          <a:prstGeom prst="rect">
            <a:avLst/>
          </a:prstGeom>
        </p:spPr>
      </p:pic>
      <p:pic>
        <p:nvPicPr>
          <p:cNvPr id="4" name="Picture 3" descr="A picture containing outdoor, ground, stone, rock&#10;&#10;Description automatically generated">
            <a:extLst>
              <a:ext uri="{FF2B5EF4-FFF2-40B4-BE49-F238E27FC236}">
                <a16:creationId xmlns:a16="http://schemas.microsoft.com/office/drawing/2014/main" id="{F9744634-1BEE-E99E-0AB7-6C9AFE322A0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0"/>
                    </a14:imgEffect>
                  </a14:imgLayer>
                </a14:imgProps>
              </a:ext>
              <a:ext uri="{28A0092B-C50C-407E-A947-70E740481C1C}">
                <a14:useLocalDpi xmlns:a14="http://schemas.microsoft.com/office/drawing/2010/main"/>
              </a:ext>
            </a:extLst>
          </a:blip>
          <a:stretch>
            <a:fillRect/>
          </a:stretch>
        </p:blipFill>
        <p:spPr>
          <a:xfrm>
            <a:off x="5677874" y="1687741"/>
            <a:ext cx="2842875" cy="2132157"/>
          </a:xfrm>
          <a:prstGeom prst="rect">
            <a:avLst/>
          </a:prstGeom>
        </p:spPr>
      </p:pic>
      <p:cxnSp>
        <p:nvCxnSpPr>
          <p:cNvPr id="21" name="Straight Arrow Connector 20">
            <a:extLst>
              <a:ext uri="{FF2B5EF4-FFF2-40B4-BE49-F238E27FC236}">
                <a16:creationId xmlns:a16="http://schemas.microsoft.com/office/drawing/2014/main" id="{D566691B-8972-99C7-B185-D6756396136A}"/>
              </a:ext>
            </a:extLst>
          </p:cNvPr>
          <p:cNvCxnSpPr>
            <a:stCxn id="4" idx="1"/>
          </p:cNvCxnSpPr>
          <p:nvPr/>
        </p:nvCxnSpPr>
        <p:spPr>
          <a:xfrm flipH="1">
            <a:off x="3276600" y="2753820"/>
            <a:ext cx="2401274" cy="67518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2" name="Subtitle 11">
            <a:extLst>
              <a:ext uri="{FF2B5EF4-FFF2-40B4-BE49-F238E27FC236}">
                <a16:creationId xmlns:a16="http://schemas.microsoft.com/office/drawing/2014/main" id="{B8905F18-9E30-42E8-C867-4A9329A9D4A8}"/>
              </a:ext>
            </a:extLst>
          </p:cNvPr>
          <p:cNvSpPr txBox="1">
            <a:spLocks/>
          </p:cNvSpPr>
          <p:nvPr/>
        </p:nvSpPr>
        <p:spPr>
          <a:xfrm>
            <a:off x="1224423" y="5775634"/>
            <a:ext cx="6738257" cy="104209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two images (elbow pinhole images, and the filtered view of how the eclipse appeared in the sky) were made within minutes of one another while observing the 20 May 2012 annular solar eclipse from the plaza of Pueblo Bonito in Chaco Canyon, New Mexico.  Enjoy!</a:t>
            </a:r>
          </a:p>
        </p:txBody>
      </p:sp>
    </p:spTree>
    <p:extLst>
      <p:ext uri="{BB962C8B-B14F-4D97-AF65-F5344CB8AC3E}">
        <p14:creationId xmlns:p14="http://schemas.microsoft.com/office/powerpoint/2010/main" val="3123918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Slide Number Placeholder 8">
            <a:extLst>
              <a:ext uri="{FF2B5EF4-FFF2-40B4-BE49-F238E27FC236}">
                <a16:creationId xmlns:a16="http://schemas.microsoft.com/office/drawing/2014/main" id="{B4AA7974-91E1-128C-45B5-0B0317DD81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descr="A picture containing outdoor, ground, stone, rock&#10;&#10;Description automatically generated">
            <a:extLst>
              <a:ext uri="{FF2B5EF4-FFF2-40B4-BE49-F238E27FC236}">
                <a16:creationId xmlns:a16="http://schemas.microsoft.com/office/drawing/2014/main" id="{F9744634-1BEE-E99E-0AB7-6C9AFE322A0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10000"/>
                    </a14:imgEffect>
                  </a14:imgLayer>
                </a14:imgProps>
              </a:ext>
              <a:ext uri="{28A0092B-C50C-407E-A947-70E740481C1C}">
                <a14:useLocalDpi xmlns:a14="http://schemas.microsoft.com/office/drawing/2010/main"/>
              </a:ext>
            </a:extLst>
          </a:blip>
          <a:stretch>
            <a:fillRect/>
          </a:stretch>
        </p:blipFill>
        <p:spPr>
          <a:xfrm>
            <a:off x="1270641" y="1844077"/>
            <a:ext cx="3818382" cy="2863787"/>
          </a:xfrm>
          <a:prstGeom prst="rect">
            <a:avLst/>
          </a:prstGeom>
        </p:spPr>
      </p:pic>
      <p:pic>
        <p:nvPicPr>
          <p:cNvPr id="15" name="Picture 14" descr="A picture containing night sky&#10;&#10;Description automatically generated">
            <a:extLst>
              <a:ext uri="{FF2B5EF4-FFF2-40B4-BE49-F238E27FC236}">
                <a16:creationId xmlns:a16="http://schemas.microsoft.com/office/drawing/2014/main" id="{276CF03D-D555-BA61-4062-5962512AFB3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61014" y="1844077"/>
            <a:ext cx="2661990" cy="2652992"/>
          </a:xfrm>
          <a:prstGeom prst="ellipse">
            <a:avLst/>
          </a:prstGeom>
        </p:spPr>
      </p:pic>
      <p:sp>
        <p:nvSpPr>
          <p:cNvPr id="19" name="TextBox 18">
            <a:extLst>
              <a:ext uri="{FF2B5EF4-FFF2-40B4-BE49-F238E27FC236}">
                <a16:creationId xmlns:a16="http://schemas.microsoft.com/office/drawing/2014/main" id="{5EF636D4-F447-48A9-F3A5-2109C76E2A8D}"/>
              </a:ext>
            </a:extLst>
          </p:cNvPr>
          <p:cNvSpPr txBox="1"/>
          <p:nvPr/>
        </p:nvSpPr>
        <p:spPr>
          <a:xfrm>
            <a:off x="5277533" y="4707864"/>
            <a:ext cx="343916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 filtered image of the eclipse as it was seen in the sky at about the same time </a:t>
            </a:r>
            <a:r>
              <a:rPr kumimoji="0" lang="en-US" sz="1200" b="0" i="0" u="none" strike="noStrike" kern="1200" cap="none" spc="0" normalizeH="0" baseline="0" noProof="0" dirty="0">
                <a:ln>
                  <a:noFill/>
                </a:ln>
                <a:solidFill>
                  <a:srgbClr val="000000"/>
                </a:solidFill>
                <a:effectLst/>
                <a:uLnTx/>
                <a:uFillTx/>
                <a:latin typeface="Calibri"/>
                <a:ea typeface="+mn-ea"/>
                <a:cs typeface="+mn-cs"/>
              </a:rPr>
              <a:t>20 May 2012, Chaco Canyon, 6:34 pm.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ubtitle 11">
            <a:extLst>
              <a:ext uri="{FF2B5EF4-FFF2-40B4-BE49-F238E27FC236}">
                <a16:creationId xmlns:a16="http://schemas.microsoft.com/office/drawing/2014/main" id="{DB274EB5-17A2-50E8-F812-4CF39D8AA396}"/>
              </a:ext>
            </a:extLst>
          </p:cNvPr>
          <p:cNvSpPr txBox="1">
            <a:spLocks/>
          </p:cNvSpPr>
          <p:nvPr/>
        </p:nvSpPr>
        <p:spPr>
          <a:xfrm>
            <a:off x="1338944" y="5703414"/>
            <a:ext cx="6738256" cy="81862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The next few slides lead you step by step through the process. </a:t>
            </a: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Do your best to imagine the answers before advancing the slides.</a:t>
            </a:r>
          </a:p>
        </p:txBody>
      </p:sp>
      <p:sp>
        <p:nvSpPr>
          <p:cNvPr id="13" name="Subtitle 11">
            <a:extLst>
              <a:ext uri="{FF2B5EF4-FFF2-40B4-BE49-F238E27FC236}">
                <a16:creationId xmlns:a16="http://schemas.microsoft.com/office/drawing/2014/main" id="{89C250B0-AE71-396D-DE2F-919CB862B22A}"/>
              </a:ext>
            </a:extLst>
          </p:cNvPr>
          <p:cNvSpPr txBox="1">
            <a:spLocks/>
          </p:cNvSpPr>
          <p:nvPr/>
        </p:nvSpPr>
        <p:spPr>
          <a:xfrm>
            <a:off x="1313396" y="1056695"/>
            <a:ext cx="6738257" cy="58405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Can you show that these pinhole images are upside down and flipped left-to-right compared to the image of a partial eclipse as it appeared in the sky?</a:t>
            </a:r>
          </a:p>
        </p:txBody>
      </p:sp>
      <p:sp>
        <p:nvSpPr>
          <p:cNvPr id="17" name="Title 1">
            <a:extLst>
              <a:ext uri="{FF2B5EF4-FFF2-40B4-BE49-F238E27FC236}">
                <a16:creationId xmlns:a16="http://schemas.microsoft.com/office/drawing/2014/main" id="{793EEEE5-790D-97E9-E9F6-D0A914ED578C}"/>
              </a:ext>
            </a:extLst>
          </p:cNvPr>
          <p:cNvSpPr txBox="1">
            <a:spLocks/>
          </p:cNvSpPr>
          <p:nvPr/>
        </p:nvSpPr>
        <p:spPr>
          <a:xfrm>
            <a:off x="707352" y="-18484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j-ea"/>
                <a:cs typeface="+mj-cs"/>
              </a:rPr>
              <a:t>APPENDIX A7</a:t>
            </a:r>
            <a:br>
              <a:rPr kumimoji="0" lang="en-US" sz="4000" b="1" i="0" u="none" strike="noStrike" kern="1200" cap="none" spc="0" normalizeH="0" baseline="0" noProof="0" dirty="0">
                <a:ln>
                  <a:noFill/>
                </a:ln>
                <a:solidFill>
                  <a:prstClr val="black"/>
                </a:solidFill>
                <a:effectLst/>
                <a:uLnTx/>
                <a:uFillTx/>
                <a:latin typeface="Calibri"/>
                <a:ea typeface="+mj-ea"/>
                <a:cs typeface="+mj-cs"/>
              </a:rPr>
            </a:br>
            <a:r>
              <a:rPr kumimoji="0" lang="en-US" sz="2200" b="1" i="0" u="none" strike="noStrike" kern="1200" cap="none" spc="0" normalizeH="0" baseline="0" noProof="0" dirty="0">
                <a:ln>
                  <a:noFill/>
                </a:ln>
                <a:solidFill>
                  <a:prstClr val="black"/>
                </a:solidFill>
                <a:effectLst/>
                <a:uLnTx/>
                <a:uFillTx/>
                <a:latin typeface="Calibri"/>
                <a:ea typeface="+mj-ea"/>
                <a:cs typeface="+mj-cs"/>
              </a:rPr>
              <a:t>Discovering How Pinhole Images of Eclipses Are Inverted</a:t>
            </a:r>
          </a:p>
        </p:txBody>
      </p:sp>
      <p:sp>
        <p:nvSpPr>
          <p:cNvPr id="2" name="TextBox 1">
            <a:extLst>
              <a:ext uri="{FF2B5EF4-FFF2-40B4-BE49-F238E27FC236}">
                <a16:creationId xmlns:a16="http://schemas.microsoft.com/office/drawing/2014/main" id="{CEA99D61-0077-79F6-F7E3-90F384DA3F07}"/>
              </a:ext>
            </a:extLst>
          </p:cNvPr>
          <p:cNvSpPr txBox="1"/>
          <p:nvPr/>
        </p:nvSpPr>
        <p:spPr>
          <a:xfrm>
            <a:off x="1243189" y="4707864"/>
            <a:ext cx="381838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CM is using her arms to project two pinhole images of the setting sun while it is eclipsed by the Moon.  </a:t>
            </a:r>
            <a:r>
              <a:rPr kumimoji="0" lang="en-US" sz="1200" b="0" i="0" u="none" strike="noStrike" kern="1200" cap="none" spc="0" normalizeH="0" baseline="0" noProof="0" dirty="0">
                <a:ln>
                  <a:noFill/>
                </a:ln>
                <a:solidFill>
                  <a:srgbClr val="000000"/>
                </a:solidFill>
                <a:effectLst/>
                <a:uLnTx/>
                <a:uFillTx/>
                <a:latin typeface="Calibri"/>
                <a:ea typeface="+mn-ea"/>
                <a:cs typeface="+mn-cs"/>
              </a:rPr>
              <a:t>20 May 2012, Chaco Canyon, ~6:30 pm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789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490027" y="995688"/>
            <a:ext cx="6207050" cy="566435"/>
          </a:xfrm>
        </p:spPr>
        <p:txBody>
          <a:bodyPr>
            <a:noAutofit/>
          </a:bodyPr>
          <a:lstStyle/>
          <a:p>
            <a:pPr>
              <a:spcBef>
                <a:spcPts val="0"/>
              </a:spcBef>
              <a:spcAft>
                <a:spcPts val="600"/>
              </a:spcAft>
            </a:pPr>
            <a:r>
              <a:rPr lang="en-US" sz="1800" b="1" dirty="0">
                <a:solidFill>
                  <a:schemeClr val="tx1"/>
                </a:solidFill>
              </a:rPr>
              <a:t>Follow steps 1-3 below one-at-a-time using the next slides. </a:t>
            </a:r>
            <a:r>
              <a:rPr lang="en-US" sz="1800" b="1" dirty="0">
                <a:solidFill>
                  <a:schemeClr val="tx1"/>
                </a:solidFill>
                <a:highlight>
                  <a:srgbClr val="FFFF00"/>
                </a:highlight>
              </a:rPr>
              <a:t>Carry out process step #1 using the the sky image (below, right)</a:t>
            </a:r>
            <a:endParaRPr lang="en-US" sz="1800" b="1" dirty="0">
              <a:solidFill>
                <a:schemeClr val="tx1"/>
              </a:solidFill>
            </a:endParaRPr>
          </a:p>
        </p:txBody>
      </p:sp>
      <p:sp>
        <p:nvSpPr>
          <p:cNvPr id="9" name="Slide Number Placeholder 8">
            <a:extLst>
              <a:ext uri="{FF2B5EF4-FFF2-40B4-BE49-F238E27FC236}">
                <a16:creationId xmlns:a16="http://schemas.microsoft.com/office/drawing/2014/main" id="{B4AA7974-91E1-128C-45B5-0B0317DD81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descr="A picture containing outdoor, ground, stone, rock&#10;&#10;Description automatically generated">
            <a:extLst>
              <a:ext uri="{FF2B5EF4-FFF2-40B4-BE49-F238E27FC236}">
                <a16:creationId xmlns:a16="http://schemas.microsoft.com/office/drawing/2014/main" id="{F9744634-1BEE-E99E-0AB7-6C9AFE322A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0641" y="1844077"/>
            <a:ext cx="3818382" cy="2863787"/>
          </a:xfrm>
          <a:prstGeom prst="rect">
            <a:avLst/>
          </a:prstGeom>
        </p:spPr>
      </p:pic>
      <p:pic>
        <p:nvPicPr>
          <p:cNvPr id="15" name="Picture 14" descr="A picture containing night sky&#10;&#10;Description automatically generated">
            <a:extLst>
              <a:ext uri="{FF2B5EF4-FFF2-40B4-BE49-F238E27FC236}">
                <a16:creationId xmlns:a16="http://schemas.microsoft.com/office/drawing/2014/main" id="{276CF03D-D555-BA61-4062-5962512AFB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61014" y="1844077"/>
            <a:ext cx="2661990" cy="2652992"/>
          </a:xfrm>
          <a:prstGeom prst="ellipse">
            <a:avLst/>
          </a:prstGeom>
        </p:spPr>
      </p:pic>
      <p:sp>
        <p:nvSpPr>
          <p:cNvPr id="20" name="TextBox 19">
            <a:extLst>
              <a:ext uri="{FF2B5EF4-FFF2-40B4-BE49-F238E27FC236}">
                <a16:creationId xmlns:a16="http://schemas.microsoft.com/office/drawing/2014/main" id="{47340800-DE4B-E0B4-1191-9C9954D1E4FA}"/>
              </a:ext>
            </a:extLst>
          </p:cNvPr>
          <p:cNvSpPr txBox="1"/>
          <p:nvPr/>
        </p:nvSpPr>
        <p:spPr>
          <a:xfrm>
            <a:off x="1240886" y="5574497"/>
            <a:ext cx="7748960" cy="12208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FOLLOW THESE PROCESS STEPS: </a:t>
            </a:r>
            <a:r>
              <a:rPr kumimoji="0" lang="en-US" sz="1400" b="0" i="0" u="none" strike="noStrike" kern="1200" cap="none" spc="0" normalizeH="0" baseline="0" noProof="0" dirty="0">
                <a:ln>
                  <a:noFill/>
                </a:ln>
                <a:solidFill>
                  <a:srgbClr val="000000"/>
                </a:solidFill>
                <a:effectLst/>
                <a:uLnTx/>
                <a:uFillTx/>
                <a:latin typeface="Calibri"/>
                <a:ea typeface="+mn-ea"/>
                <a:cs typeface="+mn-cs"/>
              </a:rPr>
              <a:t>Try to imagine the response to the </a:t>
            </a:r>
            <a:r>
              <a:rPr kumimoji="0" lang="en-US" sz="1400" b="1" i="0" u="none" strike="noStrike" kern="1200" cap="none" spc="0" normalizeH="0" baseline="0" noProof="0" dirty="0">
                <a:ln>
                  <a:noFill/>
                </a:ln>
                <a:solidFill>
                  <a:srgbClr val="000000"/>
                </a:solidFill>
                <a:effectLst/>
                <a:uLnTx/>
                <a:uFillTx/>
                <a:latin typeface="Calibri"/>
                <a:ea typeface="+mn-ea"/>
                <a:cs typeface="+mn-cs"/>
              </a:rPr>
              <a:t>bold step </a:t>
            </a:r>
            <a:r>
              <a:rPr kumimoji="0" lang="en-US" sz="1400" b="0" i="0" u="none" strike="noStrike" kern="1200" cap="none" spc="0" normalizeH="0" baseline="0" noProof="0" dirty="0">
                <a:ln>
                  <a:noFill/>
                </a:ln>
                <a:solidFill>
                  <a:srgbClr val="000000"/>
                </a:solidFill>
                <a:effectLst/>
                <a:uLnTx/>
                <a:uFillTx/>
                <a:latin typeface="Calibri"/>
                <a:ea typeface="+mn-ea"/>
                <a:cs typeface="+mn-cs"/>
              </a:rPr>
              <a:t>before advancing the slide</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a:ea typeface="+mn-ea"/>
                <a:cs typeface="+mn-cs"/>
              </a:rPr>
              <a:t>1.  </a:t>
            </a:r>
            <a:r>
              <a:rPr kumimoji="0" lang="en-US" sz="1400" b="1" i="0" u="none" strike="noStrike" kern="1200" cap="none" spc="0" normalizeH="0" baseline="0" noProof="0" dirty="0">
                <a:ln>
                  <a:noFill/>
                </a:ln>
                <a:solidFill>
                  <a:srgbClr val="000000"/>
                </a:solidFill>
                <a:effectLst/>
                <a:highlight>
                  <a:srgbClr val="FFFF00"/>
                </a:highlight>
                <a:uLnTx/>
                <a:uFillTx/>
                <a:latin typeface="Calibri"/>
                <a:ea typeface="+mn-ea"/>
                <a:cs typeface="+mn-cs"/>
              </a:rPr>
              <a:t>Find the line of symmetry in the sky image. This line divides the image into two identical halves.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highlight>
                  <a:srgbClr val="FFFF00"/>
                </a:highlight>
                <a:uLnTx/>
                <a:uFillTx/>
                <a:latin typeface="Calibri"/>
                <a:ea typeface="+mn-ea"/>
                <a:cs typeface="+mn-cs"/>
              </a:rPr>
              <a:t>     If you could fold the image across this line it would match up exactly with the other side.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2. Now rotate the image upside down so the top goes to the bottom and bottom goes to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3. Now flip the image left to right to see if it will look like the pinhole images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itle 1">
            <a:extLst>
              <a:ext uri="{FF2B5EF4-FFF2-40B4-BE49-F238E27FC236}">
                <a16:creationId xmlns:a16="http://schemas.microsoft.com/office/drawing/2014/main" id="{27818AFD-44DE-6811-3D16-F9C12959D97A}"/>
              </a:ext>
            </a:extLst>
          </p:cNvPr>
          <p:cNvSpPr txBox="1">
            <a:spLocks/>
          </p:cNvSpPr>
          <p:nvPr/>
        </p:nvSpPr>
        <p:spPr>
          <a:xfrm>
            <a:off x="707352" y="-18484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j-ea"/>
                <a:cs typeface="+mj-cs"/>
              </a:rPr>
              <a:t>APPENDIX A8</a:t>
            </a:r>
            <a:br>
              <a:rPr kumimoji="0" lang="en-US" sz="4000" b="0" i="0" u="none" strike="noStrike" kern="1200" cap="none" spc="0" normalizeH="0" baseline="0" noProof="0" dirty="0">
                <a:ln>
                  <a:noFill/>
                </a:ln>
                <a:solidFill>
                  <a:prstClr val="black"/>
                </a:solidFill>
                <a:effectLst/>
                <a:uLnTx/>
                <a:uFillTx/>
                <a:latin typeface="Calibri"/>
                <a:ea typeface="+mj-ea"/>
                <a:cs typeface="+mj-cs"/>
              </a:rPr>
            </a:br>
            <a:r>
              <a:rPr kumimoji="0" lang="en-US" sz="2000" b="1" i="0" u="none" strike="noStrike" kern="1200" cap="none" spc="0" normalizeH="0" baseline="0" noProof="0" dirty="0">
                <a:ln>
                  <a:noFill/>
                </a:ln>
                <a:solidFill>
                  <a:prstClr val="black"/>
                </a:solidFill>
                <a:effectLst/>
                <a:uLnTx/>
                <a:uFillTx/>
                <a:latin typeface="Calibri"/>
                <a:ea typeface="+mj-ea"/>
                <a:cs typeface="+mj-cs"/>
              </a:rPr>
              <a:t>Discovering How Pinhole Images of Eclipses Are Inverted</a:t>
            </a:r>
          </a:p>
        </p:txBody>
      </p:sp>
      <p:sp>
        <p:nvSpPr>
          <p:cNvPr id="14" name="TextBox 13">
            <a:extLst>
              <a:ext uri="{FF2B5EF4-FFF2-40B4-BE49-F238E27FC236}">
                <a16:creationId xmlns:a16="http://schemas.microsoft.com/office/drawing/2014/main" id="{66A741DD-0735-901E-F14A-B7E5E95737CD}"/>
              </a:ext>
            </a:extLst>
          </p:cNvPr>
          <p:cNvSpPr txBox="1"/>
          <p:nvPr/>
        </p:nvSpPr>
        <p:spPr>
          <a:xfrm>
            <a:off x="5277533" y="4707864"/>
            <a:ext cx="343916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 filtered image of the eclipse as it was seen in the sky at about the same time </a:t>
            </a:r>
            <a:r>
              <a:rPr kumimoji="0" lang="en-US" sz="1200" b="0" i="0" u="none" strike="noStrike" kern="1200" cap="none" spc="0" normalizeH="0" baseline="0" noProof="0" dirty="0">
                <a:ln>
                  <a:noFill/>
                </a:ln>
                <a:solidFill>
                  <a:srgbClr val="000000"/>
                </a:solidFill>
                <a:effectLst/>
                <a:uLnTx/>
                <a:uFillTx/>
                <a:latin typeface="Calibri"/>
                <a:ea typeface="+mn-ea"/>
                <a:cs typeface="+mn-cs"/>
              </a:rPr>
              <a:t>20 May 2012, Chaco Canyon, 6:34 pm.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776FEA6-7B64-68EA-1C72-9A0489087240}"/>
              </a:ext>
            </a:extLst>
          </p:cNvPr>
          <p:cNvSpPr txBox="1"/>
          <p:nvPr/>
        </p:nvSpPr>
        <p:spPr>
          <a:xfrm>
            <a:off x="1243189" y="4707864"/>
            <a:ext cx="381838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CM is using her arms to project two pinhole images of the setting sun while it is eclipsed by the Moon.  </a:t>
            </a:r>
            <a:r>
              <a:rPr kumimoji="0" lang="en-US" sz="1200" b="0" i="0" u="none" strike="noStrike" kern="1200" cap="none" spc="0" normalizeH="0" baseline="0" noProof="0" dirty="0">
                <a:ln>
                  <a:noFill/>
                </a:ln>
                <a:solidFill>
                  <a:srgbClr val="000000"/>
                </a:solidFill>
                <a:effectLst/>
                <a:uLnTx/>
                <a:uFillTx/>
                <a:latin typeface="Calibri"/>
                <a:ea typeface="+mn-ea"/>
                <a:cs typeface="+mn-cs"/>
              </a:rPr>
              <a:t>20 May 2012, Chaco Canyon, ~6:30 pm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4533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night sky&#10;&#10;Description automatically generated">
            <a:extLst>
              <a:ext uri="{FF2B5EF4-FFF2-40B4-BE49-F238E27FC236}">
                <a16:creationId xmlns:a16="http://schemas.microsoft.com/office/drawing/2014/main" id="{7DE77141-758B-7DC7-37B5-543862EB404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61014" y="1844077"/>
            <a:ext cx="2661990" cy="2652992"/>
          </a:xfrm>
          <a:prstGeom prst="ellipse">
            <a:avLst/>
          </a:prstGeom>
        </p:spPr>
      </p:pic>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270641" y="974406"/>
            <a:ext cx="6642564" cy="786100"/>
          </a:xfrm>
        </p:spPr>
        <p:txBody>
          <a:bodyPr>
            <a:noAutofit/>
          </a:bodyPr>
          <a:lstStyle/>
          <a:p>
            <a:pPr>
              <a:spcBef>
                <a:spcPts val="0"/>
              </a:spcBef>
              <a:spcAft>
                <a:spcPts val="600"/>
              </a:spcAft>
            </a:pPr>
            <a:r>
              <a:rPr lang="en-US" sz="1600" b="1" dirty="0">
                <a:solidFill>
                  <a:schemeClr val="tx1"/>
                </a:solidFill>
              </a:rPr>
              <a:t>The </a:t>
            </a:r>
            <a:r>
              <a:rPr lang="en-US" sz="1600" b="1" dirty="0">
                <a:solidFill>
                  <a:srgbClr val="00B050"/>
                </a:solidFill>
              </a:rPr>
              <a:t>green line </a:t>
            </a:r>
            <a:r>
              <a:rPr lang="en-US" sz="1600" b="1" dirty="0">
                <a:solidFill>
                  <a:schemeClr val="tx1"/>
                </a:solidFill>
              </a:rPr>
              <a:t>is very close to a line of symmetry which divides the image into two identical halves. </a:t>
            </a:r>
            <a:r>
              <a:rPr lang="en-US" sz="1600" b="1" dirty="0">
                <a:solidFill>
                  <a:schemeClr val="tx1"/>
                </a:solidFill>
                <a:highlight>
                  <a:srgbClr val="FFFF00"/>
                </a:highlight>
              </a:rPr>
              <a:t>Now imagine carrying out step #2 below.</a:t>
            </a:r>
            <a:r>
              <a:rPr lang="en-US" sz="1600" b="1" dirty="0">
                <a:solidFill>
                  <a:schemeClr val="tx1"/>
                </a:solidFill>
              </a:rPr>
              <a:t> Try to predict how the image will look before checking the answer on next slide.</a:t>
            </a:r>
          </a:p>
        </p:txBody>
      </p:sp>
      <p:sp>
        <p:nvSpPr>
          <p:cNvPr id="9" name="Slide Number Placeholder 8">
            <a:extLst>
              <a:ext uri="{FF2B5EF4-FFF2-40B4-BE49-F238E27FC236}">
                <a16:creationId xmlns:a16="http://schemas.microsoft.com/office/drawing/2014/main" id="{B4AA7974-91E1-128C-45B5-0B0317DD81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descr="A picture containing outdoor, ground, stone, rock&#10;&#10;Description automatically generated">
            <a:extLst>
              <a:ext uri="{FF2B5EF4-FFF2-40B4-BE49-F238E27FC236}">
                <a16:creationId xmlns:a16="http://schemas.microsoft.com/office/drawing/2014/main" id="{F9744634-1BEE-E99E-0AB7-6C9AFE322A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70641" y="1844077"/>
            <a:ext cx="3818382" cy="2863787"/>
          </a:xfrm>
          <a:prstGeom prst="rect">
            <a:avLst/>
          </a:prstGeom>
        </p:spPr>
      </p:pic>
      <p:cxnSp>
        <p:nvCxnSpPr>
          <p:cNvPr id="11" name="Straight Connector 10">
            <a:extLst>
              <a:ext uri="{FF2B5EF4-FFF2-40B4-BE49-F238E27FC236}">
                <a16:creationId xmlns:a16="http://schemas.microsoft.com/office/drawing/2014/main" id="{565D40F0-48B2-0914-9FFB-C74D0EDE244B}"/>
              </a:ext>
            </a:extLst>
          </p:cNvPr>
          <p:cNvCxnSpPr>
            <a:cxnSpLocks/>
          </p:cNvCxnSpPr>
          <p:nvPr/>
        </p:nvCxnSpPr>
        <p:spPr>
          <a:xfrm>
            <a:off x="6430297" y="1917290"/>
            <a:ext cx="884903" cy="250231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56236A30-9704-0F3B-2C6C-6C59B4E86C53}"/>
              </a:ext>
            </a:extLst>
          </p:cNvPr>
          <p:cNvSpPr txBox="1"/>
          <p:nvPr/>
        </p:nvSpPr>
        <p:spPr>
          <a:xfrm>
            <a:off x="5867429" y="1890367"/>
            <a:ext cx="486030" cy="307777"/>
          </a:xfrm>
          <a:prstGeom prst="rect">
            <a:avLst/>
          </a:prstGeom>
          <a:solidFill>
            <a:schemeClr val="accent3">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TOP</a:t>
            </a:r>
          </a:p>
        </p:txBody>
      </p:sp>
      <p:sp>
        <p:nvSpPr>
          <p:cNvPr id="70" name="TextBox 69">
            <a:extLst>
              <a:ext uri="{FF2B5EF4-FFF2-40B4-BE49-F238E27FC236}">
                <a16:creationId xmlns:a16="http://schemas.microsoft.com/office/drawing/2014/main" id="{C6884851-F33D-33E8-98BB-5F449E6A5512}"/>
              </a:ext>
            </a:extLst>
          </p:cNvPr>
          <p:cNvSpPr txBox="1"/>
          <p:nvPr/>
        </p:nvSpPr>
        <p:spPr>
          <a:xfrm>
            <a:off x="7445293" y="4090980"/>
            <a:ext cx="856132" cy="307777"/>
          </a:xfrm>
          <a:prstGeom prst="rect">
            <a:avLst/>
          </a:prstGeom>
          <a:solidFill>
            <a:schemeClr val="accent3">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BOTTOM</a:t>
            </a:r>
          </a:p>
        </p:txBody>
      </p:sp>
      <p:sp>
        <p:nvSpPr>
          <p:cNvPr id="30" name="TextBox 29">
            <a:extLst>
              <a:ext uri="{FF2B5EF4-FFF2-40B4-BE49-F238E27FC236}">
                <a16:creationId xmlns:a16="http://schemas.microsoft.com/office/drawing/2014/main" id="{F2A8FA80-8E67-0D88-28DD-56647568541B}"/>
              </a:ext>
            </a:extLst>
          </p:cNvPr>
          <p:cNvSpPr txBox="1"/>
          <p:nvPr/>
        </p:nvSpPr>
        <p:spPr>
          <a:xfrm>
            <a:off x="1240886" y="5574497"/>
            <a:ext cx="7748960" cy="12208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FOLLOW THESE PROCESS STEPS: </a:t>
            </a:r>
            <a:r>
              <a:rPr kumimoji="0" lang="en-US" sz="1400" b="0" i="0" u="none" strike="noStrike" kern="1200" cap="none" spc="0" normalizeH="0" baseline="0" noProof="0" dirty="0">
                <a:ln>
                  <a:noFill/>
                </a:ln>
                <a:solidFill>
                  <a:srgbClr val="000000"/>
                </a:solidFill>
                <a:effectLst/>
                <a:uLnTx/>
                <a:uFillTx/>
                <a:latin typeface="Calibri"/>
                <a:ea typeface="+mn-ea"/>
                <a:cs typeface="+mn-cs"/>
              </a:rPr>
              <a:t>Try to imagine the response to the </a:t>
            </a:r>
            <a:r>
              <a:rPr kumimoji="0" lang="en-US" sz="1400" b="1" i="0" u="none" strike="noStrike" kern="1200" cap="none" spc="0" normalizeH="0" baseline="0" noProof="0" dirty="0">
                <a:ln>
                  <a:noFill/>
                </a:ln>
                <a:solidFill>
                  <a:srgbClr val="000000"/>
                </a:solidFill>
                <a:effectLst/>
                <a:uLnTx/>
                <a:uFillTx/>
                <a:latin typeface="Calibri"/>
                <a:ea typeface="+mn-ea"/>
                <a:cs typeface="+mn-cs"/>
              </a:rPr>
              <a:t>bold step </a:t>
            </a:r>
            <a:r>
              <a:rPr kumimoji="0" lang="en-US" sz="1400" b="0" i="0" u="none" strike="noStrike" kern="1200" cap="none" spc="0" normalizeH="0" baseline="0" noProof="0" dirty="0">
                <a:ln>
                  <a:noFill/>
                </a:ln>
                <a:solidFill>
                  <a:srgbClr val="000000"/>
                </a:solidFill>
                <a:effectLst/>
                <a:uLnTx/>
                <a:uFillTx/>
                <a:latin typeface="Calibri"/>
                <a:ea typeface="+mn-ea"/>
                <a:cs typeface="+mn-cs"/>
              </a:rPr>
              <a:t>before advancing the slide</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1.  Find the line of symmetry in the sky image. This line divides the image into two identical halves.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     If you could fold the image across this line it would match up exactly with the other side.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highlight>
                  <a:srgbClr val="FFFF00"/>
                </a:highlight>
                <a:uLnTx/>
                <a:uFillTx/>
                <a:latin typeface="Calibri"/>
                <a:ea typeface="+mn-ea"/>
                <a:cs typeface="+mn-cs"/>
              </a:rPr>
              <a:t>2. Now rotate the image upside down so the top goes to the bottom and bottom goes to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3. Now flip the image left to right to see if it will look like the pinhole images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itle 1">
            <a:extLst>
              <a:ext uri="{FF2B5EF4-FFF2-40B4-BE49-F238E27FC236}">
                <a16:creationId xmlns:a16="http://schemas.microsoft.com/office/drawing/2014/main" id="{51639F85-58DC-FA86-9644-83B2BA3B0D92}"/>
              </a:ext>
            </a:extLst>
          </p:cNvPr>
          <p:cNvSpPr txBox="1">
            <a:spLocks/>
          </p:cNvSpPr>
          <p:nvPr/>
        </p:nvSpPr>
        <p:spPr>
          <a:xfrm>
            <a:off x="707352" y="-18484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n-lt"/>
                <a:ea typeface="+mj-ea"/>
                <a:cs typeface="+mj-cs"/>
              </a:rPr>
              <a:t>APPENDIX A9</a:t>
            </a:r>
            <a:br>
              <a:rPr kumimoji="0" lang="en-US" sz="4000" b="0" i="0" u="none" strike="noStrike" kern="1200" cap="none" spc="0" normalizeH="0" baseline="0" noProof="0" dirty="0">
                <a:ln>
                  <a:noFill/>
                </a:ln>
                <a:solidFill>
                  <a:prstClr val="black"/>
                </a:solidFill>
                <a:effectLst/>
                <a:uLnTx/>
                <a:uFillTx/>
                <a:latin typeface="Calibri"/>
                <a:ea typeface="+mj-ea"/>
                <a:cs typeface="+mj-cs"/>
              </a:rPr>
            </a:br>
            <a:r>
              <a:rPr kumimoji="0" lang="en-US" sz="2000" b="1" i="0" u="none" strike="noStrike" kern="1200" cap="none" spc="0" normalizeH="0" baseline="0" noProof="0" dirty="0">
                <a:ln>
                  <a:noFill/>
                </a:ln>
                <a:solidFill>
                  <a:prstClr val="black"/>
                </a:solidFill>
                <a:effectLst/>
                <a:uLnTx/>
                <a:uFillTx/>
                <a:latin typeface="Calibri"/>
                <a:ea typeface="+mj-ea"/>
                <a:cs typeface="+mj-cs"/>
              </a:rPr>
              <a:t>Discovering How Pinhole Images of Eclipses Are Inverted</a:t>
            </a:r>
          </a:p>
        </p:txBody>
      </p:sp>
      <p:sp>
        <p:nvSpPr>
          <p:cNvPr id="15" name="TextBox 14">
            <a:extLst>
              <a:ext uri="{FF2B5EF4-FFF2-40B4-BE49-F238E27FC236}">
                <a16:creationId xmlns:a16="http://schemas.microsoft.com/office/drawing/2014/main" id="{54606EC0-ABF7-1D9A-AF31-88CD3519FF0A}"/>
              </a:ext>
            </a:extLst>
          </p:cNvPr>
          <p:cNvSpPr txBox="1"/>
          <p:nvPr/>
        </p:nvSpPr>
        <p:spPr>
          <a:xfrm>
            <a:off x="5277533" y="4707864"/>
            <a:ext cx="343916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 filtered image of the eclipse as it was seen in the sky at about the same time </a:t>
            </a:r>
            <a:r>
              <a:rPr kumimoji="0" lang="en-US" sz="1200" b="0" i="0" u="none" strike="noStrike" kern="1200" cap="none" spc="0" normalizeH="0" baseline="0" noProof="0" dirty="0">
                <a:ln>
                  <a:noFill/>
                </a:ln>
                <a:solidFill>
                  <a:srgbClr val="000000"/>
                </a:solidFill>
                <a:effectLst/>
                <a:uLnTx/>
                <a:uFillTx/>
                <a:latin typeface="Calibri"/>
                <a:ea typeface="+mn-ea"/>
                <a:cs typeface="+mn-cs"/>
              </a:rPr>
              <a:t>20 May 2012, Chaco Canyon, 6:34 pm.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DA0FBBB8-DC08-4E99-87D7-5711406ED8AF}"/>
              </a:ext>
            </a:extLst>
          </p:cNvPr>
          <p:cNvSpPr txBox="1"/>
          <p:nvPr/>
        </p:nvSpPr>
        <p:spPr>
          <a:xfrm>
            <a:off x="1219200" y="4707864"/>
            <a:ext cx="381838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CM is using her arms to project two pinhole images of the setting sun while it is eclipsed by the Moon.  </a:t>
            </a:r>
            <a:r>
              <a:rPr kumimoji="0" lang="en-US" sz="1200" b="0" i="0" u="none" strike="noStrike" kern="1200" cap="none" spc="0" normalizeH="0" baseline="0" noProof="0" dirty="0">
                <a:ln>
                  <a:noFill/>
                </a:ln>
                <a:solidFill>
                  <a:srgbClr val="000000"/>
                </a:solidFill>
                <a:effectLst/>
                <a:uLnTx/>
                <a:uFillTx/>
                <a:latin typeface="Calibri"/>
                <a:ea typeface="+mn-ea"/>
                <a:cs typeface="+mn-cs"/>
              </a:rPr>
              <a:t>20 May 2012, Chaco Canyon, ~6:30 pm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533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338944" y="975701"/>
            <a:ext cx="6544506" cy="786100"/>
          </a:xfrm>
        </p:spPr>
        <p:txBody>
          <a:bodyPr>
            <a:noAutofit/>
          </a:bodyPr>
          <a:lstStyle/>
          <a:p>
            <a:pPr>
              <a:spcBef>
                <a:spcPts val="0"/>
              </a:spcBef>
              <a:spcAft>
                <a:spcPts val="600"/>
              </a:spcAft>
            </a:pPr>
            <a:r>
              <a:rPr lang="en-US" sz="1600" b="1" dirty="0">
                <a:solidFill>
                  <a:schemeClr val="tx1"/>
                </a:solidFill>
              </a:rPr>
              <a:t>Is this the same as the pinhole images? Not yet. </a:t>
            </a:r>
            <a:r>
              <a:rPr lang="en-US" sz="1600" b="1" dirty="0">
                <a:solidFill>
                  <a:schemeClr val="tx1"/>
                </a:solidFill>
                <a:highlight>
                  <a:srgbClr val="FFFF00"/>
                </a:highlight>
              </a:rPr>
              <a:t>Now imagine carrying out step #3 below.</a:t>
            </a:r>
            <a:r>
              <a:rPr lang="en-US" sz="1600" b="1" dirty="0">
                <a:solidFill>
                  <a:schemeClr val="tx1"/>
                </a:solidFill>
              </a:rPr>
              <a:t>  Try to predict how the image will look before checking the answer on the next slide. Do you think it will look like the pinhole images?</a:t>
            </a:r>
          </a:p>
        </p:txBody>
      </p:sp>
      <p:sp>
        <p:nvSpPr>
          <p:cNvPr id="14" name="TextBox 13">
            <a:extLst>
              <a:ext uri="{FF2B5EF4-FFF2-40B4-BE49-F238E27FC236}">
                <a16:creationId xmlns:a16="http://schemas.microsoft.com/office/drawing/2014/main" id="{4EBE2EA8-A069-9FDE-090D-06FD7A8D7FB3}"/>
              </a:ext>
            </a:extLst>
          </p:cNvPr>
          <p:cNvSpPr txBox="1"/>
          <p:nvPr/>
        </p:nvSpPr>
        <p:spPr>
          <a:xfrm>
            <a:off x="1233511" y="5623685"/>
            <a:ext cx="7620000" cy="10054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FOLLOW THESE PROCESS STEPS: </a:t>
            </a:r>
            <a:r>
              <a:rPr kumimoji="0" lang="en-US" sz="1400" b="0" i="0" u="none" strike="noStrike" kern="1200" cap="none" spc="0" normalizeH="0" baseline="0" noProof="0" dirty="0">
                <a:ln>
                  <a:noFill/>
                </a:ln>
                <a:solidFill>
                  <a:srgbClr val="000000"/>
                </a:solidFill>
                <a:effectLst/>
                <a:uLnTx/>
                <a:uFillTx/>
                <a:latin typeface="Calibri"/>
                <a:ea typeface="+mn-ea"/>
                <a:cs typeface="+mn-cs"/>
              </a:rPr>
              <a:t>Try to imagine the response to </a:t>
            </a:r>
            <a:r>
              <a:rPr kumimoji="0" lang="en-US" sz="1400" b="1" i="0" u="none" strike="noStrike" kern="1200" cap="none" spc="0" normalizeH="0" baseline="0" noProof="0" dirty="0">
                <a:ln>
                  <a:noFill/>
                </a:ln>
                <a:solidFill>
                  <a:srgbClr val="000000"/>
                </a:solidFill>
                <a:effectLst/>
                <a:uLnTx/>
                <a:uFillTx/>
                <a:latin typeface="Calibri"/>
                <a:ea typeface="+mn-ea"/>
                <a:cs typeface="+mn-cs"/>
              </a:rPr>
              <a:t>bold step </a:t>
            </a:r>
            <a:r>
              <a:rPr kumimoji="0" lang="en-US" sz="1400" b="0" i="0" u="none" strike="noStrike" kern="1200" cap="none" spc="0" normalizeH="0" baseline="0" noProof="0" dirty="0">
                <a:ln>
                  <a:noFill/>
                </a:ln>
                <a:solidFill>
                  <a:srgbClr val="000000"/>
                </a:solidFill>
                <a:effectLst/>
                <a:uLnTx/>
                <a:uFillTx/>
                <a:latin typeface="Calibri"/>
                <a:ea typeface="+mn-ea"/>
                <a:cs typeface="+mn-cs"/>
              </a:rPr>
              <a:t>before advancing the slide</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1.  Identify the line of symmetry in the sky image. Label top and bottom.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2.  Rotate the image upside down so the top goes to the bottom and bottom goes to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a:ea typeface="+mn-ea"/>
                <a:cs typeface="+mn-cs"/>
              </a:rPr>
              <a:t>3.  </a:t>
            </a:r>
            <a:r>
              <a:rPr kumimoji="0" lang="en-US" sz="1400" b="1" i="0" u="none" strike="noStrike" kern="1200" cap="none" spc="0" normalizeH="0" baseline="0" noProof="0" dirty="0">
                <a:ln>
                  <a:noFill/>
                </a:ln>
                <a:solidFill>
                  <a:srgbClr val="000000"/>
                </a:solidFill>
                <a:effectLst/>
                <a:highlight>
                  <a:srgbClr val="FFFF00"/>
                </a:highlight>
                <a:uLnTx/>
                <a:uFillTx/>
                <a:latin typeface="Calibri"/>
                <a:ea typeface="+mn-ea"/>
                <a:cs typeface="+mn-cs"/>
              </a:rPr>
              <a:t>Now flip the image left to right to see if it will look like the pinhole images</a:t>
            </a:r>
            <a:endParaRPr kumimoji="0" lang="en-US" sz="1400" b="1"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sp>
        <p:nvSpPr>
          <p:cNvPr id="9" name="Slide Number Placeholder 8">
            <a:extLst>
              <a:ext uri="{FF2B5EF4-FFF2-40B4-BE49-F238E27FC236}">
                <a16:creationId xmlns:a16="http://schemas.microsoft.com/office/drawing/2014/main" id="{B4AA7974-91E1-128C-45B5-0B0317DD81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descr="A picture containing outdoor, ground, stone, rock&#10;&#10;Description automatically generated">
            <a:extLst>
              <a:ext uri="{FF2B5EF4-FFF2-40B4-BE49-F238E27FC236}">
                <a16:creationId xmlns:a16="http://schemas.microsoft.com/office/drawing/2014/main" id="{F9744634-1BEE-E99E-0AB7-6C9AFE322A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0641" y="1844077"/>
            <a:ext cx="3818382" cy="2863787"/>
          </a:xfrm>
          <a:prstGeom prst="rect">
            <a:avLst/>
          </a:prstGeom>
        </p:spPr>
      </p:pic>
      <p:sp>
        <p:nvSpPr>
          <p:cNvPr id="19" name="TextBox 18">
            <a:extLst>
              <a:ext uri="{FF2B5EF4-FFF2-40B4-BE49-F238E27FC236}">
                <a16:creationId xmlns:a16="http://schemas.microsoft.com/office/drawing/2014/main" id="{5EF636D4-F447-48A9-F3A5-2109C76E2A8D}"/>
              </a:ext>
            </a:extLst>
          </p:cNvPr>
          <p:cNvSpPr txBox="1"/>
          <p:nvPr/>
        </p:nvSpPr>
        <p:spPr>
          <a:xfrm>
            <a:off x="5773244" y="4770570"/>
            <a:ext cx="3046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The filtered sky image of the eclipse </a:t>
            </a:r>
            <a:r>
              <a:rPr kumimoji="0" lang="en-US" sz="1600" b="1" i="0" u="none" strike="noStrike" kern="1200" cap="none" spc="0" normalizeH="0" baseline="0" noProof="0" dirty="0">
                <a:ln>
                  <a:noFill/>
                </a:ln>
                <a:solidFill>
                  <a:srgbClr val="000000"/>
                </a:solidFill>
                <a:effectLst/>
                <a:uLnTx/>
                <a:uFillTx/>
                <a:latin typeface="Calibri"/>
                <a:ea typeface="+mn-ea"/>
                <a:cs typeface="+mn-cs"/>
              </a:rPr>
              <a:t>turned upside down</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63EB9A8E-EE70-2229-9460-176BCBC5AEB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0800000">
            <a:off x="5638800" y="1920494"/>
            <a:ext cx="2661990" cy="2652992"/>
          </a:xfrm>
          <a:prstGeom prst="ellipse">
            <a:avLst/>
          </a:prstGeom>
        </p:spPr>
      </p:pic>
      <p:cxnSp>
        <p:nvCxnSpPr>
          <p:cNvPr id="6" name="Straight Connector 5">
            <a:extLst>
              <a:ext uri="{FF2B5EF4-FFF2-40B4-BE49-F238E27FC236}">
                <a16:creationId xmlns:a16="http://schemas.microsoft.com/office/drawing/2014/main" id="{1F7F00ED-9310-35E3-24F1-68EDB0961362}"/>
              </a:ext>
            </a:extLst>
          </p:cNvPr>
          <p:cNvCxnSpPr>
            <a:cxnSpLocks/>
          </p:cNvCxnSpPr>
          <p:nvPr/>
        </p:nvCxnSpPr>
        <p:spPr>
          <a:xfrm rot="10800000">
            <a:off x="6508083" y="1993707"/>
            <a:ext cx="884903" cy="250231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C6884851-F33D-33E8-98BB-5F449E6A5512}"/>
              </a:ext>
            </a:extLst>
          </p:cNvPr>
          <p:cNvSpPr txBox="1"/>
          <p:nvPr/>
        </p:nvSpPr>
        <p:spPr>
          <a:xfrm>
            <a:off x="5600278" y="1951907"/>
            <a:ext cx="856132" cy="307777"/>
          </a:xfrm>
          <a:prstGeom prst="rect">
            <a:avLst/>
          </a:prstGeom>
          <a:solidFill>
            <a:schemeClr val="accent3">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BOTTOM</a:t>
            </a:r>
          </a:p>
        </p:txBody>
      </p:sp>
      <p:sp>
        <p:nvSpPr>
          <p:cNvPr id="71" name="TextBox 70">
            <a:extLst>
              <a:ext uri="{FF2B5EF4-FFF2-40B4-BE49-F238E27FC236}">
                <a16:creationId xmlns:a16="http://schemas.microsoft.com/office/drawing/2014/main" id="{56236A30-9704-0F3B-2C6C-6C59B4E86C53}"/>
              </a:ext>
            </a:extLst>
          </p:cNvPr>
          <p:cNvSpPr txBox="1"/>
          <p:nvPr/>
        </p:nvSpPr>
        <p:spPr>
          <a:xfrm>
            <a:off x="7478647" y="4265709"/>
            <a:ext cx="486030" cy="307777"/>
          </a:xfrm>
          <a:prstGeom prst="rect">
            <a:avLst/>
          </a:prstGeom>
          <a:solidFill>
            <a:schemeClr val="accent3">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TOP</a:t>
            </a:r>
          </a:p>
        </p:txBody>
      </p:sp>
      <p:sp>
        <p:nvSpPr>
          <p:cNvPr id="15" name="Title 1">
            <a:extLst>
              <a:ext uri="{FF2B5EF4-FFF2-40B4-BE49-F238E27FC236}">
                <a16:creationId xmlns:a16="http://schemas.microsoft.com/office/drawing/2014/main" id="{C5D83196-BA77-BEB4-6E1D-1B10371EADD7}"/>
              </a:ext>
            </a:extLst>
          </p:cNvPr>
          <p:cNvSpPr txBox="1">
            <a:spLocks/>
          </p:cNvSpPr>
          <p:nvPr/>
        </p:nvSpPr>
        <p:spPr>
          <a:xfrm>
            <a:off x="707352" y="-18484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n-lt"/>
                <a:ea typeface="+mj-ea"/>
                <a:cs typeface="+mj-cs"/>
              </a:rPr>
              <a:t>APPENDIX A10</a:t>
            </a:r>
            <a:br>
              <a:rPr kumimoji="0" lang="en-US" sz="4000" b="0" i="0" u="none" strike="noStrike" kern="1200" cap="none" spc="0" normalizeH="0" baseline="0" noProof="0" dirty="0">
                <a:ln>
                  <a:noFill/>
                </a:ln>
                <a:solidFill>
                  <a:prstClr val="black"/>
                </a:solidFill>
                <a:effectLst/>
                <a:uLnTx/>
                <a:uFillTx/>
                <a:latin typeface="Calibri"/>
                <a:ea typeface="+mj-ea"/>
                <a:cs typeface="+mj-cs"/>
              </a:rPr>
            </a:br>
            <a:r>
              <a:rPr kumimoji="0" lang="en-US" sz="2000" b="1" i="0" u="none" strike="noStrike" kern="1200" cap="none" spc="0" normalizeH="0" baseline="0" noProof="0" dirty="0">
                <a:ln>
                  <a:noFill/>
                </a:ln>
                <a:solidFill>
                  <a:prstClr val="black"/>
                </a:solidFill>
                <a:effectLst/>
                <a:uLnTx/>
                <a:uFillTx/>
                <a:latin typeface="Calibri"/>
                <a:ea typeface="+mj-ea"/>
                <a:cs typeface="+mj-cs"/>
              </a:rPr>
              <a:t>Discovering How Pinhole Images of Eclipses Are Inverted</a:t>
            </a:r>
          </a:p>
        </p:txBody>
      </p:sp>
      <p:sp>
        <p:nvSpPr>
          <p:cNvPr id="17" name="TextBox 16">
            <a:extLst>
              <a:ext uri="{FF2B5EF4-FFF2-40B4-BE49-F238E27FC236}">
                <a16:creationId xmlns:a16="http://schemas.microsoft.com/office/drawing/2014/main" id="{6FCCA997-7C48-147A-0C66-3FC15A7332A0}"/>
              </a:ext>
            </a:extLst>
          </p:cNvPr>
          <p:cNvSpPr txBox="1"/>
          <p:nvPr/>
        </p:nvSpPr>
        <p:spPr>
          <a:xfrm>
            <a:off x="1243189" y="4707864"/>
            <a:ext cx="381838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CM is using her arms to project two pinhole images of the setting sun while it is eclipsed by the Moon.  </a:t>
            </a:r>
            <a:r>
              <a:rPr kumimoji="0" lang="en-US" sz="1200" b="0" i="0" u="none" strike="noStrike" kern="1200" cap="none" spc="0" normalizeH="0" baseline="0" noProof="0" dirty="0">
                <a:ln>
                  <a:noFill/>
                </a:ln>
                <a:solidFill>
                  <a:srgbClr val="000000"/>
                </a:solidFill>
                <a:effectLst/>
                <a:uLnTx/>
                <a:uFillTx/>
                <a:latin typeface="Calibri"/>
                <a:ea typeface="+mn-ea"/>
                <a:cs typeface="+mn-cs"/>
              </a:rPr>
              <a:t>20 May 2012, Chaco Canyon, ~6:30 pm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442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441919" y="1048459"/>
            <a:ext cx="6553200" cy="640158"/>
          </a:xfrm>
        </p:spPr>
        <p:txBody>
          <a:bodyPr>
            <a:noAutofit/>
          </a:bodyPr>
          <a:lstStyle/>
          <a:p>
            <a:pPr>
              <a:spcBef>
                <a:spcPts val="0"/>
              </a:spcBef>
              <a:spcAft>
                <a:spcPts val="600"/>
              </a:spcAft>
            </a:pPr>
            <a:r>
              <a:rPr lang="en-US" sz="1800" b="1" dirty="0">
                <a:solidFill>
                  <a:schemeClr val="tx1"/>
                </a:solidFill>
              </a:rPr>
              <a:t>YES! We see that the pinhole images are </a:t>
            </a:r>
            <a:r>
              <a:rPr lang="en-US" sz="1800" b="1" i="1" dirty="0">
                <a:solidFill>
                  <a:schemeClr val="tx1"/>
                </a:solidFill>
              </a:rPr>
              <a:t>inverted</a:t>
            </a:r>
            <a:r>
              <a:rPr lang="en-US" sz="1800" b="1" dirty="0">
                <a:solidFill>
                  <a:schemeClr val="tx1"/>
                </a:solidFill>
              </a:rPr>
              <a:t> (upside down and flipped left-to-right) compared to what we see in the sky.</a:t>
            </a:r>
          </a:p>
        </p:txBody>
      </p:sp>
      <p:sp>
        <p:nvSpPr>
          <p:cNvPr id="14" name="TextBox 13">
            <a:extLst>
              <a:ext uri="{FF2B5EF4-FFF2-40B4-BE49-F238E27FC236}">
                <a16:creationId xmlns:a16="http://schemas.microsoft.com/office/drawing/2014/main" id="{4EBE2EA8-A069-9FDE-090D-06FD7A8D7FB3}"/>
              </a:ext>
            </a:extLst>
          </p:cNvPr>
          <p:cNvSpPr txBox="1"/>
          <p:nvPr/>
        </p:nvSpPr>
        <p:spPr>
          <a:xfrm>
            <a:off x="1219200" y="5574497"/>
            <a:ext cx="7620000" cy="10054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PROCESS STEPS: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1.  Identify the line of symmetry in the sky image. Label top and bottom.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2.  Rotate the image upside down so the top goes to the bottom and bottom goes to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3. Then flip the image left to right to see if it will look like the pinhole images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B4AA7974-91E1-128C-45B5-0B0317DD81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descr="A picture containing outdoor, ground, stone, rock&#10;&#10;Description automatically generated">
            <a:extLst>
              <a:ext uri="{FF2B5EF4-FFF2-40B4-BE49-F238E27FC236}">
                <a16:creationId xmlns:a16="http://schemas.microsoft.com/office/drawing/2014/main" id="{F9744634-1BEE-E99E-0AB7-6C9AFE322A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0641" y="1844077"/>
            <a:ext cx="3818382" cy="2863787"/>
          </a:xfrm>
          <a:prstGeom prst="rect">
            <a:avLst/>
          </a:prstGeom>
        </p:spPr>
      </p:pic>
      <p:pic>
        <p:nvPicPr>
          <p:cNvPr id="3" name="Picture 2" descr="A picture containing night sky&#10;&#10;Description automatically generated">
            <a:extLst>
              <a:ext uri="{FF2B5EF4-FFF2-40B4-BE49-F238E27FC236}">
                <a16:creationId xmlns:a16="http://schemas.microsoft.com/office/drawing/2014/main" id="{63EB9A8E-EE70-2229-9460-176BCBC5AEB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0800000" flipH="1">
            <a:off x="5638800" y="1920494"/>
            <a:ext cx="2661990" cy="2652992"/>
          </a:xfrm>
          <a:prstGeom prst="ellipse">
            <a:avLst/>
          </a:prstGeom>
        </p:spPr>
      </p:pic>
      <p:cxnSp>
        <p:nvCxnSpPr>
          <p:cNvPr id="6" name="Straight Connector 5">
            <a:extLst>
              <a:ext uri="{FF2B5EF4-FFF2-40B4-BE49-F238E27FC236}">
                <a16:creationId xmlns:a16="http://schemas.microsoft.com/office/drawing/2014/main" id="{1F7F00ED-9310-35E3-24F1-68EDB0961362}"/>
              </a:ext>
            </a:extLst>
          </p:cNvPr>
          <p:cNvCxnSpPr>
            <a:cxnSpLocks/>
          </p:cNvCxnSpPr>
          <p:nvPr/>
        </p:nvCxnSpPr>
        <p:spPr>
          <a:xfrm rot="10800000" flipH="1">
            <a:off x="6508083" y="1993707"/>
            <a:ext cx="884903" cy="250231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C6884851-F33D-33E8-98BB-5F449E6A5512}"/>
              </a:ext>
            </a:extLst>
          </p:cNvPr>
          <p:cNvSpPr txBox="1"/>
          <p:nvPr/>
        </p:nvSpPr>
        <p:spPr>
          <a:xfrm flipH="1">
            <a:off x="7492617" y="1822994"/>
            <a:ext cx="856132" cy="307777"/>
          </a:xfrm>
          <a:prstGeom prst="rect">
            <a:avLst/>
          </a:prstGeom>
          <a:solidFill>
            <a:schemeClr val="accent3">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BOTTOM</a:t>
            </a:r>
          </a:p>
        </p:txBody>
      </p:sp>
      <p:sp>
        <p:nvSpPr>
          <p:cNvPr id="71" name="TextBox 70">
            <a:extLst>
              <a:ext uri="{FF2B5EF4-FFF2-40B4-BE49-F238E27FC236}">
                <a16:creationId xmlns:a16="http://schemas.microsoft.com/office/drawing/2014/main" id="{56236A30-9704-0F3B-2C6C-6C59B4E86C53}"/>
              </a:ext>
            </a:extLst>
          </p:cNvPr>
          <p:cNvSpPr txBox="1"/>
          <p:nvPr/>
        </p:nvSpPr>
        <p:spPr>
          <a:xfrm flipH="1">
            <a:off x="5942086" y="4312663"/>
            <a:ext cx="486030" cy="307777"/>
          </a:xfrm>
          <a:prstGeom prst="rect">
            <a:avLst/>
          </a:prstGeom>
          <a:solidFill>
            <a:schemeClr val="accent3">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TOP</a:t>
            </a:r>
          </a:p>
        </p:txBody>
      </p:sp>
      <p:sp>
        <p:nvSpPr>
          <p:cNvPr id="11" name="TextBox 10">
            <a:extLst>
              <a:ext uri="{FF2B5EF4-FFF2-40B4-BE49-F238E27FC236}">
                <a16:creationId xmlns:a16="http://schemas.microsoft.com/office/drawing/2014/main" id="{1823A842-BA61-001A-D118-8726A66A04E9}"/>
              </a:ext>
            </a:extLst>
          </p:cNvPr>
          <p:cNvSpPr txBox="1"/>
          <p:nvPr/>
        </p:nvSpPr>
        <p:spPr>
          <a:xfrm>
            <a:off x="5410200" y="4707863"/>
            <a:ext cx="34289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The filtered sky image of the eclipse </a:t>
            </a:r>
            <a:r>
              <a:rPr kumimoji="0" lang="en-US" sz="1600" b="1" i="0" u="none" strike="noStrike" kern="1200" cap="none" spc="0" normalizeH="0" baseline="0" noProof="0" dirty="0">
                <a:ln>
                  <a:noFill/>
                </a:ln>
                <a:solidFill>
                  <a:srgbClr val="000000"/>
                </a:solidFill>
                <a:effectLst/>
                <a:uLnTx/>
                <a:uFillTx/>
                <a:latin typeface="Calibri"/>
                <a:ea typeface="+mn-ea"/>
                <a:cs typeface="+mn-cs"/>
              </a:rPr>
              <a:t>turned upside down AND flipped left-to-right </a:t>
            </a:r>
            <a:r>
              <a:rPr kumimoji="0" lang="en-US" sz="1600" b="0" i="0" u="none" strike="noStrike" kern="1200" cap="none" spc="0" normalizeH="0" baseline="0" noProof="0" dirty="0">
                <a:ln>
                  <a:noFill/>
                </a:ln>
                <a:solidFill>
                  <a:srgbClr val="000000"/>
                </a:solidFill>
                <a:effectLst/>
                <a:uLnTx/>
                <a:uFillTx/>
                <a:latin typeface="Calibri"/>
                <a:ea typeface="+mn-ea"/>
                <a:cs typeface="+mn-cs"/>
              </a:rPr>
              <a:t>looks like the pinhole images.</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itle 1">
            <a:extLst>
              <a:ext uri="{FF2B5EF4-FFF2-40B4-BE49-F238E27FC236}">
                <a16:creationId xmlns:a16="http://schemas.microsoft.com/office/drawing/2014/main" id="{D005D925-6C77-2017-AE4C-AB0906FC1670}"/>
              </a:ext>
            </a:extLst>
          </p:cNvPr>
          <p:cNvSpPr txBox="1">
            <a:spLocks/>
          </p:cNvSpPr>
          <p:nvPr/>
        </p:nvSpPr>
        <p:spPr>
          <a:xfrm>
            <a:off x="707352" y="-18484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APPENDIX A11</a:t>
            </a:r>
            <a:br>
              <a:rPr kumimoji="0" lang="en-US" sz="4000" b="0" i="0" u="none" strike="noStrike" kern="1200" cap="none" spc="0" normalizeH="0" baseline="0" noProof="0" dirty="0">
                <a:ln>
                  <a:noFill/>
                </a:ln>
                <a:solidFill>
                  <a:prstClr val="black"/>
                </a:solidFill>
                <a:effectLst/>
                <a:uLnTx/>
                <a:uFillTx/>
                <a:latin typeface="Calibri"/>
                <a:ea typeface="+mj-ea"/>
                <a:cs typeface="+mj-cs"/>
              </a:rPr>
            </a:br>
            <a:r>
              <a:rPr kumimoji="0" lang="en-US" sz="2000" b="1" i="0" u="none" strike="noStrike" kern="1200" cap="none" spc="0" normalizeH="0" baseline="0" noProof="0" dirty="0">
                <a:ln>
                  <a:noFill/>
                </a:ln>
                <a:solidFill>
                  <a:prstClr val="black"/>
                </a:solidFill>
                <a:effectLst/>
                <a:uLnTx/>
                <a:uFillTx/>
                <a:latin typeface="Calibri"/>
                <a:ea typeface="+mj-ea"/>
                <a:cs typeface="+mj-cs"/>
              </a:rPr>
              <a:t>Discovering How Pinhole Images of Eclipses Are Inverted</a:t>
            </a:r>
          </a:p>
        </p:txBody>
      </p:sp>
      <p:sp>
        <p:nvSpPr>
          <p:cNvPr id="17" name="TextBox 16">
            <a:extLst>
              <a:ext uri="{FF2B5EF4-FFF2-40B4-BE49-F238E27FC236}">
                <a16:creationId xmlns:a16="http://schemas.microsoft.com/office/drawing/2014/main" id="{805A94F6-AD43-0160-BBDE-6CAC3AA5CBCF}"/>
              </a:ext>
            </a:extLst>
          </p:cNvPr>
          <p:cNvSpPr txBox="1"/>
          <p:nvPr/>
        </p:nvSpPr>
        <p:spPr>
          <a:xfrm>
            <a:off x="1219200" y="4707864"/>
            <a:ext cx="381838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CM is using her arms to project two pinhole images of the setting sun while it is eclipsed by the Moon.  </a:t>
            </a:r>
            <a:r>
              <a:rPr kumimoji="0" lang="en-US" sz="1200" b="0" i="0" u="none" strike="noStrike" kern="1200" cap="none" spc="0" normalizeH="0" baseline="0" noProof="0" dirty="0">
                <a:ln>
                  <a:noFill/>
                </a:ln>
                <a:solidFill>
                  <a:srgbClr val="000000"/>
                </a:solidFill>
                <a:effectLst/>
                <a:uLnTx/>
                <a:uFillTx/>
                <a:latin typeface="Calibri"/>
                <a:ea typeface="+mn-ea"/>
                <a:cs typeface="+mn-cs"/>
              </a:rPr>
              <a:t>20 May 2012, Chaco Canyon, ~6:30 pm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748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2"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Picture 10" descr="Picture 10">
            <a:extLst>
              <a:ext uri="{FF2B5EF4-FFF2-40B4-BE49-F238E27FC236}">
                <a16:creationId xmlns:a16="http://schemas.microsoft.com/office/drawing/2014/main" id="{C9804DB4-49AC-C8E7-A588-F99E28C8A7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154" y="113952"/>
            <a:ext cx="1106396" cy="1483359"/>
          </a:xfrm>
          <a:prstGeom prst="rect">
            <a:avLst/>
          </a:prstGeom>
          <a:ln w="12700">
            <a:miter lim="400000"/>
          </a:ln>
        </p:spPr>
      </p:pic>
      <p:pic>
        <p:nvPicPr>
          <p:cNvPr id="2" name="Picture 1" descr="A picture containing outdoor, ground, stone, rock&#10;&#10;Description automatically generated">
            <a:extLst>
              <a:ext uri="{FF2B5EF4-FFF2-40B4-BE49-F238E27FC236}">
                <a16:creationId xmlns:a16="http://schemas.microsoft.com/office/drawing/2014/main" id="{7B440F76-0DC4-55BB-4841-04D9F23D448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12000"/>
                    </a14:imgEffect>
                  </a14:imgLayer>
                </a14:imgProps>
              </a:ext>
              <a:ext uri="{28A0092B-C50C-407E-A947-70E740481C1C}">
                <a14:useLocalDpi xmlns:a14="http://schemas.microsoft.com/office/drawing/2010/main"/>
              </a:ext>
            </a:extLst>
          </a:blip>
          <a:stretch>
            <a:fillRect/>
          </a:stretch>
        </p:blipFill>
        <p:spPr>
          <a:xfrm>
            <a:off x="6125920" y="3641940"/>
            <a:ext cx="2256080" cy="1692060"/>
          </a:xfrm>
          <a:prstGeom prst="rect">
            <a:avLst/>
          </a:prstGeom>
        </p:spPr>
      </p:pic>
      <p:pic>
        <p:nvPicPr>
          <p:cNvPr id="3" name="Picture 2" descr="A picture containing night sky&#10;&#10;Description automatically generated">
            <a:extLst>
              <a:ext uri="{FF2B5EF4-FFF2-40B4-BE49-F238E27FC236}">
                <a16:creationId xmlns:a16="http://schemas.microsoft.com/office/drawing/2014/main" id="{544C7A9A-E005-2020-97B4-8E3358BDD4B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68159" y="1934290"/>
            <a:ext cx="1214137" cy="1210033"/>
          </a:xfrm>
          <a:prstGeom prst="ellipse">
            <a:avLst/>
          </a:prstGeom>
        </p:spPr>
      </p:pic>
      <p:pic>
        <p:nvPicPr>
          <p:cNvPr id="11" name="Picture 2">
            <a:extLst>
              <a:ext uri="{FF2B5EF4-FFF2-40B4-BE49-F238E27FC236}">
                <a16:creationId xmlns:a16="http://schemas.microsoft.com/office/drawing/2014/main" id="{94FEA5E7-5347-3A58-1EF9-E4593223EC4A}"/>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139160" y="3676812"/>
            <a:ext cx="2256081" cy="16571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E34BF3F-3B26-EA2B-9B97-7158B999BAC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7251850">
            <a:off x="3949386" y="2287537"/>
            <a:ext cx="681567" cy="6967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Subtitle 11">
            <a:extLst>
              <a:ext uri="{FF2B5EF4-FFF2-40B4-BE49-F238E27FC236}">
                <a16:creationId xmlns:a16="http://schemas.microsoft.com/office/drawing/2014/main" id="{2CDD0A00-ECFD-5F75-7F21-EAA64742B7E7}"/>
              </a:ext>
            </a:extLst>
          </p:cNvPr>
          <p:cNvSpPr txBox="1">
            <a:spLocks/>
          </p:cNvSpPr>
          <p:nvPr/>
        </p:nvSpPr>
        <p:spPr>
          <a:xfrm>
            <a:off x="637460" y="2365970"/>
            <a:ext cx="1600200" cy="56328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View through solar protection glasses</a:t>
            </a:r>
          </a:p>
        </p:txBody>
      </p:sp>
      <p:sp>
        <p:nvSpPr>
          <p:cNvPr id="15" name="Subtitle 11">
            <a:extLst>
              <a:ext uri="{FF2B5EF4-FFF2-40B4-BE49-F238E27FC236}">
                <a16:creationId xmlns:a16="http://schemas.microsoft.com/office/drawing/2014/main" id="{0D6CB363-E2D0-7108-483F-02B357451024}"/>
              </a:ext>
            </a:extLst>
          </p:cNvPr>
          <p:cNvSpPr txBox="1">
            <a:spLocks/>
          </p:cNvSpPr>
          <p:nvPr/>
        </p:nvSpPr>
        <p:spPr>
          <a:xfrm>
            <a:off x="537981" y="4025396"/>
            <a:ext cx="1600200" cy="56328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Corresponding Pinhole images</a:t>
            </a:r>
          </a:p>
        </p:txBody>
      </p:sp>
      <p:sp>
        <p:nvSpPr>
          <p:cNvPr id="16" name="Arrow: Right 15">
            <a:extLst>
              <a:ext uri="{FF2B5EF4-FFF2-40B4-BE49-F238E27FC236}">
                <a16:creationId xmlns:a16="http://schemas.microsoft.com/office/drawing/2014/main" id="{1C242A28-0C32-299F-B11C-3AA9BE537204}"/>
              </a:ext>
            </a:extLst>
          </p:cNvPr>
          <p:cNvSpPr/>
          <p:nvPr/>
        </p:nvSpPr>
        <p:spPr>
          <a:xfrm>
            <a:off x="2299188" y="2499189"/>
            <a:ext cx="615048" cy="328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Arrow: Up-Down 18">
            <a:extLst>
              <a:ext uri="{FF2B5EF4-FFF2-40B4-BE49-F238E27FC236}">
                <a16:creationId xmlns:a16="http://schemas.microsoft.com/office/drawing/2014/main" id="{056D21E3-410C-AE65-B685-633EE447AB07}"/>
              </a:ext>
            </a:extLst>
          </p:cNvPr>
          <p:cNvSpPr/>
          <p:nvPr/>
        </p:nvSpPr>
        <p:spPr>
          <a:xfrm>
            <a:off x="4145417" y="3209141"/>
            <a:ext cx="243562" cy="39300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Arrow: Up-Down 19">
            <a:extLst>
              <a:ext uri="{FF2B5EF4-FFF2-40B4-BE49-F238E27FC236}">
                <a16:creationId xmlns:a16="http://schemas.microsoft.com/office/drawing/2014/main" id="{C3E43A57-54C1-2AF6-118E-2237A1EED834}"/>
              </a:ext>
            </a:extLst>
          </p:cNvPr>
          <p:cNvSpPr/>
          <p:nvPr/>
        </p:nvSpPr>
        <p:spPr>
          <a:xfrm>
            <a:off x="7053447" y="3215080"/>
            <a:ext cx="243562" cy="39300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Arrow: Right 20">
            <a:extLst>
              <a:ext uri="{FF2B5EF4-FFF2-40B4-BE49-F238E27FC236}">
                <a16:creationId xmlns:a16="http://schemas.microsoft.com/office/drawing/2014/main" id="{4F0EB6C8-2A81-0019-56D1-77759D328512}"/>
              </a:ext>
            </a:extLst>
          </p:cNvPr>
          <p:cNvSpPr/>
          <p:nvPr/>
        </p:nvSpPr>
        <p:spPr>
          <a:xfrm>
            <a:off x="2300037" y="4128089"/>
            <a:ext cx="615048" cy="328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2DE9BDD2-A1F1-8B65-DA83-71BA7BC16A20}"/>
              </a:ext>
            </a:extLst>
          </p:cNvPr>
          <p:cNvSpPr txBox="1">
            <a:spLocks/>
          </p:cNvSpPr>
          <p:nvPr/>
        </p:nvSpPr>
        <p:spPr>
          <a:xfrm>
            <a:off x="685800" y="100907"/>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APPENDIX A12</a:t>
            </a:r>
            <a:br>
              <a:rPr kumimoji="0" lang="en-US" sz="4000" b="0" i="0" u="none" strike="noStrike" kern="1200" cap="none" spc="0" normalizeH="0" baseline="0" noProof="0" dirty="0">
                <a:ln>
                  <a:noFill/>
                </a:ln>
                <a:solidFill>
                  <a:prstClr val="black"/>
                </a:solidFill>
                <a:effectLst/>
                <a:uLnTx/>
                <a:uFillTx/>
                <a:latin typeface="Calibri"/>
                <a:ea typeface="+mj-ea"/>
                <a:cs typeface="+mj-cs"/>
              </a:rPr>
            </a:br>
            <a:r>
              <a:rPr kumimoji="0" lang="en-US" sz="2000" b="1" i="0" u="none" strike="noStrike" kern="1200" cap="none" spc="0" normalizeH="0" baseline="0" noProof="0" dirty="0">
                <a:ln>
                  <a:noFill/>
                </a:ln>
                <a:solidFill>
                  <a:prstClr val="black"/>
                </a:solidFill>
                <a:effectLst/>
                <a:uLnTx/>
                <a:uFillTx/>
                <a:latin typeface="Calibri"/>
                <a:ea typeface="+mj-ea"/>
                <a:cs typeface="+mj-cs"/>
              </a:rPr>
              <a:t>Visual Summary: Now Can </a:t>
            </a:r>
            <a:r>
              <a:rPr lang="en-US" sz="2000" b="1" dirty="0">
                <a:solidFill>
                  <a:prstClr val="black"/>
                </a:solidFill>
                <a:latin typeface="Calibri"/>
              </a:rPr>
              <a:t>Y</a:t>
            </a:r>
            <a:r>
              <a:rPr kumimoji="0" lang="en-US" sz="2000" b="1" i="0" u="none" strike="noStrike" kern="1200" cap="none" spc="0" normalizeH="0" baseline="0" noProof="0" dirty="0" err="1">
                <a:ln>
                  <a:noFill/>
                </a:ln>
                <a:solidFill>
                  <a:prstClr val="black"/>
                </a:solidFill>
                <a:effectLst/>
                <a:uLnTx/>
                <a:uFillTx/>
                <a:latin typeface="Calibri"/>
                <a:ea typeface="+mj-ea"/>
                <a:cs typeface="+mj-cs"/>
              </a:rPr>
              <a:t>ou</a:t>
            </a:r>
            <a:r>
              <a:rPr kumimoji="0" lang="en-US" sz="2000" b="1" i="0" u="none" strike="noStrike" kern="1200" cap="none" spc="0" normalizeH="0" baseline="0" noProof="0" dirty="0">
                <a:ln>
                  <a:noFill/>
                </a:ln>
                <a:solidFill>
                  <a:prstClr val="black"/>
                </a:solidFill>
                <a:effectLst/>
                <a:uLnTx/>
                <a:uFillTx/>
                <a:latin typeface="Calibri"/>
                <a:ea typeface="+mj-ea"/>
                <a:cs typeface="+mj-cs"/>
              </a:rPr>
              <a:t> Imagine the Flips?</a:t>
            </a:r>
          </a:p>
        </p:txBody>
      </p:sp>
    </p:spTree>
    <p:extLst>
      <p:ext uri="{BB962C8B-B14F-4D97-AF65-F5344CB8AC3E}">
        <p14:creationId xmlns:p14="http://schemas.microsoft.com/office/powerpoint/2010/main" val="2493067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2"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338944" y="1439174"/>
            <a:ext cx="6890656" cy="1579175"/>
          </a:xfrm>
          <a:prstGeom prst="rect">
            <a:avLst/>
          </a:prstGeom>
          <a:solidFill>
            <a:srgbClr val="B1EBF4"/>
          </a:solidFill>
          <a:ln>
            <a:solidFill>
              <a:schemeClr val="accent5">
                <a:lumMod val="75000"/>
              </a:schemeClr>
            </a:solidFill>
          </a:ln>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APPENDIX B</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Why are the 3-Hole PUNCH Pinhole Projector Images of the Sun Fuzzy?</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3600" b="1" dirty="0">
              <a:solidFill>
                <a:prstClr val="black"/>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D96F442-0340-2528-12A3-6F93CEAB1844}"/>
              </a:ext>
            </a:extLst>
          </p:cNvPr>
          <p:cNvGrpSpPr/>
          <p:nvPr/>
        </p:nvGrpSpPr>
        <p:grpSpPr>
          <a:xfrm>
            <a:off x="75760" y="113952"/>
            <a:ext cx="1263184" cy="2809693"/>
            <a:chOff x="110611" y="113946"/>
            <a:chExt cx="1263184" cy="2809693"/>
          </a:xfrm>
        </p:grpSpPr>
        <p:pic>
          <p:nvPicPr>
            <p:cNvPr id="10" name="Picture 10" descr="Picture 10">
              <a:extLst>
                <a:ext uri="{FF2B5EF4-FFF2-40B4-BE49-F238E27FC236}">
                  <a16:creationId xmlns:a16="http://schemas.microsoft.com/office/drawing/2014/main" id="{C9804DB4-49AC-C8E7-A588-F99E28C8A7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12" name="TextBox 11">
              <a:extLst>
                <a:ext uri="{FF2B5EF4-FFF2-40B4-BE49-F238E27FC236}">
                  <a16:creationId xmlns:a16="http://schemas.microsoft.com/office/drawing/2014/main" id="{9BF30AD6-1738-9EF2-225B-F4B60050537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4" name="TextBox 3">
            <a:extLst>
              <a:ext uri="{FF2B5EF4-FFF2-40B4-BE49-F238E27FC236}">
                <a16:creationId xmlns:a16="http://schemas.microsoft.com/office/drawing/2014/main" id="{960D2AB6-32D1-C5D4-EFC4-52463A524234}"/>
              </a:ext>
            </a:extLst>
          </p:cNvPr>
          <p:cNvSpPr txBox="1"/>
          <p:nvPr/>
        </p:nvSpPr>
        <p:spPr>
          <a:xfrm>
            <a:off x="154154" y="6427113"/>
            <a:ext cx="8409911" cy="430887"/>
          </a:xfrm>
          <a:prstGeom prst="rect">
            <a:avLst/>
          </a:prstGeom>
          <a:noFill/>
        </p:spPr>
        <p:txBody>
          <a:bodyPr wrap="square" rtlCol="0">
            <a:spAutoFit/>
          </a:bodyPr>
          <a:lstStyle/>
          <a:p>
            <a:r>
              <a:rPr lang="en-US" sz="1200" b="1" dirty="0"/>
              <a:t>CONTACT: </a:t>
            </a:r>
          </a:p>
          <a:p>
            <a:r>
              <a:rPr lang="en-US" sz="1000" dirty="0"/>
              <a:t>Dr. Cherilynn Morrow, Outreach Director for the NASA PUNCH mission [cherilynn.morrow@gmail.com]</a:t>
            </a:r>
          </a:p>
        </p:txBody>
      </p:sp>
      <p:pic>
        <p:nvPicPr>
          <p:cNvPr id="2" name="Picture 4" descr="https://lh5.googleusercontent.com/IU-C6HBG8Pp1pN3FcYrp2TFrT18Uy0WtqjXCMgbD5d-6qZKcktZnjIUQrN2e8aHB5KsitSaPBp2fvH-2bhDOupqbM2lpoko2y93wNpVhRBddbEhNvexN4m4zvyh-Bpd2iKRYABBH6nrDfuQ-UhZ5zRoZig">
            <a:extLst>
              <a:ext uri="{FF2B5EF4-FFF2-40B4-BE49-F238E27FC236}">
                <a16:creationId xmlns:a16="http://schemas.microsoft.com/office/drawing/2014/main" id="{69854934-7F8B-BB78-6AB4-5FDE6EC971D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flipH="1">
            <a:off x="5679399" y="3154868"/>
            <a:ext cx="2555845" cy="2278275"/>
          </a:xfrm>
          <a:prstGeom prst="rect">
            <a:avLst/>
          </a:prstGeom>
          <a:noFill/>
          <a:ln w="28575">
            <a:solidFill>
              <a:schemeClr val="accent5">
                <a:lumMod val="60000"/>
                <a:lumOff val="4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184243-10EA-6D39-0FD5-80FB0A3AA0B8}"/>
              </a:ext>
            </a:extLst>
          </p:cNvPr>
          <p:cNvSpPr txBox="1"/>
          <p:nvPr/>
        </p:nvSpPr>
        <p:spPr>
          <a:xfrm>
            <a:off x="2057400" y="3562392"/>
            <a:ext cx="3048000" cy="954107"/>
          </a:xfrm>
          <a:prstGeom prst="rect">
            <a:avLst/>
          </a:prstGeom>
          <a:noFill/>
        </p:spPr>
        <p:txBody>
          <a:bodyPr wrap="square">
            <a:spAutoFit/>
          </a:bodyPr>
          <a:lstStyle/>
          <a:p>
            <a:pPr algn="ctr">
              <a:defRPr/>
            </a:pPr>
            <a:r>
              <a:rPr kumimoji="0" lang="en-US" sz="28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What does it mean to be “in focus”?</a:t>
            </a:r>
          </a:p>
        </p:txBody>
      </p:sp>
    </p:spTree>
    <p:extLst>
      <p:ext uri="{BB962C8B-B14F-4D97-AF65-F5344CB8AC3E}">
        <p14:creationId xmlns:p14="http://schemas.microsoft.com/office/powerpoint/2010/main" val="4080088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a:xfrm>
            <a:off x="6897596" y="641667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728458" y="86039"/>
            <a:ext cx="7757364"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j-ea"/>
                <a:cs typeface="+mj-cs"/>
              </a:rPr>
              <a:t>APPENDIX B1</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What Does it Mean to be in Focus?</a:t>
            </a:r>
          </a:p>
        </p:txBody>
      </p:sp>
      <p:sp>
        <p:nvSpPr>
          <p:cNvPr id="19" name="Subtitle 11">
            <a:extLst>
              <a:ext uri="{FF2B5EF4-FFF2-40B4-BE49-F238E27FC236}">
                <a16:creationId xmlns:a16="http://schemas.microsoft.com/office/drawing/2014/main" id="{A49461A1-24A0-0A4F-90D0-A639B392A102}"/>
              </a:ext>
            </a:extLst>
          </p:cNvPr>
          <p:cNvSpPr txBox="1">
            <a:spLocks/>
          </p:cNvSpPr>
          <p:nvPr/>
        </p:nvSpPr>
        <p:spPr>
          <a:xfrm>
            <a:off x="1047358" y="1182140"/>
            <a:ext cx="7119564" cy="42878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highlight>
                  <a:srgbClr val="FFFF00"/>
                </a:highlight>
                <a:uLnTx/>
                <a:uFillTx/>
                <a:latin typeface="Calibri"/>
                <a:ea typeface="+mn-ea"/>
                <a:cs typeface="+mn-cs"/>
              </a:rPr>
              <a:t>Why are images fuzzy (un-focused) using the 3-Hole PUNCH pinhole Projector?</a:t>
            </a:r>
          </a:p>
        </p:txBody>
      </p:sp>
      <p:sp>
        <p:nvSpPr>
          <p:cNvPr id="2" name="Subtitle 11">
            <a:extLst>
              <a:ext uri="{FF2B5EF4-FFF2-40B4-BE49-F238E27FC236}">
                <a16:creationId xmlns:a16="http://schemas.microsoft.com/office/drawing/2014/main" id="{51E5AF3F-F0B4-B8BE-D7FB-8CBDA8BA8ED3}"/>
              </a:ext>
            </a:extLst>
          </p:cNvPr>
          <p:cNvSpPr txBox="1">
            <a:spLocks/>
          </p:cNvSpPr>
          <p:nvPr/>
        </p:nvSpPr>
        <p:spPr>
          <a:xfrm>
            <a:off x="994714" y="1552047"/>
            <a:ext cx="7481659" cy="114212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solar images from our projector are fuzzy (or un-focused) because the three holes are not far enough away from the projection surface. For the sharpest image to form, our ~5 mm holes, would have to be about 12 meters (~40 feet) away from the projection surface (about the height of a medium-sized tree). </a:t>
            </a:r>
          </a:p>
        </p:txBody>
      </p:sp>
      <p:grpSp>
        <p:nvGrpSpPr>
          <p:cNvPr id="31" name="Group 30">
            <a:extLst>
              <a:ext uri="{FF2B5EF4-FFF2-40B4-BE49-F238E27FC236}">
                <a16:creationId xmlns:a16="http://schemas.microsoft.com/office/drawing/2014/main" id="{F2EDC127-0A7A-4460-D7A8-EB384BCEBB0D}"/>
              </a:ext>
            </a:extLst>
          </p:cNvPr>
          <p:cNvGrpSpPr/>
          <p:nvPr/>
        </p:nvGrpSpPr>
        <p:grpSpPr>
          <a:xfrm>
            <a:off x="714131" y="2981201"/>
            <a:ext cx="8275479" cy="2035687"/>
            <a:chOff x="873368" y="2861179"/>
            <a:chExt cx="8275479" cy="2035687"/>
          </a:xfrm>
        </p:grpSpPr>
        <p:grpSp>
          <p:nvGrpSpPr>
            <p:cNvPr id="9" name="Group 8">
              <a:extLst>
                <a:ext uri="{FF2B5EF4-FFF2-40B4-BE49-F238E27FC236}">
                  <a16:creationId xmlns:a16="http://schemas.microsoft.com/office/drawing/2014/main" id="{86E122F9-3BF7-FE48-8A99-229D9725F0D8}"/>
                </a:ext>
              </a:extLst>
            </p:cNvPr>
            <p:cNvGrpSpPr/>
            <p:nvPr/>
          </p:nvGrpSpPr>
          <p:grpSpPr>
            <a:xfrm>
              <a:off x="873368" y="2861179"/>
              <a:ext cx="8275479" cy="2035687"/>
              <a:chOff x="679409" y="2514600"/>
              <a:chExt cx="8275479" cy="2035687"/>
            </a:xfrm>
          </p:grpSpPr>
          <p:cxnSp>
            <p:nvCxnSpPr>
              <p:cNvPr id="11" name="Straight Connector 10"/>
              <p:cNvCxnSpPr/>
              <p:nvPr/>
            </p:nvCxnSpPr>
            <p:spPr>
              <a:xfrm flipH="1">
                <a:off x="7970875" y="2514600"/>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D658303-4AE9-05DA-AEF8-390275E3EAE2}"/>
                  </a:ext>
                </a:extLst>
              </p:cNvPr>
              <p:cNvCxnSpPr/>
              <p:nvPr/>
            </p:nvCxnSpPr>
            <p:spPr>
              <a:xfrm flipH="1" flipV="1">
                <a:off x="1434321" y="3398448"/>
                <a:ext cx="6536561" cy="327660"/>
              </a:xfrm>
              <a:prstGeom prst="line">
                <a:avLst/>
              </a:prstGeom>
              <a:ln w="12700">
                <a:solidFill>
                  <a:srgbClr val="00B050"/>
                </a:solidFill>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3769DB-E071-3AE8-6178-0D85205DBAB1}"/>
                  </a:ext>
                </a:extLst>
              </p:cNvPr>
              <p:cNvCxnSpPr/>
              <p:nvPr/>
            </p:nvCxnSpPr>
            <p:spPr>
              <a:xfrm flipH="1">
                <a:off x="1434315" y="3286623"/>
                <a:ext cx="6540958" cy="439489"/>
              </a:xfrm>
              <a:prstGeom prst="line">
                <a:avLst/>
              </a:prstGeom>
              <a:ln w="12700">
                <a:solidFill>
                  <a:srgbClr val="FFC000"/>
                </a:solidFill>
                <a:head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05D862-3CA7-834D-AA0B-20989CFE892D}"/>
                  </a:ext>
                </a:extLst>
              </p:cNvPr>
              <p:cNvCxnSpPr/>
              <p:nvPr/>
            </p:nvCxnSpPr>
            <p:spPr>
              <a:xfrm>
                <a:off x="4435195" y="258768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02AB33-13B1-AFBE-2B7E-1F95FC2C749D}"/>
                  </a:ext>
                </a:extLst>
              </p:cNvPr>
              <p:cNvCxnSpPr/>
              <p:nvPr/>
            </p:nvCxnSpPr>
            <p:spPr>
              <a:xfrm>
                <a:off x="4435195" y="3566088"/>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C086098-B959-2697-AF6B-8889FC58DDB4}"/>
                  </a:ext>
                </a:extLst>
              </p:cNvPr>
              <p:cNvSpPr txBox="1"/>
              <p:nvPr/>
            </p:nvSpPr>
            <p:spPr>
              <a:xfrm>
                <a:off x="4259763" y="4203489"/>
                <a:ext cx="144444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Card with hole</a:t>
                </a:r>
              </a:p>
            </p:txBody>
          </p:sp>
          <p:cxnSp>
            <p:nvCxnSpPr>
              <p:cNvPr id="24" name="Straight Connector 23">
                <a:extLst>
                  <a:ext uri="{FF2B5EF4-FFF2-40B4-BE49-F238E27FC236}">
                    <a16:creationId xmlns:a16="http://schemas.microsoft.com/office/drawing/2014/main" id="{42599AFB-4568-EF1A-FE74-D59AD1603228}"/>
                  </a:ext>
                </a:extLst>
              </p:cNvPr>
              <p:cNvCxnSpPr/>
              <p:nvPr/>
            </p:nvCxnSpPr>
            <p:spPr>
              <a:xfrm flipH="1">
                <a:off x="7970875" y="2514600"/>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F344D0D-DD10-8E9A-5112-DD997B274B0E}"/>
                  </a:ext>
                </a:extLst>
              </p:cNvPr>
              <p:cNvSpPr txBox="1"/>
              <p:nvPr/>
            </p:nvSpPr>
            <p:spPr>
              <a:xfrm>
                <a:off x="6511640" y="4087296"/>
                <a:ext cx="154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Smooth flat projection surface</a:t>
                </a:r>
              </a:p>
            </p:txBody>
          </p:sp>
          <p:cxnSp>
            <p:nvCxnSpPr>
              <p:cNvPr id="26" name="Straight Connector 25">
                <a:extLst>
                  <a:ext uri="{FF2B5EF4-FFF2-40B4-BE49-F238E27FC236}">
                    <a16:creationId xmlns:a16="http://schemas.microsoft.com/office/drawing/2014/main" id="{6FDCED89-3E04-C7EB-666F-7296966508C9}"/>
                  </a:ext>
                </a:extLst>
              </p:cNvPr>
              <p:cNvCxnSpPr/>
              <p:nvPr/>
            </p:nvCxnSpPr>
            <p:spPr>
              <a:xfrm flipH="1" flipV="1">
                <a:off x="1143362" y="3154608"/>
                <a:ext cx="6827519" cy="777240"/>
              </a:xfrm>
              <a:prstGeom prst="line">
                <a:avLst/>
              </a:prstGeom>
              <a:ln w="12700">
                <a:solidFill>
                  <a:srgbClr val="002060"/>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715B814-E23E-4C55-7D2A-0A1E0B934001}"/>
                  </a:ext>
                </a:extLst>
              </p:cNvPr>
              <p:cNvCxnSpPr>
                <a:cxnSpLocks/>
                <a:endCxn id="28" idx="4"/>
              </p:cNvCxnSpPr>
              <p:nvPr/>
            </p:nvCxnSpPr>
            <p:spPr>
              <a:xfrm flipH="1">
                <a:off x="1103645" y="3044880"/>
                <a:ext cx="6876023" cy="932688"/>
              </a:xfrm>
              <a:prstGeom prst="line">
                <a:avLst/>
              </a:prstGeom>
              <a:ln w="12700">
                <a:solidFill>
                  <a:srgbClr val="FF0000"/>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80873C6-67AA-7BD9-FE3E-85B83960FF11}"/>
                  </a:ext>
                </a:extLst>
              </p:cNvPr>
              <p:cNvSpPr>
                <a:spLocks noChangeAspect="1"/>
              </p:cNvSpPr>
              <p:nvPr/>
            </p:nvSpPr>
            <p:spPr>
              <a:xfrm>
                <a:off x="679409" y="3154608"/>
                <a:ext cx="848471"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9FF2D301-B1E6-8650-4B89-D75F2F0C5A37}"/>
                  </a:ext>
                </a:extLst>
              </p:cNvPr>
              <p:cNvSpPr txBox="1"/>
              <p:nvPr/>
            </p:nvSpPr>
            <p:spPr>
              <a:xfrm>
                <a:off x="4889402" y="2689766"/>
                <a:ext cx="251123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Focal length </a:t>
                </a:r>
                <a:r>
                  <a:rPr kumimoji="0" lang="en-US" sz="1200" b="0" i="0" u="none" strike="noStrike" kern="1200" cap="none" spc="0" normalizeH="0" baseline="0" noProof="0" dirty="0">
                    <a:ln>
                      <a:noFill/>
                    </a:ln>
                    <a:solidFill>
                      <a:prstClr val="black"/>
                    </a:solidFill>
                    <a:effectLst/>
                    <a:uLnTx/>
                    <a:uFillTx/>
                    <a:latin typeface="Calibri"/>
                    <a:ea typeface="+mn-ea"/>
                    <a:cs typeface="+mn-cs"/>
                  </a:rPr>
                  <a:t>for sharp images</a:t>
                </a:r>
              </a:p>
            </p:txBody>
          </p:sp>
          <p:sp>
            <p:nvSpPr>
              <p:cNvPr id="13" name="TextBox 12">
                <a:extLst>
                  <a:ext uri="{FF2B5EF4-FFF2-40B4-BE49-F238E27FC236}">
                    <a16:creationId xmlns:a16="http://schemas.microsoft.com/office/drawing/2014/main" id="{4294EC6F-1B62-08FC-E65D-EC35FF8DD4A9}"/>
                  </a:ext>
                </a:extLst>
              </p:cNvPr>
              <p:cNvSpPr txBox="1"/>
              <p:nvPr/>
            </p:nvSpPr>
            <p:spPr>
              <a:xfrm>
                <a:off x="1999312" y="3903956"/>
                <a:ext cx="25112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Note 1-to-1 correspondence between location on Sun and location on projection surface</a:t>
                </a:r>
              </a:p>
            </p:txBody>
          </p:sp>
          <p:sp>
            <p:nvSpPr>
              <p:cNvPr id="14" name="TextBox 13">
                <a:extLst>
                  <a:ext uri="{FF2B5EF4-FFF2-40B4-BE49-F238E27FC236}">
                    <a16:creationId xmlns:a16="http://schemas.microsoft.com/office/drawing/2014/main" id="{C3E89292-EE8F-D05C-2409-0A19A6FB54CC}"/>
                  </a:ext>
                </a:extLst>
              </p:cNvPr>
              <p:cNvSpPr txBox="1"/>
              <p:nvPr/>
            </p:nvSpPr>
            <p:spPr>
              <a:xfrm>
                <a:off x="7947312" y="3128015"/>
                <a:ext cx="10075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Sharp, inverted image of the round Sun</a:t>
                </a:r>
              </a:p>
            </p:txBody>
          </p:sp>
        </p:grpSp>
        <p:cxnSp>
          <p:nvCxnSpPr>
            <p:cNvPr id="7" name="Straight Arrow Connector 6">
              <a:extLst>
                <a:ext uri="{FF2B5EF4-FFF2-40B4-BE49-F238E27FC236}">
                  <a16:creationId xmlns:a16="http://schemas.microsoft.com/office/drawing/2014/main" id="{3B32D962-815C-5B64-D8F8-A5F5D5952D31}"/>
                </a:ext>
              </a:extLst>
            </p:cNvPr>
            <p:cNvCxnSpPr>
              <a:cxnSpLocks/>
            </p:cNvCxnSpPr>
            <p:nvPr/>
          </p:nvCxnSpPr>
          <p:spPr>
            <a:xfrm>
              <a:off x="4629154" y="3036345"/>
              <a:ext cx="354447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8" name="Subtitle 11">
            <a:extLst>
              <a:ext uri="{FF2B5EF4-FFF2-40B4-BE49-F238E27FC236}">
                <a16:creationId xmlns:a16="http://schemas.microsoft.com/office/drawing/2014/main" id="{1251B567-4D6E-46DB-E411-5DD89FC1C320}"/>
              </a:ext>
            </a:extLst>
          </p:cNvPr>
          <p:cNvSpPr txBox="1">
            <a:spLocks/>
          </p:cNvSpPr>
          <p:nvPr/>
        </p:nvSpPr>
        <p:spPr>
          <a:xfrm>
            <a:off x="992473" y="5420692"/>
            <a:ext cx="7481659" cy="82296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This distance is called the </a:t>
            </a:r>
            <a:r>
              <a:rPr kumimoji="0" lang="en-US" sz="1600" b="0" i="1" u="none" strike="noStrike" kern="1200" cap="none" spc="0" normalizeH="0" baseline="0" noProof="0" dirty="0">
                <a:ln>
                  <a:noFill/>
                </a:ln>
                <a:solidFill>
                  <a:prstClr val="black"/>
                </a:solidFill>
                <a:effectLst/>
                <a:uLnTx/>
                <a:uFillTx/>
                <a:latin typeface="Calibri"/>
                <a:ea typeface="+mn-ea"/>
                <a:cs typeface="+mn-cs"/>
              </a:rPr>
              <a:t>focal length. </a:t>
            </a:r>
            <a:r>
              <a:rPr kumimoji="0" lang="en-US" sz="1600" b="0" i="0" u="none" strike="noStrike" kern="1200" cap="none" spc="0" normalizeH="0" baseline="0" noProof="0" dirty="0">
                <a:ln>
                  <a:noFill/>
                </a:ln>
                <a:solidFill>
                  <a:prstClr val="black"/>
                </a:solidFill>
                <a:effectLst/>
                <a:uLnTx/>
                <a:uFillTx/>
                <a:latin typeface="Calibri"/>
                <a:ea typeface="+mn-ea"/>
                <a:cs typeface="+mn-cs"/>
              </a:rPr>
              <a:t>The sharper image would also be larger and dimmer because the light spreads out over the longer distance, and thus would be harder to see in broad daylight.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4885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8944" y="201259"/>
            <a:ext cx="6509653" cy="1161465"/>
          </a:xfrm>
        </p:spPr>
        <p:txBody>
          <a:bodyPr>
            <a:noAutofit/>
          </a:bodyPr>
          <a:lstStyle/>
          <a:p>
            <a:r>
              <a:rPr lang="en-US" sz="3600" dirty="0"/>
              <a:t>Essential viewing: </a:t>
            </a:r>
            <a:br>
              <a:rPr lang="en-US" sz="2800" dirty="0"/>
            </a:br>
            <a:r>
              <a:rPr lang="en-US" sz="2800" dirty="0">
                <a:hlinkClick r:id="rId2"/>
              </a:rPr>
              <a:t>6-minute “how-to-facilitate” video</a:t>
            </a:r>
            <a:br>
              <a:rPr lang="en-US" sz="2800" dirty="0"/>
            </a:br>
            <a:r>
              <a:rPr lang="en-US" sz="1600" dirty="0"/>
              <a:t>[ </a:t>
            </a:r>
            <a:r>
              <a:rPr lang="en-US" sz="1600" dirty="0">
                <a:hlinkClick r:id="rId2"/>
              </a:rPr>
              <a:t>https://punch.space.swri.edu/punch_outreach_pinholeprojector.php</a:t>
            </a:r>
            <a:r>
              <a:rPr lang="en-US" sz="1600" dirty="0"/>
              <a:t> ]</a:t>
            </a:r>
            <a:endParaRPr lang="en-US" sz="2800" dirty="0"/>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lide Number Placeholder 10">
            <a:extLst>
              <a:ext uri="{FF2B5EF4-FFF2-40B4-BE49-F238E27FC236}">
                <a16:creationId xmlns:a16="http://schemas.microsoft.com/office/drawing/2014/main" id="{3F5B9DE8-8F5E-11E1-44B7-FBEE56FFE8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2458529-400A-DA05-6FDB-5788B80A8E42}"/>
              </a:ext>
            </a:extLst>
          </p:cNvPr>
          <p:cNvPicPr>
            <a:picLocks noChangeAspect="1"/>
          </p:cNvPicPr>
          <p:nvPr/>
        </p:nvPicPr>
        <p:blipFill>
          <a:blip r:embed="rId5"/>
          <a:stretch>
            <a:fillRect/>
          </a:stretch>
        </p:blipFill>
        <p:spPr>
          <a:xfrm>
            <a:off x="1417338" y="1452907"/>
            <a:ext cx="7139377" cy="4962894"/>
          </a:xfrm>
          <a:prstGeom prst="rect">
            <a:avLst/>
          </a:prstGeom>
        </p:spPr>
      </p:pic>
      <p:sp>
        <p:nvSpPr>
          <p:cNvPr id="18" name="Oval 17">
            <a:extLst>
              <a:ext uri="{FF2B5EF4-FFF2-40B4-BE49-F238E27FC236}">
                <a16:creationId xmlns:a16="http://schemas.microsoft.com/office/drawing/2014/main" id="{4BED94A6-0CE3-B540-B7BA-1422ADA012FB}"/>
              </a:ext>
            </a:extLst>
          </p:cNvPr>
          <p:cNvSpPr/>
          <p:nvPr/>
        </p:nvSpPr>
        <p:spPr>
          <a:xfrm>
            <a:off x="914400" y="4953000"/>
            <a:ext cx="8075446" cy="179104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63818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9"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descr="A picture containing grass, outdoor, ground, plant&#10;&#10;Description automatically generated">
            <a:extLst>
              <a:ext uri="{FF2B5EF4-FFF2-40B4-BE49-F238E27FC236}">
                <a16:creationId xmlns:a16="http://schemas.microsoft.com/office/drawing/2014/main" id="{9523C45F-A698-E094-5D3F-A3CCC10C75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49543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extBox 1">
            <a:extLst>
              <a:ext uri="{FF2B5EF4-FFF2-40B4-BE49-F238E27FC236}">
                <a16:creationId xmlns:a16="http://schemas.microsoft.com/office/drawing/2014/main" id="{7F07C9FE-3E25-7F74-BE20-399B9F4B80AB}"/>
              </a:ext>
            </a:extLst>
          </p:cNvPr>
          <p:cNvSpPr txBox="1"/>
          <p:nvPr/>
        </p:nvSpPr>
        <p:spPr>
          <a:xfrm>
            <a:off x="-234381" y="6598453"/>
            <a:ext cx="9612760"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Images of the round Sun projected on a sidewalk as midday sunlight passes through the small gaps between leaves of a tree</a:t>
            </a:r>
          </a:p>
        </p:txBody>
      </p:sp>
      <p:sp>
        <p:nvSpPr>
          <p:cNvPr id="4" name="Slide Number Placeholder 3">
            <a:extLst>
              <a:ext uri="{FF2B5EF4-FFF2-40B4-BE49-F238E27FC236}">
                <a16:creationId xmlns:a16="http://schemas.microsoft.com/office/drawing/2014/main" id="{D928067A-6B9E-8ACA-BD55-3552F3D407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695AAB10-895B-2970-DF69-943C5D733FFF}"/>
              </a:ext>
            </a:extLst>
          </p:cNvPr>
          <p:cNvSpPr txBox="1"/>
          <p:nvPr/>
        </p:nvSpPr>
        <p:spPr>
          <a:xfrm>
            <a:off x="3505200" y="53340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558337BE-9E10-C388-D2CD-5F8CD93F5AC2}"/>
              </a:ext>
            </a:extLst>
          </p:cNvPr>
          <p:cNvSpPr txBox="1"/>
          <p:nvPr/>
        </p:nvSpPr>
        <p:spPr>
          <a:xfrm>
            <a:off x="2922015" y="5352810"/>
            <a:ext cx="3299969" cy="646331"/>
          </a:xfrm>
          <a:prstGeom prst="rect">
            <a:avLst/>
          </a:prstGeom>
          <a:solidFill>
            <a:srgbClr val="FBF6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Notice that some of the dimmer images are in sharper focus.</a:t>
            </a:r>
          </a:p>
        </p:txBody>
      </p:sp>
      <p:sp>
        <p:nvSpPr>
          <p:cNvPr id="7" name="Oval 6">
            <a:extLst>
              <a:ext uri="{FF2B5EF4-FFF2-40B4-BE49-F238E27FC236}">
                <a16:creationId xmlns:a16="http://schemas.microsoft.com/office/drawing/2014/main" id="{D5868BEE-B52A-DD29-A979-D893D17C51F0}"/>
              </a:ext>
            </a:extLst>
          </p:cNvPr>
          <p:cNvSpPr/>
          <p:nvPr/>
        </p:nvSpPr>
        <p:spPr>
          <a:xfrm>
            <a:off x="2922014" y="4114801"/>
            <a:ext cx="781307" cy="8382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a:ea typeface="+mn-ea"/>
              <a:cs typeface="+mn-cs"/>
            </a:endParaRPr>
          </a:p>
        </p:txBody>
      </p:sp>
      <p:cxnSp>
        <p:nvCxnSpPr>
          <p:cNvPr id="10" name="Straight Arrow Connector 9">
            <a:extLst>
              <a:ext uri="{FF2B5EF4-FFF2-40B4-BE49-F238E27FC236}">
                <a16:creationId xmlns:a16="http://schemas.microsoft.com/office/drawing/2014/main" id="{3825D379-E8B8-950E-0004-23F1B835E7F1}"/>
              </a:ext>
            </a:extLst>
          </p:cNvPr>
          <p:cNvCxnSpPr>
            <a:cxnSpLocks/>
            <a:stCxn id="6" idx="0"/>
            <a:endCxn id="7" idx="5"/>
          </p:cNvCxnSpPr>
          <p:nvPr/>
        </p:nvCxnSpPr>
        <p:spPr>
          <a:xfrm flipH="1" flipV="1">
            <a:off x="3588901" y="4830249"/>
            <a:ext cx="983099" cy="522561"/>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DAF7BA47-7BC4-5269-FBD9-8E115CDF9E32}"/>
              </a:ext>
            </a:extLst>
          </p:cNvPr>
          <p:cNvSpPr txBox="1"/>
          <p:nvPr/>
        </p:nvSpPr>
        <p:spPr>
          <a:xfrm>
            <a:off x="1401096" y="795195"/>
            <a:ext cx="6324600" cy="1323439"/>
          </a:xfrm>
          <a:prstGeom prst="rect">
            <a:avLst/>
          </a:prstGeom>
          <a:solidFill>
            <a:srgbClr val="FBF6F0"/>
          </a:solidFill>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 the shade of this 20-ft Rocky Mountain maple tree, we can see some sharper but dimmer images of the Sun. These are due to “pinhole” gaps between the leaves that are located at about the right distance (the focal length) above the sidewalk for their size. The shade provides enough darkening for the dimmer images to be perceived. </a:t>
            </a:r>
          </a:p>
        </p:txBody>
      </p:sp>
      <p:sp>
        <p:nvSpPr>
          <p:cNvPr id="9" name="Title 1">
            <a:extLst>
              <a:ext uri="{FF2B5EF4-FFF2-40B4-BE49-F238E27FC236}">
                <a16:creationId xmlns:a16="http://schemas.microsoft.com/office/drawing/2014/main" id="{60BA1594-AF64-4786-BD09-2AFB62525776}"/>
              </a:ext>
            </a:extLst>
          </p:cNvPr>
          <p:cNvSpPr>
            <a:spLocks noGrp="1"/>
          </p:cNvSpPr>
          <p:nvPr>
            <p:ph type="ctrTitle"/>
          </p:nvPr>
        </p:nvSpPr>
        <p:spPr>
          <a:xfrm>
            <a:off x="1401096" y="76163"/>
            <a:ext cx="6324600" cy="661720"/>
          </a:xfrm>
          <a:solidFill>
            <a:srgbClr val="FBF6F0"/>
          </a:solidFill>
        </p:spPr>
        <p:txBody>
          <a:bodyPr>
            <a:normAutofit/>
          </a:bodyPr>
          <a:lstStyle/>
          <a:p>
            <a:r>
              <a:rPr lang="en-US" sz="2800" b="1" dirty="0"/>
              <a:t>Nature Can Get the “Equation” Right</a:t>
            </a:r>
          </a:p>
        </p:txBody>
      </p:sp>
    </p:spTree>
    <p:extLst>
      <p:ext uri="{BB962C8B-B14F-4D97-AF65-F5344CB8AC3E}">
        <p14:creationId xmlns:p14="http://schemas.microsoft.com/office/powerpoint/2010/main" val="2462913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a:xfrm>
            <a:off x="6897596" y="641667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Subtitle 11">
            <a:extLst>
              <a:ext uri="{FF2B5EF4-FFF2-40B4-BE49-F238E27FC236}">
                <a16:creationId xmlns:a16="http://schemas.microsoft.com/office/drawing/2014/main" id="{9D3A3B12-5FDE-2AD3-40A5-128BFD6FD732}"/>
              </a:ext>
            </a:extLst>
          </p:cNvPr>
          <p:cNvSpPr txBox="1">
            <a:spLocks/>
          </p:cNvSpPr>
          <p:nvPr/>
        </p:nvSpPr>
        <p:spPr>
          <a:xfrm>
            <a:off x="992473" y="1441217"/>
            <a:ext cx="7313327" cy="137777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When a pinhole is a </a:t>
            </a:r>
            <a:r>
              <a:rPr kumimoji="0" lang="en-US" sz="1600" b="0" i="1" u="none" strike="noStrike" kern="1200" cap="none" spc="0" normalizeH="0" baseline="0" noProof="0" dirty="0">
                <a:ln>
                  <a:noFill/>
                </a:ln>
                <a:solidFill>
                  <a:prstClr val="black"/>
                </a:solidFill>
                <a:effectLst/>
                <a:uLnTx/>
                <a:uFillTx/>
                <a:latin typeface="Calibri"/>
                <a:ea typeface="+mn-ea"/>
                <a:cs typeface="+mn-cs"/>
              </a:rPr>
              <a:t>focal length </a:t>
            </a:r>
            <a:r>
              <a:rPr kumimoji="0" lang="en-US" sz="1600" b="0" i="0" u="none" strike="noStrike" kern="1200" cap="none" spc="0" normalizeH="0" baseline="0" noProof="0" dirty="0">
                <a:ln>
                  <a:noFill/>
                </a:ln>
                <a:solidFill>
                  <a:prstClr val="black"/>
                </a:solidFill>
                <a:effectLst/>
                <a:uLnTx/>
                <a:uFillTx/>
                <a:latin typeface="Calibri"/>
                <a:ea typeface="+mn-ea"/>
                <a:cs typeface="+mn-cs"/>
              </a:rPr>
              <a:t>away from a projection surface (depicted in the diagram below)</a:t>
            </a:r>
            <a:r>
              <a:rPr kumimoji="0" lang="en-US" sz="1600" b="0" i="1"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light from each </a:t>
            </a:r>
            <a:r>
              <a:rPr kumimoji="0" lang="en-US" sz="1600" b="0" i="1" u="none" strike="noStrike" kern="1200" cap="none" spc="0" normalizeH="0" baseline="0" noProof="0" dirty="0">
                <a:ln>
                  <a:noFill/>
                </a:ln>
                <a:solidFill>
                  <a:prstClr val="black"/>
                </a:solidFill>
                <a:effectLst/>
                <a:uLnTx/>
                <a:uFillTx/>
                <a:latin typeface="Calibri"/>
                <a:ea typeface="+mn-ea"/>
                <a:cs typeface="+mn-cs"/>
              </a:rPr>
              <a:t>particular</a:t>
            </a:r>
            <a:r>
              <a:rPr kumimoji="0" lang="en-US" sz="1600" b="0" i="0" u="none" strike="noStrike" kern="1200" cap="none" spc="0" normalizeH="0" baseline="0" noProof="0" dirty="0">
                <a:ln>
                  <a:noFill/>
                </a:ln>
                <a:solidFill>
                  <a:prstClr val="black"/>
                </a:solidFill>
                <a:effectLst/>
                <a:uLnTx/>
                <a:uFillTx/>
                <a:latin typeface="Calibri"/>
                <a:ea typeface="+mn-ea"/>
                <a:cs typeface="+mn-cs"/>
              </a:rPr>
              <a:t> place on the Sun passes through the hole to a </a:t>
            </a:r>
            <a:r>
              <a:rPr kumimoji="0" lang="en-US" sz="1600" b="0" i="1" u="none" strike="noStrike" kern="1200" cap="none" spc="0" normalizeH="0" baseline="0" noProof="0" dirty="0">
                <a:ln>
                  <a:noFill/>
                </a:ln>
                <a:solidFill>
                  <a:prstClr val="black"/>
                </a:solidFill>
                <a:effectLst/>
                <a:uLnTx/>
                <a:uFillTx/>
                <a:latin typeface="Calibri"/>
                <a:ea typeface="+mn-ea"/>
                <a:cs typeface="+mn-cs"/>
              </a:rPr>
              <a:t>particular</a:t>
            </a:r>
            <a:r>
              <a:rPr kumimoji="0" lang="en-US" sz="1600" b="0" i="0" u="none" strike="noStrike" kern="1200" cap="none" spc="0" normalizeH="0" baseline="0" noProof="0" dirty="0">
                <a:ln>
                  <a:noFill/>
                </a:ln>
                <a:solidFill>
                  <a:prstClr val="black"/>
                </a:solidFill>
                <a:effectLst/>
                <a:uLnTx/>
                <a:uFillTx/>
                <a:latin typeface="Calibri"/>
                <a:ea typeface="+mn-ea"/>
                <a:cs typeface="+mn-cs"/>
              </a:rPr>
              <a:t> opposite place on the projection surface. This tight one-to-one correspondence between light emitted from locations on the Sun and light received at corresponding locations on the projection surface forms a focused image of the Sun. </a:t>
            </a:r>
          </a:p>
        </p:txBody>
      </p:sp>
      <p:grpSp>
        <p:nvGrpSpPr>
          <p:cNvPr id="31" name="Group 30">
            <a:extLst>
              <a:ext uri="{FF2B5EF4-FFF2-40B4-BE49-F238E27FC236}">
                <a16:creationId xmlns:a16="http://schemas.microsoft.com/office/drawing/2014/main" id="{F2EDC127-0A7A-4460-D7A8-EB384BCEBB0D}"/>
              </a:ext>
            </a:extLst>
          </p:cNvPr>
          <p:cNvGrpSpPr/>
          <p:nvPr/>
        </p:nvGrpSpPr>
        <p:grpSpPr>
          <a:xfrm>
            <a:off x="1146007" y="2818991"/>
            <a:ext cx="8028491" cy="2126012"/>
            <a:chOff x="1297604" y="2861179"/>
            <a:chExt cx="8028491" cy="2126012"/>
          </a:xfrm>
        </p:grpSpPr>
        <p:grpSp>
          <p:nvGrpSpPr>
            <p:cNvPr id="9" name="Group 8">
              <a:extLst>
                <a:ext uri="{FF2B5EF4-FFF2-40B4-BE49-F238E27FC236}">
                  <a16:creationId xmlns:a16="http://schemas.microsoft.com/office/drawing/2014/main" id="{86E122F9-3BF7-FE48-8A99-229D9725F0D8}"/>
                </a:ext>
              </a:extLst>
            </p:cNvPr>
            <p:cNvGrpSpPr/>
            <p:nvPr/>
          </p:nvGrpSpPr>
          <p:grpSpPr>
            <a:xfrm>
              <a:off x="1297604" y="2861179"/>
              <a:ext cx="8028491" cy="2126012"/>
              <a:chOff x="1103645" y="2514600"/>
              <a:chExt cx="8028491" cy="2126012"/>
            </a:xfrm>
          </p:grpSpPr>
          <p:cxnSp>
            <p:nvCxnSpPr>
              <p:cNvPr id="11" name="Straight Connector 10"/>
              <p:cNvCxnSpPr/>
              <p:nvPr/>
            </p:nvCxnSpPr>
            <p:spPr>
              <a:xfrm flipH="1">
                <a:off x="7970875" y="2514600"/>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D658303-4AE9-05DA-AEF8-390275E3EAE2}"/>
                  </a:ext>
                </a:extLst>
              </p:cNvPr>
              <p:cNvCxnSpPr/>
              <p:nvPr/>
            </p:nvCxnSpPr>
            <p:spPr>
              <a:xfrm flipH="1" flipV="1">
                <a:off x="1434321" y="3398448"/>
                <a:ext cx="6536561" cy="327660"/>
              </a:xfrm>
              <a:prstGeom prst="line">
                <a:avLst/>
              </a:prstGeom>
              <a:ln w="12700">
                <a:solidFill>
                  <a:srgbClr val="00B050"/>
                </a:solidFill>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3769DB-E071-3AE8-6178-0D85205DBAB1}"/>
                  </a:ext>
                </a:extLst>
              </p:cNvPr>
              <p:cNvCxnSpPr/>
              <p:nvPr/>
            </p:nvCxnSpPr>
            <p:spPr>
              <a:xfrm flipH="1">
                <a:off x="1434315" y="3286623"/>
                <a:ext cx="6540958" cy="439489"/>
              </a:xfrm>
              <a:prstGeom prst="line">
                <a:avLst/>
              </a:prstGeom>
              <a:ln w="12700">
                <a:solidFill>
                  <a:srgbClr val="FFC000"/>
                </a:solidFill>
                <a:head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05D862-3CA7-834D-AA0B-20989CFE892D}"/>
                  </a:ext>
                </a:extLst>
              </p:cNvPr>
              <p:cNvCxnSpPr/>
              <p:nvPr/>
            </p:nvCxnSpPr>
            <p:spPr>
              <a:xfrm>
                <a:off x="4435195" y="258768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02AB33-13B1-AFBE-2B7E-1F95FC2C749D}"/>
                  </a:ext>
                </a:extLst>
              </p:cNvPr>
              <p:cNvCxnSpPr/>
              <p:nvPr/>
            </p:nvCxnSpPr>
            <p:spPr>
              <a:xfrm>
                <a:off x="4435195" y="3566088"/>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C086098-B959-2697-AF6B-8889FC58DDB4}"/>
                  </a:ext>
                </a:extLst>
              </p:cNvPr>
              <p:cNvSpPr txBox="1"/>
              <p:nvPr/>
            </p:nvSpPr>
            <p:spPr>
              <a:xfrm>
                <a:off x="4259763" y="4203489"/>
                <a:ext cx="144444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Card with hole</a:t>
                </a:r>
              </a:p>
            </p:txBody>
          </p:sp>
          <p:cxnSp>
            <p:nvCxnSpPr>
              <p:cNvPr id="24" name="Straight Connector 23">
                <a:extLst>
                  <a:ext uri="{FF2B5EF4-FFF2-40B4-BE49-F238E27FC236}">
                    <a16:creationId xmlns:a16="http://schemas.microsoft.com/office/drawing/2014/main" id="{42599AFB-4568-EF1A-FE74-D59AD1603228}"/>
                  </a:ext>
                </a:extLst>
              </p:cNvPr>
              <p:cNvCxnSpPr/>
              <p:nvPr/>
            </p:nvCxnSpPr>
            <p:spPr>
              <a:xfrm flipH="1">
                <a:off x="7970875" y="2514600"/>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F344D0D-DD10-8E9A-5112-DD997B274B0E}"/>
                  </a:ext>
                </a:extLst>
              </p:cNvPr>
              <p:cNvSpPr txBox="1"/>
              <p:nvPr/>
            </p:nvSpPr>
            <p:spPr>
              <a:xfrm>
                <a:off x="6511640" y="4087296"/>
                <a:ext cx="154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Smooth flat projection surface</a:t>
                </a:r>
              </a:p>
            </p:txBody>
          </p:sp>
          <p:cxnSp>
            <p:nvCxnSpPr>
              <p:cNvPr id="26" name="Straight Connector 25">
                <a:extLst>
                  <a:ext uri="{FF2B5EF4-FFF2-40B4-BE49-F238E27FC236}">
                    <a16:creationId xmlns:a16="http://schemas.microsoft.com/office/drawing/2014/main" id="{6FDCED89-3E04-C7EB-666F-7296966508C9}"/>
                  </a:ext>
                </a:extLst>
              </p:cNvPr>
              <p:cNvCxnSpPr/>
              <p:nvPr/>
            </p:nvCxnSpPr>
            <p:spPr>
              <a:xfrm flipH="1" flipV="1">
                <a:off x="1143362" y="3154608"/>
                <a:ext cx="6827519" cy="777240"/>
              </a:xfrm>
              <a:prstGeom prst="line">
                <a:avLst/>
              </a:prstGeom>
              <a:ln w="12700">
                <a:solidFill>
                  <a:srgbClr val="002060"/>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715B814-E23E-4C55-7D2A-0A1E0B934001}"/>
                  </a:ext>
                </a:extLst>
              </p:cNvPr>
              <p:cNvCxnSpPr>
                <a:cxnSpLocks/>
              </p:cNvCxnSpPr>
              <p:nvPr/>
            </p:nvCxnSpPr>
            <p:spPr>
              <a:xfrm flipH="1">
                <a:off x="1103645" y="3044880"/>
                <a:ext cx="6876023" cy="932688"/>
              </a:xfrm>
              <a:prstGeom prst="line">
                <a:avLst/>
              </a:prstGeom>
              <a:ln w="12700">
                <a:solidFill>
                  <a:srgbClr val="FF0000"/>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FF2D301-B1E6-8650-4B89-D75F2F0C5A37}"/>
                  </a:ext>
                </a:extLst>
              </p:cNvPr>
              <p:cNvSpPr txBox="1"/>
              <p:nvPr/>
            </p:nvSpPr>
            <p:spPr>
              <a:xfrm>
                <a:off x="4889402" y="2689766"/>
                <a:ext cx="251123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Focal length </a:t>
                </a:r>
                <a:r>
                  <a:rPr kumimoji="0" lang="en-US" sz="1200" b="0" i="0" u="none" strike="noStrike" kern="1200" cap="none" spc="0" normalizeH="0" baseline="0" noProof="0" dirty="0">
                    <a:ln>
                      <a:noFill/>
                    </a:ln>
                    <a:solidFill>
                      <a:prstClr val="black"/>
                    </a:solidFill>
                    <a:effectLst/>
                    <a:uLnTx/>
                    <a:uFillTx/>
                    <a:latin typeface="Calibri"/>
                    <a:ea typeface="+mn-ea"/>
                    <a:cs typeface="+mn-cs"/>
                  </a:rPr>
                  <a:t>for sharp images</a:t>
                </a:r>
              </a:p>
            </p:txBody>
          </p:sp>
          <p:sp>
            <p:nvSpPr>
              <p:cNvPr id="13" name="TextBox 12">
                <a:extLst>
                  <a:ext uri="{FF2B5EF4-FFF2-40B4-BE49-F238E27FC236}">
                    <a16:creationId xmlns:a16="http://schemas.microsoft.com/office/drawing/2014/main" id="{4294EC6F-1B62-08FC-E65D-EC35FF8DD4A9}"/>
                  </a:ext>
                </a:extLst>
              </p:cNvPr>
              <p:cNvSpPr txBox="1"/>
              <p:nvPr/>
            </p:nvSpPr>
            <p:spPr>
              <a:xfrm>
                <a:off x="1999312" y="3903956"/>
                <a:ext cx="25112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Note 1-to-1 correspondence between location on Sun and location on projection surface</a:t>
                </a:r>
              </a:p>
            </p:txBody>
          </p:sp>
          <p:sp>
            <p:nvSpPr>
              <p:cNvPr id="14" name="TextBox 13">
                <a:extLst>
                  <a:ext uri="{FF2B5EF4-FFF2-40B4-BE49-F238E27FC236}">
                    <a16:creationId xmlns:a16="http://schemas.microsoft.com/office/drawing/2014/main" id="{C3E89292-EE8F-D05C-2409-0A19A6FB54CC}"/>
                  </a:ext>
                </a:extLst>
              </p:cNvPr>
              <p:cNvSpPr txBox="1"/>
              <p:nvPr/>
            </p:nvSpPr>
            <p:spPr>
              <a:xfrm>
                <a:off x="7958081" y="3994281"/>
                <a:ext cx="11740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Sharp, inverted image of the round Sun</a:t>
                </a:r>
              </a:p>
            </p:txBody>
          </p:sp>
        </p:grpSp>
        <p:cxnSp>
          <p:nvCxnSpPr>
            <p:cNvPr id="7" name="Straight Arrow Connector 6">
              <a:extLst>
                <a:ext uri="{FF2B5EF4-FFF2-40B4-BE49-F238E27FC236}">
                  <a16:creationId xmlns:a16="http://schemas.microsoft.com/office/drawing/2014/main" id="{3B32D962-815C-5B64-D8F8-A5F5D5952D31}"/>
                </a:ext>
              </a:extLst>
            </p:cNvPr>
            <p:cNvCxnSpPr>
              <a:cxnSpLocks/>
            </p:cNvCxnSpPr>
            <p:nvPr/>
          </p:nvCxnSpPr>
          <p:spPr>
            <a:xfrm>
              <a:off x="4629154" y="3036345"/>
              <a:ext cx="354447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8" name="Subtitle 11">
            <a:extLst>
              <a:ext uri="{FF2B5EF4-FFF2-40B4-BE49-F238E27FC236}">
                <a16:creationId xmlns:a16="http://schemas.microsoft.com/office/drawing/2014/main" id="{4AEEB2AE-D6D7-309D-174D-0023461FE9DE}"/>
              </a:ext>
            </a:extLst>
          </p:cNvPr>
          <p:cNvSpPr txBox="1">
            <a:spLocks/>
          </p:cNvSpPr>
          <p:nvPr/>
        </p:nvSpPr>
        <p:spPr>
          <a:xfrm>
            <a:off x="1022721" y="5645635"/>
            <a:ext cx="5789327" cy="67896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What is the Difference Between a Pinhole and a Lens?</a:t>
            </a:r>
          </a:p>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2000" dirty="0">
                <a:solidFill>
                  <a:prstClr val="black"/>
                </a:solidFill>
                <a:latin typeface="Calibri"/>
              </a:rPr>
              <a:t>See </a:t>
            </a:r>
            <a:r>
              <a:rPr lang="en-US" sz="2000" b="1" dirty="0">
                <a:solidFill>
                  <a:prstClr val="black"/>
                </a:solidFill>
                <a:latin typeface="Calibri"/>
              </a:rPr>
              <a:t>Appendix C</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5" name="Picture 14" descr="Diagram&#10;&#10;Description automatically generated">
            <a:extLst>
              <a:ext uri="{FF2B5EF4-FFF2-40B4-BE49-F238E27FC236}">
                <a16:creationId xmlns:a16="http://schemas.microsoft.com/office/drawing/2014/main" id="{2730DDB1-A9E0-C50C-8CCB-D901888239E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1317" t="867" r="11936" b="5136"/>
          <a:stretch/>
        </p:blipFill>
        <p:spPr>
          <a:xfrm>
            <a:off x="6769600" y="5130270"/>
            <a:ext cx="1679823" cy="1390212"/>
          </a:xfrm>
          <a:prstGeom prst="rect">
            <a:avLst/>
          </a:prstGeom>
        </p:spPr>
      </p:pic>
      <p:grpSp>
        <p:nvGrpSpPr>
          <p:cNvPr id="32" name="Group 31">
            <a:extLst>
              <a:ext uri="{FF2B5EF4-FFF2-40B4-BE49-F238E27FC236}">
                <a16:creationId xmlns:a16="http://schemas.microsoft.com/office/drawing/2014/main" id="{18C3A0AC-D5A9-145B-B5F0-9D8746830D11}"/>
              </a:ext>
            </a:extLst>
          </p:cNvPr>
          <p:cNvGrpSpPr/>
          <p:nvPr/>
        </p:nvGrpSpPr>
        <p:grpSpPr>
          <a:xfrm>
            <a:off x="688858" y="3360887"/>
            <a:ext cx="8224031" cy="905501"/>
            <a:chOff x="1455243" y="2844388"/>
            <a:chExt cx="8224031" cy="905501"/>
          </a:xfrm>
        </p:grpSpPr>
        <p:sp>
          <p:nvSpPr>
            <p:cNvPr id="33" name="Oval 32">
              <a:extLst>
                <a:ext uri="{FF2B5EF4-FFF2-40B4-BE49-F238E27FC236}">
                  <a16:creationId xmlns:a16="http://schemas.microsoft.com/office/drawing/2014/main" id="{042DBAC2-51F9-CE35-0385-51FC9CEB9B60}"/>
                </a:ext>
              </a:extLst>
            </p:cNvPr>
            <p:cNvSpPr>
              <a:spLocks noChangeAspect="1"/>
            </p:cNvSpPr>
            <p:nvPr/>
          </p:nvSpPr>
          <p:spPr>
            <a:xfrm>
              <a:off x="1455243" y="2926929"/>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B196775F-966E-485D-42D3-D311E8989D08}"/>
                </a:ext>
              </a:extLst>
            </p:cNvPr>
            <p:cNvSpPr/>
            <p:nvPr/>
          </p:nvSpPr>
          <p:spPr>
            <a:xfrm>
              <a:off x="1630680" y="3073777"/>
              <a:ext cx="45720" cy="45720"/>
            </a:xfrm>
            <a:prstGeom prst="ellipse">
              <a:avLst/>
            </a:prstGeom>
            <a:solidFill>
              <a:sysClr val="windowText" lastClr="000000">
                <a:lumMod val="85000"/>
                <a:lumOff val="15000"/>
              </a:sysClr>
            </a:solidFill>
            <a:ln w="19050" cap="flat" cmpd="sng" algn="ctr">
              <a:solidFill>
                <a:srgbClr val="FFC00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8E49A1D0-31E7-6796-E3E9-172A42C82928}"/>
                </a:ext>
              </a:extLst>
            </p:cNvPr>
            <p:cNvSpPr>
              <a:spLocks noChangeAspect="1"/>
            </p:cNvSpPr>
            <p:nvPr/>
          </p:nvSpPr>
          <p:spPr>
            <a:xfrm>
              <a:off x="8856314" y="2844388"/>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Oval 43">
            <a:extLst>
              <a:ext uri="{FF2B5EF4-FFF2-40B4-BE49-F238E27FC236}">
                <a16:creationId xmlns:a16="http://schemas.microsoft.com/office/drawing/2014/main" id="{20391BAF-5913-CEFD-2599-0BCFBC1BD525}"/>
              </a:ext>
            </a:extLst>
          </p:cNvPr>
          <p:cNvSpPr/>
          <p:nvPr/>
        </p:nvSpPr>
        <p:spPr>
          <a:xfrm>
            <a:off x="8710438" y="3992880"/>
            <a:ext cx="45720" cy="45720"/>
          </a:xfrm>
          <a:prstGeom prst="ellipse">
            <a:avLst/>
          </a:prstGeom>
          <a:solidFill>
            <a:sysClr val="windowText" lastClr="000000">
              <a:lumMod val="85000"/>
              <a:lumOff val="15000"/>
            </a:sysClr>
          </a:solidFill>
          <a:ln w="19050" cap="flat" cmpd="sng" algn="ctr">
            <a:solidFill>
              <a:schemeClr val="accent6">
                <a:lumMod val="60000"/>
                <a:lumOff val="40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12AFF3-B9BB-061C-704F-E8C994F9CF9B}"/>
              </a:ext>
            </a:extLst>
          </p:cNvPr>
          <p:cNvSpPr txBox="1">
            <a:spLocks/>
          </p:cNvSpPr>
          <p:nvPr/>
        </p:nvSpPr>
        <p:spPr>
          <a:xfrm>
            <a:off x="728458" y="0"/>
            <a:ext cx="7757364"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j-ea"/>
                <a:cs typeface="+mj-cs"/>
              </a:rPr>
              <a:t>APPENDIX B3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What Does it Mean to be in Focus?</a:t>
            </a:r>
          </a:p>
        </p:txBody>
      </p:sp>
      <p:sp>
        <p:nvSpPr>
          <p:cNvPr id="12" name="Subtitle 11">
            <a:extLst>
              <a:ext uri="{FF2B5EF4-FFF2-40B4-BE49-F238E27FC236}">
                <a16:creationId xmlns:a16="http://schemas.microsoft.com/office/drawing/2014/main" id="{59C43B1C-FFAD-038F-F173-2ED65DB9F690}"/>
              </a:ext>
            </a:extLst>
          </p:cNvPr>
          <p:cNvSpPr txBox="1">
            <a:spLocks/>
          </p:cNvSpPr>
          <p:nvPr/>
        </p:nvSpPr>
        <p:spPr>
          <a:xfrm>
            <a:off x="1047358" y="1182140"/>
            <a:ext cx="7119564" cy="42878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highlight>
                  <a:srgbClr val="FFFF00"/>
                </a:highlight>
                <a:uLnTx/>
                <a:uFillTx/>
                <a:latin typeface="Calibri"/>
                <a:ea typeface="+mn-ea"/>
                <a:cs typeface="+mn-cs"/>
              </a:rPr>
              <a:t>Why are images fuzzy (un-focused) using the 3-Hole PUNCH pinhole Projector?</a:t>
            </a:r>
          </a:p>
        </p:txBody>
      </p:sp>
    </p:spTree>
    <p:extLst>
      <p:ext uri="{BB962C8B-B14F-4D97-AF65-F5344CB8AC3E}">
        <p14:creationId xmlns:p14="http://schemas.microsoft.com/office/powerpoint/2010/main" val="2089432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9490E1-E2BC-FEF2-C0B4-4DC5CB9126A3}"/>
              </a:ext>
            </a:extLst>
          </p:cNvPr>
          <p:cNvSpPr txBox="1"/>
          <p:nvPr/>
        </p:nvSpPr>
        <p:spPr>
          <a:xfrm>
            <a:off x="5186143" y="1662840"/>
            <a:ext cx="3505200" cy="33958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larger the “pinhole” gaps, the longer the focal length, and so taller trees like these Rocky Mountain Ponderosa Pine can produce some  large, well-focused images as the sunlight streams through the gaps between their branches and needles. </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But if the gaps are too large, they do not form solar images, but simply cast shadows of their shapes on the surface.</a:t>
            </a:r>
            <a:r>
              <a:rPr kumimoji="0" lang="en-US" sz="1600" b="0" i="0" u="none" strike="noStrike" kern="1200" cap="none" spc="0" normalizeH="0" baseline="0" noProof="0" dirty="0">
                <a:ln>
                  <a:noFill/>
                </a:ln>
                <a:solidFill>
                  <a:prstClr val="black"/>
                </a:solidFill>
                <a:effectLst/>
                <a:uLnTx/>
                <a:uFillTx/>
                <a:latin typeface="Calibri"/>
                <a:ea typeface="+mn-ea"/>
                <a:cs typeface="+mn-cs"/>
              </a:rPr>
              <a:t> Note the fascinating lack of shadows that look much like pine needles or  branches.</a:t>
            </a:r>
          </a:p>
        </p:txBody>
      </p:sp>
      <p:pic>
        <p:nvPicPr>
          <p:cNvPr id="4" name="Picture 3" descr="A picture containing tree, outdoor, snow, sky&#10;&#10;Description automatically generated">
            <a:extLst>
              <a:ext uri="{FF2B5EF4-FFF2-40B4-BE49-F238E27FC236}">
                <a16:creationId xmlns:a16="http://schemas.microsoft.com/office/drawing/2014/main" id="{E5121F3A-58E4-2C98-3479-732844B6C7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1964" y="646331"/>
            <a:ext cx="4266322" cy="5688429"/>
          </a:xfrm>
          <a:prstGeom prst="rect">
            <a:avLst/>
          </a:prstGeom>
        </p:spPr>
      </p:pic>
      <p:sp>
        <p:nvSpPr>
          <p:cNvPr id="2" name="Slide Number Placeholder 1">
            <a:extLst>
              <a:ext uri="{FF2B5EF4-FFF2-40B4-BE49-F238E27FC236}">
                <a16:creationId xmlns:a16="http://schemas.microsoft.com/office/drawing/2014/main" id="{DE5E929D-981C-8650-0AC3-9E1DEDF072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1CBBE152-4747-7639-781A-11EF7DB40AA7}"/>
              </a:ext>
            </a:extLst>
          </p:cNvPr>
          <p:cNvSpPr txBox="1"/>
          <p:nvPr/>
        </p:nvSpPr>
        <p:spPr>
          <a:xfrm>
            <a:off x="771964" y="6075150"/>
            <a:ext cx="4266322" cy="584775"/>
          </a:xfrm>
          <a:prstGeom prst="rect">
            <a:avLst/>
          </a:prstGeom>
          <a:solidFill>
            <a:srgbClr val="ECEEF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Calibri"/>
                <a:ea typeface="+mn-ea"/>
                <a:cs typeface="+mn-cs"/>
              </a:rPr>
              <a:t>Larger “pinhole” gaps have longer focal lengths and can make larger images beneath tall trees.</a:t>
            </a:r>
          </a:p>
        </p:txBody>
      </p:sp>
      <p:sp>
        <p:nvSpPr>
          <p:cNvPr id="9" name="Title 1">
            <a:extLst>
              <a:ext uri="{FF2B5EF4-FFF2-40B4-BE49-F238E27FC236}">
                <a16:creationId xmlns:a16="http://schemas.microsoft.com/office/drawing/2014/main" id="{DA4B6B20-1B3B-1307-8E68-C4171D7E4502}"/>
              </a:ext>
            </a:extLst>
          </p:cNvPr>
          <p:cNvSpPr>
            <a:spLocks noGrp="1"/>
          </p:cNvSpPr>
          <p:nvPr>
            <p:ph type="ctrTitle"/>
          </p:nvPr>
        </p:nvSpPr>
        <p:spPr>
          <a:xfrm>
            <a:off x="5093367" y="817387"/>
            <a:ext cx="3764896" cy="646331"/>
          </a:xfrm>
        </p:spPr>
        <p:txBody>
          <a:bodyPr>
            <a:normAutofit fontScale="90000"/>
          </a:bodyPr>
          <a:lstStyle/>
          <a:p>
            <a:r>
              <a:rPr lang="en-US" sz="2800" b="1" dirty="0"/>
              <a:t>Ponderosa Pines Can Have Pine-Sized Pinholes</a:t>
            </a:r>
          </a:p>
        </p:txBody>
      </p:sp>
      <p:sp>
        <p:nvSpPr>
          <p:cNvPr id="6" name="Title 1">
            <a:extLst>
              <a:ext uri="{FF2B5EF4-FFF2-40B4-BE49-F238E27FC236}">
                <a16:creationId xmlns:a16="http://schemas.microsoft.com/office/drawing/2014/main" id="{65B16726-2774-0B30-284C-BB41074B07AF}"/>
              </a:ext>
            </a:extLst>
          </p:cNvPr>
          <p:cNvSpPr txBox="1">
            <a:spLocks/>
          </p:cNvSpPr>
          <p:nvPr/>
        </p:nvSpPr>
        <p:spPr>
          <a:xfrm>
            <a:off x="728458" y="0"/>
            <a:ext cx="7757364"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j-ea"/>
                <a:cs typeface="+mj-cs"/>
              </a:rPr>
              <a:t>APPENDIX B4</a:t>
            </a:r>
          </a:p>
        </p:txBody>
      </p:sp>
    </p:spTree>
    <p:extLst>
      <p:ext uri="{BB962C8B-B14F-4D97-AF65-F5344CB8AC3E}">
        <p14:creationId xmlns:p14="http://schemas.microsoft.com/office/powerpoint/2010/main" val="3311122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0D76F23-7150-34DE-D122-6B0F69CEE51B}"/>
              </a:ext>
            </a:extLst>
          </p:cNvPr>
          <p:cNvGrpSpPr/>
          <p:nvPr/>
        </p:nvGrpSpPr>
        <p:grpSpPr>
          <a:xfrm>
            <a:off x="5590256" y="1404552"/>
            <a:ext cx="3706144" cy="3404402"/>
            <a:chOff x="5590256" y="1404552"/>
            <a:chExt cx="3706144" cy="3404402"/>
          </a:xfrm>
        </p:grpSpPr>
        <p:pic>
          <p:nvPicPr>
            <p:cNvPr id="20" name="Picture 19" descr="Diagram&#10;&#10;Description automatically generated">
              <a:extLst>
                <a:ext uri="{FF2B5EF4-FFF2-40B4-BE49-F238E27FC236}">
                  <a16:creationId xmlns:a16="http://schemas.microsoft.com/office/drawing/2014/main" id="{1340E424-F76E-0096-F028-407F6FB4B61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317" t="867" r="11936" b="5136"/>
            <a:stretch/>
          </p:blipFill>
          <p:spPr>
            <a:xfrm>
              <a:off x="5590256" y="1404552"/>
              <a:ext cx="3706144" cy="3404402"/>
            </a:xfrm>
            <a:prstGeom prst="rect">
              <a:avLst/>
            </a:prstGeom>
          </p:spPr>
        </p:pic>
        <p:sp>
          <p:nvSpPr>
            <p:cNvPr id="2" name="TextBox 1">
              <a:extLst>
                <a:ext uri="{FF2B5EF4-FFF2-40B4-BE49-F238E27FC236}">
                  <a16:creationId xmlns:a16="http://schemas.microsoft.com/office/drawing/2014/main" id="{BDFB319C-51E7-56F7-508D-43DF45454EE9}"/>
                </a:ext>
              </a:extLst>
            </p:cNvPr>
            <p:cNvSpPr txBox="1"/>
            <p:nvPr/>
          </p:nvSpPr>
          <p:spPr>
            <a:xfrm>
              <a:off x="5688255" y="1836202"/>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6" name="TextBox 5">
              <a:extLst>
                <a:ext uri="{FF2B5EF4-FFF2-40B4-BE49-F238E27FC236}">
                  <a16:creationId xmlns:a16="http://schemas.microsoft.com/office/drawing/2014/main" id="{92C1ACF3-0576-F129-BFB8-A765B2545CF7}"/>
                </a:ext>
              </a:extLst>
            </p:cNvPr>
            <p:cNvSpPr txBox="1"/>
            <p:nvPr/>
          </p:nvSpPr>
          <p:spPr>
            <a:xfrm>
              <a:off x="5697794" y="2819400"/>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7" name="TextBox 6">
              <a:extLst>
                <a:ext uri="{FF2B5EF4-FFF2-40B4-BE49-F238E27FC236}">
                  <a16:creationId xmlns:a16="http://schemas.microsoft.com/office/drawing/2014/main" id="{018FBD16-16B3-8EF1-2C80-C80AD85AF0FB}"/>
                </a:ext>
              </a:extLst>
            </p:cNvPr>
            <p:cNvSpPr txBox="1"/>
            <p:nvPr/>
          </p:nvSpPr>
          <p:spPr>
            <a:xfrm>
              <a:off x="5697794" y="3810000"/>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grpSp>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5"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726421" y="247367"/>
            <a:ext cx="7757364"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77B49322-6B78-2CDB-360E-57F68C82069D}"/>
              </a:ext>
            </a:extLst>
          </p:cNvPr>
          <p:cNvSpPr txBox="1"/>
          <p:nvPr/>
        </p:nvSpPr>
        <p:spPr>
          <a:xfrm>
            <a:off x="1248291" y="1779687"/>
            <a:ext cx="4252902" cy="507831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“holes” in the 3-Hole PUNCH Pinhole projector are acting as a limited sort of lens to form inverted images. To form an image, each region of the projection surface must receive the light from a corresponding region of the object. </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diagram at the right shows the formation of an inverted image with a lens. </a:t>
            </a:r>
            <a:r>
              <a:rPr kumimoji="0" lang="en-US" sz="16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In each of the three rows (1-3), only the central ray would contribute to a pinhole image.</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lens bends (refracts) the light, which allows more light from any particular region on the object to be focused on the corresponding region of the projection surface. This creates a better and brighter image at the focal length of the lens.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Pinhole images are dimmer than when a lens is used because less light comes from any particular region of the object to a corresponding region on the projection surface. </a:t>
            </a:r>
          </a:p>
        </p:txBody>
      </p:sp>
      <p:sp>
        <p:nvSpPr>
          <p:cNvPr id="8" name="TextBox 7">
            <a:extLst>
              <a:ext uri="{FF2B5EF4-FFF2-40B4-BE49-F238E27FC236}">
                <a16:creationId xmlns:a16="http://schemas.microsoft.com/office/drawing/2014/main" id="{4A81BB48-803E-E5B4-3078-6DDE096C0FC1}"/>
              </a:ext>
            </a:extLst>
          </p:cNvPr>
          <p:cNvSpPr txBox="1"/>
          <p:nvPr/>
        </p:nvSpPr>
        <p:spPr>
          <a:xfrm>
            <a:off x="5590256" y="4531955"/>
            <a:ext cx="342611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https://www.wikiwand.com/en/Real_image</a:t>
            </a:r>
          </a:p>
        </p:txBody>
      </p:sp>
      <p:sp>
        <p:nvSpPr>
          <p:cNvPr id="11" name="TextBox 10">
            <a:extLst>
              <a:ext uri="{FF2B5EF4-FFF2-40B4-BE49-F238E27FC236}">
                <a16:creationId xmlns:a16="http://schemas.microsoft.com/office/drawing/2014/main" id="{611A5F52-5AF0-5B7E-9E20-CADDCF4045C2}"/>
              </a:ext>
            </a:extLst>
          </p:cNvPr>
          <p:cNvSpPr txBox="1"/>
          <p:nvPr/>
        </p:nvSpPr>
        <p:spPr>
          <a:xfrm>
            <a:off x="5759245" y="4876800"/>
            <a:ext cx="3183318" cy="175432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Our study of pinhole imaging helps us to better appreciate what an eye or camera lens is doing to support image formation.  The lens is bending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more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light from a particular region of an object (say the head) to a particular region of a light-sensitive surface (e.g., the bottom of the projection surface). This helps to create a brighter and clearer image than a pinhole could produce in the same amount of time.</a:t>
            </a:r>
          </a:p>
        </p:txBody>
      </p:sp>
      <p:sp>
        <p:nvSpPr>
          <p:cNvPr id="12" name="Subtitle 11">
            <a:extLst>
              <a:ext uri="{FF2B5EF4-FFF2-40B4-BE49-F238E27FC236}">
                <a16:creationId xmlns:a16="http://schemas.microsoft.com/office/drawing/2014/main" id="{DA5C1476-47E2-41AC-1768-B7B5687EFD29}"/>
              </a:ext>
            </a:extLst>
          </p:cNvPr>
          <p:cNvSpPr txBox="1">
            <a:spLocks/>
          </p:cNvSpPr>
          <p:nvPr/>
        </p:nvSpPr>
        <p:spPr>
          <a:xfrm>
            <a:off x="1374607" y="1145080"/>
            <a:ext cx="6460992" cy="6401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Our study of pinhole imaging helps us to better appreciate what an eye or camera lens is doing to support image formation</a:t>
            </a:r>
          </a:p>
        </p:txBody>
      </p:sp>
      <p:sp>
        <p:nvSpPr>
          <p:cNvPr id="14" name="Title 1">
            <a:extLst>
              <a:ext uri="{FF2B5EF4-FFF2-40B4-BE49-F238E27FC236}">
                <a16:creationId xmlns:a16="http://schemas.microsoft.com/office/drawing/2014/main" id="{9368093B-4B6C-3A30-480A-2CFC13548D0C}"/>
              </a:ext>
            </a:extLst>
          </p:cNvPr>
          <p:cNvSpPr txBox="1">
            <a:spLocks/>
          </p:cNvSpPr>
          <p:nvPr/>
        </p:nvSpPr>
        <p:spPr>
          <a:xfrm>
            <a:off x="1356049" y="64432"/>
            <a:ext cx="6431901" cy="1061172"/>
          </a:xfrm>
          <a:prstGeom prst="rect">
            <a:avLst/>
          </a:prstGeom>
          <a:solidFill>
            <a:srgbClr val="B1EBF4"/>
          </a:solidFill>
          <a:ln>
            <a:solidFill>
              <a:srgbClr val="4BACC6">
                <a:lumMod val="75000"/>
              </a:srgb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j-ea"/>
                <a:cs typeface="+mj-cs"/>
              </a:rPr>
              <a:t>APPENDIX </a:t>
            </a:r>
            <a:r>
              <a:rPr lang="en-US" sz="4000" b="1" dirty="0">
                <a:solidFill>
                  <a:prstClr val="black"/>
                </a:solidFill>
                <a:latin typeface="Calibri"/>
              </a:rPr>
              <a:t>C</a:t>
            </a:r>
            <a:endParaRPr kumimoji="0" lang="en-US" sz="4000" b="1" i="0" u="none" strike="noStrike" kern="1200" cap="none" spc="0" normalizeH="0" baseline="0" noProof="0" dirty="0">
              <a:ln>
                <a:noFill/>
              </a:ln>
              <a:solidFill>
                <a:prstClr val="black"/>
              </a:solidFill>
              <a:effectLst/>
              <a:uLnTx/>
              <a:uFillTx/>
              <a:latin typeface="Calibri"/>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j-ea"/>
                <a:cs typeface="+mj-cs"/>
              </a:rPr>
              <a:t>Difference Between a “Pinhole” and a Lens?</a:t>
            </a:r>
          </a:p>
        </p:txBody>
      </p:sp>
    </p:spTree>
    <p:extLst>
      <p:ext uri="{BB962C8B-B14F-4D97-AF65-F5344CB8AC3E}">
        <p14:creationId xmlns:p14="http://schemas.microsoft.com/office/powerpoint/2010/main" val="931100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2"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676399" y="1391418"/>
            <a:ext cx="6248401" cy="1808982"/>
          </a:xfrm>
          <a:prstGeom prst="rect">
            <a:avLst/>
          </a:prstGeom>
          <a:solidFill>
            <a:srgbClr val="B1EBF4"/>
          </a:solidFill>
          <a:ln>
            <a:solidFill>
              <a:schemeClr val="accent5">
                <a:lumMod val="75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a:t>APPENDIX D</a:t>
            </a:r>
            <a:endParaRPr lang="en-US" sz="4000" b="1" dirty="0">
              <a:solidFill>
                <a:prstClr val="black"/>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400" b="1" dirty="0">
                <a:solidFill>
                  <a:prstClr val="black"/>
                </a:solidFill>
              </a:rPr>
              <a:t>Why doesn’t our Pinhole Projector have Pin-sized holes?</a:t>
            </a:r>
          </a:p>
        </p:txBody>
      </p:sp>
      <p:grpSp>
        <p:nvGrpSpPr>
          <p:cNvPr id="7" name="Group 6">
            <a:extLst>
              <a:ext uri="{FF2B5EF4-FFF2-40B4-BE49-F238E27FC236}">
                <a16:creationId xmlns:a16="http://schemas.microsoft.com/office/drawing/2014/main" id="{5D96F442-0340-2528-12A3-6F93CEAB1844}"/>
              </a:ext>
            </a:extLst>
          </p:cNvPr>
          <p:cNvGrpSpPr/>
          <p:nvPr/>
        </p:nvGrpSpPr>
        <p:grpSpPr>
          <a:xfrm>
            <a:off x="75760" y="113952"/>
            <a:ext cx="1263184" cy="2809693"/>
            <a:chOff x="110611" y="113946"/>
            <a:chExt cx="1263184" cy="2809693"/>
          </a:xfrm>
        </p:grpSpPr>
        <p:pic>
          <p:nvPicPr>
            <p:cNvPr id="10" name="Picture 10" descr="Picture 10">
              <a:extLst>
                <a:ext uri="{FF2B5EF4-FFF2-40B4-BE49-F238E27FC236}">
                  <a16:creationId xmlns:a16="http://schemas.microsoft.com/office/drawing/2014/main" id="{C9804DB4-49AC-C8E7-A588-F99E28C8A7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12" name="TextBox 11">
              <a:extLst>
                <a:ext uri="{FF2B5EF4-FFF2-40B4-BE49-F238E27FC236}">
                  <a16:creationId xmlns:a16="http://schemas.microsoft.com/office/drawing/2014/main" id="{9BF30AD6-1738-9EF2-225B-F4B60050537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4" name="TextBox 3">
            <a:extLst>
              <a:ext uri="{FF2B5EF4-FFF2-40B4-BE49-F238E27FC236}">
                <a16:creationId xmlns:a16="http://schemas.microsoft.com/office/drawing/2014/main" id="{960D2AB6-32D1-C5D4-EFC4-52463A524234}"/>
              </a:ext>
            </a:extLst>
          </p:cNvPr>
          <p:cNvSpPr txBox="1"/>
          <p:nvPr/>
        </p:nvSpPr>
        <p:spPr>
          <a:xfrm>
            <a:off x="154154" y="6427113"/>
            <a:ext cx="8409911" cy="430887"/>
          </a:xfrm>
          <a:prstGeom prst="rect">
            <a:avLst/>
          </a:prstGeom>
          <a:noFill/>
        </p:spPr>
        <p:txBody>
          <a:bodyPr wrap="square" rtlCol="0">
            <a:spAutoFit/>
          </a:bodyPr>
          <a:lstStyle/>
          <a:p>
            <a:r>
              <a:rPr lang="en-US" sz="1200" b="1" dirty="0"/>
              <a:t>CONTACT: </a:t>
            </a:r>
          </a:p>
          <a:p>
            <a:r>
              <a:rPr lang="en-US" sz="1000" dirty="0"/>
              <a:t>Dr. Cherilynn Morrow, Outreach Director for the NASA PUNCH mission [cherilynn.morrow@gmail.com]</a:t>
            </a:r>
          </a:p>
        </p:txBody>
      </p:sp>
      <p:sp>
        <p:nvSpPr>
          <p:cNvPr id="2" name="TextBox 1">
            <a:extLst>
              <a:ext uri="{FF2B5EF4-FFF2-40B4-BE49-F238E27FC236}">
                <a16:creationId xmlns:a16="http://schemas.microsoft.com/office/drawing/2014/main" id="{F907A8D7-5D35-52F3-8671-59211F029FD0}"/>
              </a:ext>
            </a:extLst>
          </p:cNvPr>
          <p:cNvSpPr txBox="1"/>
          <p:nvPr/>
        </p:nvSpPr>
        <p:spPr>
          <a:xfrm>
            <a:off x="1535827" y="3527453"/>
            <a:ext cx="4114800" cy="2677656"/>
          </a:xfrm>
          <a:prstGeom prst="rect">
            <a:avLst/>
          </a:prstGeom>
          <a:noFill/>
        </p:spPr>
        <p:txBody>
          <a:bodyPr wrap="square">
            <a:spAutoFit/>
          </a:bodyPr>
          <a:lstStyle/>
          <a:p>
            <a:pPr algn="just">
              <a:defRPr/>
            </a:pPr>
            <a:r>
              <a:rPr kumimoji="0" lang="en-US" sz="2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What are the trade-offs in the design of our </a:t>
            </a:r>
            <a:r>
              <a:rPr kumimoji="0" lang="en-US" sz="24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3-Hole PUNCH Pinhole Projector </a:t>
            </a:r>
            <a:r>
              <a:rPr kumimoji="0" lang="en-US" sz="240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that have led us to choose larger (~5 mm) holes instead of pinholes?  First, we must be reminded </a:t>
            </a:r>
            <a:r>
              <a:rPr lang="en-US" sz="2400" dirty="0">
                <a:solidFill>
                  <a:prstClr val="black"/>
                </a:solidFill>
                <a:latin typeface="Calibri" panose="020F0502020204030204" pitchFamily="34" charset="0"/>
                <a:cs typeface="Calibri" panose="020F0502020204030204" pitchFamily="34" charset="0"/>
              </a:rPr>
              <a:t>how p</a:t>
            </a:r>
            <a:r>
              <a:rPr kumimoji="0" lang="en-US" sz="240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inhole cameras work.</a:t>
            </a:r>
          </a:p>
        </p:txBody>
      </p:sp>
      <p:pic>
        <p:nvPicPr>
          <p:cNvPr id="3" name="Picture 2">
            <a:extLst>
              <a:ext uri="{FF2B5EF4-FFF2-40B4-BE49-F238E27FC236}">
                <a16:creationId xmlns:a16="http://schemas.microsoft.com/office/drawing/2014/main" id="{3D43377B-BB21-B051-19D6-BEEAA36C22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000" y="3376206"/>
            <a:ext cx="2145427" cy="2980150"/>
          </a:xfrm>
          <a:prstGeom prst="rect">
            <a:avLst/>
          </a:prstGeom>
        </p:spPr>
      </p:pic>
    </p:spTree>
    <p:extLst>
      <p:ext uri="{BB962C8B-B14F-4D97-AF65-F5344CB8AC3E}">
        <p14:creationId xmlns:p14="http://schemas.microsoft.com/office/powerpoint/2010/main" val="3101975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9066E2CE-D2DF-2C8D-38EA-D953A5FD9378}"/>
              </a:ext>
            </a:extLst>
          </p:cNvPr>
          <p:cNvSpPr>
            <a:spLocks noGrp="1"/>
          </p:cNvSpPr>
          <p:nvPr>
            <p:ph type="sldNum" sz="quarter" idx="12"/>
          </p:nvPr>
        </p:nvSpPr>
        <p:spPr>
          <a:xfrm>
            <a:off x="6856246" y="6569077"/>
            <a:ext cx="2133600" cy="365125"/>
          </a:xfrm>
        </p:spPr>
        <p:txBody>
          <a:bodyPr/>
          <a:lstStyle/>
          <a:p>
            <a:pPr>
              <a:defRPr/>
            </a:pPr>
            <a:fld id="{23E00BF6-6337-4BA4-A033-88BB584A9638}" type="slidenum">
              <a:rPr lang="en-US">
                <a:solidFill>
                  <a:prstClr val="black">
                    <a:tint val="75000"/>
                  </a:prstClr>
                </a:solidFill>
              </a:rPr>
              <a:pPr>
                <a:defRPr/>
              </a:pPr>
              <a:t>25</a:t>
            </a:fld>
            <a:endParaRPr lang="en-US" dirty="0">
              <a:solidFill>
                <a:prstClr val="black">
                  <a:tint val="75000"/>
                </a:prstClr>
              </a:solidFill>
            </a:endParaRPr>
          </a:p>
        </p:txBody>
      </p:sp>
      <p:sp>
        <p:nvSpPr>
          <p:cNvPr id="33" name="TextBox 32">
            <a:extLst>
              <a:ext uri="{FF2B5EF4-FFF2-40B4-BE49-F238E27FC236}">
                <a16:creationId xmlns:a16="http://schemas.microsoft.com/office/drawing/2014/main" id="{6AC7792E-4316-D5C1-D947-0D650BDE28B4}"/>
              </a:ext>
            </a:extLst>
          </p:cNvPr>
          <p:cNvSpPr txBox="1"/>
          <p:nvPr/>
        </p:nvSpPr>
        <p:spPr>
          <a:xfrm>
            <a:off x="1260550" y="1432051"/>
            <a:ext cx="6882859" cy="1015663"/>
          </a:xfrm>
          <a:prstGeom prst="rect">
            <a:avLst/>
          </a:prstGeom>
          <a:noFill/>
        </p:spPr>
        <p:txBody>
          <a:bodyPr wrap="square">
            <a:spAutoFit/>
          </a:bodyPr>
          <a:lstStyle/>
          <a:p>
            <a:pPr>
              <a:spcAft>
                <a:spcPts val="600"/>
              </a:spcAft>
              <a:defRPr/>
            </a:pPr>
            <a:r>
              <a:rPr lang="en-US" sz="2000" dirty="0">
                <a:solidFill>
                  <a:prstClr val="black"/>
                </a:solidFill>
              </a:rPr>
              <a:t>A pin-sized hole can focus light over a much shorter distance than the larger holes of our pinhole projector, so a sharp image can be formed inside a pinhole camera box.</a:t>
            </a:r>
            <a:endParaRPr lang="en-US" sz="2000" dirty="0">
              <a:solidFill>
                <a:srgbClr val="000000"/>
              </a:solidFill>
            </a:endParaRPr>
          </a:p>
        </p:txBody>
      </p:sp>
      <p:sp>
        <p:nvSpPr>
          <p:cNvPr id="12" name="Title 1">
            <a:extLst>
              <a:ext uri="{FF2B5EF4-FFF2-40B4-BE49-F238E27FC236}">
                <a16:creationId xmlns:a16="http://schemas.microsoft.com/office/drawing/2014/main" id="{4B0E4D00-EE90-F1CF-E965-DFB5CE54F77E}"/>
              </a:ext>
            </a:extLst>
          </p:cNvPr>
          <p:cNvSpPr txBox="1">
            <a:spLocks/>
          </p:cNvSpPr>
          <p:nvPr/>
        </p:nvSpPr>
        <p:spPr>
          <a:xfrm>
            <a:off x="707352" y="319801"/>
            <a:ext cx="7772400" cy="128040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defRPr/>
            </a:pPr>
            <a:r>
              <a:rPr lang="en-US" sz="3600" b="1" dirty="0"/>
              <a:t>APPENDIX D1</a:t>
            </a:r>
            <a:br>
              <a:rPr lang="en-US" sz="4000" b="1" dirty="0">
                <a:solidFill>
                  <a:prstClr val="black"/>
                </a:solidFill>
              </a:rPr>
            </a:br>
            <a:r>
              <a:rPr lang="en-US" sz="2600" b="1" dirty="0">
                <a:solidFill>
                  <a:prstClr val="black"/>
                </a:solidFill>
                <a:latin typeface="Calibri" panose="020F0502020204030204" pitchFamily="34" charset="0"/>
                <a:cs typeface="Calibri" panose="020F0502020204030204" pitchFamily="34" charset="0"/>
              </a:rPr>
              <a:t>Why Doesn’t Our Projector Have Pin-Sized Holes?</a:t>
            </a:r>
          </a:p>
        </p:txBody>
      </p:sp>
      <p:sp>
        <p:nvSpPr>
          <p:cNvPr id="21" name="TextBox 20">
            <a:extLst>
              <a:ext uri="{FF2B5EF4-FFF2-40B4-BE49-F238E27FC236}">
                <a16:creationId xmlns:a16="http://schemas.microsoft.com/office/drawing/2014/main" id="{6AC7792E-4316-D5C1-D947-0D650BDE28B4}"/>
              </a:ext>
            </a:extLst>
          </p:cNvPr>
          <p:cNvSpPr txBox="1"/>
          <p:nvPr/>
        </p:nvSpPr>
        <p:spPr>
          <a:xfrm>
            <a:off x="1260550" y="2563897"/>
            <a:ext cx="7221397" cy="646331"/>
          </a:xfrm>
          <a:prstGeom prst="rect">
            <a:avLst/>
          </a:prstGeom>
          <a:noFill/>
        </p:spPr>
        <p:txBody>
          <a:bodyPr wrap="square">
            <a:spAutoFit/>
          </a:bodyPr>
          <a:lstStyle/>
          <a:p>
            <a:pPr>
              <a:defRPr/>
            </a:pPr>
            <a:r>
              <a:rPr lang="en-US" dirty="0">
                <a:solidFill>
                  <a:prstClr val="black"/>
                </a:solidFill>
              </a:rPr>
              <a:t>Pinhole </a:t>
            </a:r>
            <a:r>
              <a:rPr lang="en-US" i="1" dirty="0">
                <a:solidFill>
                  <a:prstClr val="black"/>
                </a:solidFill>
              </a:rPr>
              <a:t>cameras</a:t>
            </a:r>
            <a:r>
              <a:rPr lang="en-US" dirty="0">
                <a:solidFill>
                  <a:prstClr val="black"/>
                </a:solidFill>
              </a:rPr>
              <a:t> do not typically make images of the Sun. Instead, they make images of objects that REFLECT sunlight. How does this work?</a:t>
            </a:r>
          </a:p>
        </p:txBody>
      </p:sp>
      <p:sp>
        <p:nvSpPr>
          <p:cNvPr id="22" name="TextBox 21">
            <a:extLst>
              <a:ext uri="{FF2B5EF4-FFF2-40B4-BE49-F238E27FC236}">
                <a16:creationId xmlns:a16="http://schemas.microsoft.com/office/drawing/2014/main" id="{C0A8E31C-1951-D823-7486-0197F62E9EF5}"/>
              </a:ext>
            </a:extLst>
          </p:cNvPr>
          <p:cNvSpPr txBox="1"/>
          <p:nvPr/>
        </p:nvSpPr>
        <p:spPr>
          <a:xfrm>
            <a:off x="4630026" y="3377885"/>
            <a:ext cx="4285374" cy="3016210"/>
          </a:xfrm>
          <a:prstGeom prst="rect">
            <a:avLst/>
          </a:prstGeom>
          <a:solidFill>
            <a:schemeClr val="bg1"/>
          </a:solidFill>
          <a:ln>
            <a:solidFill>
              <a:schemeClr val="tx1"/>
            </a:solidFill>
          </a:ln>
        </p:spPr>
        <p:txBody>
          <a:bodyPr wrap="square" rtlCol="0">
            <a:spAutoFit/>
          </a:bodyPr>
          <a:lstStyle/>
          <a:p>
            <a:pPr algn="just">
              <a:spcAft>
                <a:spcPts val="1200"/>
              </a:spcAft>
              <a:defRPr/>
            </a:pPr>
            <a:r>
              <a:rPr lang="en-US" sz="1400" b="1" dirty="0">
                <a:solidFill>
                  <a:srgbClr val="000000"/>
                </a:solidFill>
                <a:latin typeface="Arial Narrow" panose="020B0606020202030204" pitchFamily="34" charset="0"/>
              </a:rPr>
              <a:t>1. </a:t>
            </a:r>
            <a:r>
              <a:rPr lang="en-US" sz="1400" dirty="0">
                <a:solidFill>
                  <a:srgbClr val="000000"/>
                </a:solidFill>
                <a:latin typeface="Arial Narrow" panose="020B0606020202030204" pitchFamily="34" charset="0"/>
              </a:rPr>
              <a:t>We can see things because they either </a:t>
            </a:r>
            <a:r>
              <a:rPr lang="en-US" sz="1400" i="1" dirty="0">
                <a:solidFill>
                  <a:srgbClr val="000000"/>
                </a:solidFill>
                <a:latin typeface="Arial Narrow" panose="020B0606020202030204" pitchFamily="34" charset="0"/>
              </a:rPr>
              <a:t>emit</a:t>
            </a:r>
            <a:r>
              <a:rPr lang="en-US" sz="1400" dirty="0">
                <a:solidFill>
                  <a:srgbClr val="000000"/>
                </a:solidFill>
                <a:latin typeface="Arial Narrow" panose="020B0606020202030204" pitchFamily="34" charset="0"/>
              </a:rPr>
              <a:t> or </a:t>
            </a:r>
            <a:r>
              <a:rPr lang="en-US" sz="1400" i="1" dirty="0">
                <a:solidFill>
                  <a:srgbClr val="000000"/>
                </a:solidFill>
                <a:latin typeface="Arial Narrow" panose="020B0606020202030204" pitchFamily="34" charset="0"/>
              </a:rPr>
              <a:t>reflect</a:t>
            </a:r>
            <a:r>
              <a:rPr lang="en-US" sz="1400" dirty="0">
                <a:solidFill>
                  <a:srgbClr val="000000"/>
                </a:solidFill>
                <a:latin typeface="Arial Narrow" panose="020B0606020202030204" pitchFamily="34" charset="0"/>
              </a:rPr>
              <a:t> light. </a:t>
            </a:r>
            <a:endParaRPr lang="en-US" sz="1400" dirty="0">
              <a:solidFill>
                <a:prstClr val="black"/>
              </a:solidFill>
              <a:latin typeface="Arial Narrow" panose="020B0606020202030204" pitchFamily="34" charset="0"/>
            </a:endParaRPr>
          </a:p>
          <a:p>
            <a:pPr algn="just">
              <a:spcAft>
                <a:spcPts val="1200"/>
              </a:spcAft>
              <a:defRPr/>
            </a:pPr>
            <a:r>
              <a:rPr lang="en-US" sz="1400" b="1" dirty="0">
                <a:solidFill>
                  <a:prstClr val="black"/>
                </a:solidFill>
                <a:latin typeface="Arial Narrow" panose="020B0606020202030204" pitchFamily="34" charset="0"/>
              </a:rPr>
              <a:t>2. </a:t>
            </a:r>
            <a:r>
              <a:rPr lang="en-US" sz="1400" dirty="0">
                <a:solidFill>
                  <a:prstClr val="black"/>
                </a:solidFill>
                <a:latin typeface="Arial Narrow" panose="020B0606020202030204" pitchFamily="34" charset="0"/>
              </a:rPr>
              <a:t>The white rays represent light </a:t>
            </a:r>
            <a:r>
              <a:rPr lang="en-US" sz="1400" i="1" dirty="0">
                <a:solidFill>
                  <a:prstClr val="black"/>
                </a:solidFill>
                <a:latin typeface="Arial Narrow" panose="020B0606020202030204" pitchFamily="34" charset="0"/>
              </a:rPr>
              <a:t>emitted</a:t>
            </a:r>
            <a:r>
              <a:rPr lang="en-US" sz="1400" dirty="0">
                <a:solidFill>
                  <a:prstClr val="black"/>
                </a:solidFill>
                <a:latin typeface="Arial Narrow" panose="020B0606020202030204" pitchFamily="34" charset="0"/>
              </a:rPr>
              <a:t> from the Sun. </a:t>
            </a:r>
          </a:p>
          <a:p>
            <a:pPr algn="just">
              <a:spcAft>
                <a:spcPts val="1200"/>
              </a:spcAft>
              <a:defRPr/>
            </a:pPr>
            <a:r>
              <a:rPr lang="en-US" sz="1400" b="1" dirty="0">
                <a:solidFill>
                  <a:prstClr val="black"/>
                </a:solidFill>
                <a:latin typeface="Arial Narrow" panose="020B0606020202030204" pitchFamily="34" charset="0"/>
              </a:rPr>
              <a:t>3. </a:t>
            </a:r>
            <a:r>
              <a:rPr lang="en-US" sz="1400" dirty="0">
                <a:solidFill>
                  <a:prstClr val="black"/>
                </a:solidFill>
                <a:latin typeface="Arial Narrow" panose="020B0606020202030204" pitchFamily="34" charset="0"/>
              </a:rPr>
              <a:t>The black rays represent sunlight </a:t>
            </a:r>
            <a:r>
              <a:rPr lang="en-US" sz="1400" i="1" dirty="0">
                <a:solidFill>
                  <a:prstClr val="black"/>
                </a:solidFill>
                <a:latin typeface="Arial Narrow" panose="020B0606020202030204" pitchFamily="34" charset="0"/>
              </a:rPr>
              <a:t>reflected</a:t>
            </a:r>
            <a:r>
              <a:rPr lang="en-US" sz="1400" dirty="0">
                <a:solidFill>
                  <a:prstClr val="black"/>
                </a:solidFill>
                <a:latin typeface="Arial Narrow" panose="020B0606020202030204" pitchFamily="34" charset="0"/>
              </a:rPr>
              <a:t> from a point on the tree.  </a:t>
            </a:r>
          </a:p>
          <a:p>
            <a:pPr algn="just">
              <a:spcAft>
                <a:spcPts val="1200"/>
              </a:spcAft>
              <a:defRPr/>
            </a:pPr>
            <a:r>
              <a:rPr lang="en-US" sz="1400" b="1" dirty="0">
                <a:solidFill>
                  <a:prstClr val="black"/>
                </a:solidFill>
                <a:latin typeface="Arial Narrow" panose="020B0606020202030204" pitchFamily="34" charset="0"/>
              </a:rPr>
              <a:t>4. </a:t>
            </a:r>
            <a:r>
              <a:rPr lang="en-US" sz="1400" dirty="0">
                <a:solidFill>
                  <a:prstClr val="black"/>
                </a:solidFill>
                <a:latin typeface="Arial Narrow" panose="020B0606020202030204" pitchFamily="34" charset="0"/>
              </a:rPr>
              <a:t>All points on the tree reflect sunlight in all directions (shown only for the top of the tree).</a:t>
            </a:r>
          </a:p>
          <a:p>
            <a:pPr algn="just">
              <a:spcAft>
                <a:spcPts val="1200"/>
              </a:spcAft>
              <a:defRPr/>
            </a:pPr>
            <a:r>
              <a:rPr lang="en-US" sz="1400" b="1" dirty="0">
                <a:solidFill>
                  <a:prstClr val="black"/>
                </a:solidFill>
                <a:latin typeface="Arial Narrow" panose="020B0606020202030204" pitchFamily="34" charset="0"/>
              </a:rPr>
              <a:t>5</a:t>
            </a:r>
            <a:r>
              <a:rPr lang="en-US" sz="1400" dirty="0">
                <a:solidFill>
                  <a:prstClr val="black"/>
                </a:solidFill>
                <a:latin typeface="Arial Narrow" panose="020B0606020202030204" pitchFamily="34" charset="0"/>
              </a:rPr>
              <a:t>. The pinhole is so small that only one ray of light from each particular point on the tree makes it through the pinhole to a particular corresponding point on the projection surface.</a:t>
            </a:r>
          </a:p>
          <a:p>
            <a:pPr algn="just">
              <a:spcAft>
                <a:spcPts val="1200"/>
              </a:spcAft>
              <a:defRPr/>
            </a:pPr>
            <a:r>
              <a:rPr lang="en-US" sz="1400" b="1" dirty="0">
                <a:solidFill>
                  <a:prstClr val="black"/>
                </a:solidFill>
                <a:latin typeface="Arial Narrow" panose="020B0606020202030204" pitchFamily="34" charset="0"/>
              </a:rPr>
              <a:t>6</a:t>
            </a:r>
            <a:r>
              <a:rPr lang="en-US" sz="1400" dirty="0">
                <a:solidFill>
                  <a:prstClr val="black"/>
                </a:solidFill>
                <a:latin typeface="Arial Narrow" panose="020B0606020202030204" pitchFamily="34" charset="0"/>
              </a:rPr>
              <a:t>. This forms a sharp, inverted image on the projection surface.</a:t>
            </a:r>
          </a:p>
        </p:txBody>
      </p:sp>
      <p:grpSp>
        <p:nvGrpSpPr>
          <p:cNvPr id="4" name="Group 3"/>
          <p:cNvGrpSpPr>
            <a:grpSpLocks noChangeAspect="1"/>
          </p:cNvGrpSpPr>
          <p:nvPr/>
        </p:nvGrpSpPr>
        <p:grpSpPr>
          <a:xfrm>
            <a:off x="552806" y="3456518"/>
            <a:ext cx="3930315" cy="2934656"/>
            <a:chOff x="1214284" y="2814489"/>
            <a:chExt cx="5240421" cy="3912875"/>
          </a:xfrm>
        </p:grpSpPr>
        <p:grpSp>
          <p:nvGrpSpPr>
            <p:cNvPr id="23" name="Group 22">
              <a:extLst>
                <a:ext uri="{FF2B5EF4-FFF2-40B4-BE49-F238E27FC236}">
                  <a16:creationId xmlns:a16="http://schemas.microsoft.com/office/drawing/2014/main" id="{323401EF-263C-A13D-CEC3-C25810693DB3}"/>
                </a:ext>
              </a:extLst>
            </p:cNvPr>
            <p:cNvGrpSpPr/>
            <p:nvPr/>
          </p:nvGrpSpPr>
          <p:grpSpPr>
            <a:xfrm>
              <a:off x="1214284" y="2814489"/>
              <a:ext cx="5240421" cy="3840480"/>
              <a:chOff x="1505116" y="1629576"/>
              <a:chExt cx="5240421" cy="3840480"/>
            </a:xfrm>
          </p:grpSpPr>
          <p:pic>
            <p:nvPicPr>
              <p:cNvPr id="25" name="Picture 24" descr="A picture containing outdoor&#10;&#10;Description automatically generated">
                <a:extLst>
                  <a:ext uri="{FF2B5EF4-FFF2-40B4-BE49-F238E27FC236}">
                    <a16:creationId xmlns:a16="http://schemas.microsoft.com/office/drawing/2014/main" id="{59BAF02E-982D-1174-EC07-0B6F3E978A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05116" y="1629576"/>
                <a:ext cx="5240421" cy="3840480"/>
              </a:xfrm>
              <a:prstGeom prst="rect">
                <a:avLst/>
              </a:prstGeom>
            </p:spPr>
          </p:pic>
          <p:sp>
            <p:nvSpPr>
              <p:cNvPr id="26" name="TextBox 25">
                <a:extLst>
                  <a:ext uri="{FF2B5EF4-FFF2-40B4-BE49-F238E27FC236}">
                    <a16:creationId xmlns:a16="http://schemas.microsoft.com/office/drawing/2014/main" id="{DDFD7D9D-98BA-B20D-671A-6D35B11A4F36}"/>
                  </a:ext>
                </a:extLst>
              </p:cNvPr>
              <p:cNvSpPr txBox="1"/>
              <p:nvPr/>
            </p:nvSpPr>
            <p:spPr>
              <a:xfrm>
                <a:off x="4720497" y="3553808"/>
                <a:ext cx="767732" cy="328295"/>
              </a:xfrm>
              <a:prstGeom prst="rect">
                <a:avLst/>
              </a:prstGeom>
              <a:noFill/>
            </p:spPr>
            <p:txBody>
              <a:bodyPr wrap="none" rtlCol="0">
                <a:spAutoFit/>
              </a:bodyPr>
              <a:lstStyle/>
              <a:p>
                <a:pPr>
                  <a:defRPr/>
                </a:pPr>
                <a:r>
                  <a:rPr lang="en-US" sz="1000" dirty="0">
                    <a:solidFill>
                      <a:prstClr val="white"/>
                    </a:solidFill>
                  </a:rPr>
                  <a:t>pinhole</a:t>
                </a:r>
              </a:p>
            </p:txBody>
          </p:sp>
          <p:cxnSp>
            <p:nvCxnSpPr>
              <p:cNvPr id="27" name="Straight Arrow Connector 26">
                <a:extLst>
                  <a:ext uri="{FF2B5EF4-FFF2-40B4-BE49-F238E27FC236}">
                    <a16:creationId xmlns:a16="http://schemas.microsoft.com/office/drawing/2014/main" id="{66CCFD35-7DA6-0951-5336-C450A7ED89E3}"/>
                  </a:ext>
                </a:extLst>
              </p:cNvPr>
              <p:cNvCxnSpPr>
                <a:cxnSpLocks/>
              </p:cNvCxnSpPr>
              <p:nvPr/>
            </p:nvCxnSpPr>
            <p:spPr>
              <a:xfrm>
                <a:off x="5069544" y="3822257"/>
                <a:ext cx="0" cy="1618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5627EC21-9391-D269-319A-C573566CC0AA}"/>
                </a:ext>
              </a:extLst>
            </p:cNvPr>
            <p:cNvSpPr txBox="1"/>
            <p:nvPr/>
          </p:nvSpPr>
          <p:spPr>
            <a:xfrm>
              <a:off x="1275968" y="6275959"/>
              <a:ext cx="5104144" cy="451405"/>
            </a:xfrm>
            <a:prstGeom prst="rect">
              <a:avLst/>
            </a:prstGeom>
            <a:noFill/>
          </p:spPr>
          <p:txBody>
            <a:bodyPr wrap="square">
              <a:spAutoFit/>
            </a:bodyPr>
            <a:lstStyle/>
            <a:p>
              <a:pPr algn="ctr" defTabSz="457200">
                <a:defRPr/>
              </a:pPr>
              <a:r>
                <a:rPr lang="en-US" sz="800" dirty="0">
                  <a:solidFill>
                    <a:prstClr val="white"/>
                  </a:solidFill>
                </a:rPr>
                <a:t>Permission granted for one-time educational use on 9 Jan 2023</a:t>
              </a:r>
            </a:p>
            <a:p>
              <a:pPr algn="ctr" defTabSz="457200">
                <a:defRPr/>
              </a:pPr>
              <a:r>
                <a:rPr lang="en-US" sz="800" dirty="0">
                  <a:solidFill>
                    <a:prstClr val="white"/>
                  </a:solidFill>
                </a:rPr>
                <a:t>Image Credit: Matt Gatton </a:t>
              </a:r>
              <a:r>
                <a:rPr lang="en-US" sz="800" dirty="0">
                  <a:solidFill>
                    <a:prstClr val="white"/>
                  </a:solidFill>
                  <a:hlinkClick r:id="rId5">
                    <a:extLst>
                      <a:ext uri="{A12FA001-AC4F-418D-AE19-62706E023703}">
                        <ahyp:hlinkClr xmlns:ahyp="http://schemas.microsoft.com/office/drawing/2018/hyperlinkcolor" val="tx"/>
                      </a:ext>
                    </a:extLst>
                  </a:hlinkClick>
                </a:rPr>
                <a:t>http://paleo-camera.com/archeo-optics/</a:t>
              </a:r>
              <a:r>
                <a:rPr lang="en-US" sz="800" dirty="0">
                  <a:solidFill>
                    <a:prstClr val="white"/>
                  </a:solidFill>
                </a:rPr>
                <a:t> </a:t>
              </a:r>
            </a:p>
          </p:txBody>
        </p:sp>
        <p:sp>
          <p:nvSpPr>
            <p:cNvPr id="30" name="TextBox 29">
              <a:extLst>
                <a:ext uri="{FF2B5EF4-FFF2-40B4-BE49-F238E27FC236}">
                  <a16:creationId xmlns:a16="http://schemas.microsoft.com/office/drawing/2014/main" id="{FDB280D1-AC31-7636-E7DC-C1AF83FD300E}"/>
                </a:ext>
              </a:extLst>
            </p:cNvPr>
            <p:cNvSpPr txBox="1"/>
            <p:nvPr/>
          </p:nvSpPr>
          <p:spPr>
            <a:xfrm>
              <a:off x="5305203" y="4117226"/>
              <a:ext cx="990600" cy="533480"/>
            </a:xfrm>
            <a:prstGeom prst="rect">
              <a:avLst/>
            </a:prstGeom>
            <a:noFill/>
          </p:spPr>
          <p:txBody>
            <a:bodyPr wrap="square" rtlCol="0">
              <a:spAutoFit/>
            </a:bodyPr>
            <a:lstStyle/>
            <a:p>
              <a:pPr algn="ctr">
                <a:defRPr/>
              </a:pPr>
              <a:r>
                <a:rPr lang="en-US" sz="1000" dirty="0">
                  <a:solidFill>
                    <a:prstClr val="white"/>
                  </a:solidFill>
                  <a:cs typeface="Calibri" panose="020F0502020204030204" pitchFamily="34" charset="0"/>
                </a:rPr>
                <a:t>Projection surface</a:t>
              </a:r>
            </a:p>
          </p:txBody>
        </p:sp>
        <p:cxnSp>
          <p:nvCxnSpPr>
            <p:cNvPr id="31" name="Straight Arrow Connector 30">
              <a:extLst>
                <a:ext uri="{FF2B5EF4-FFF2-40B4-BE49-F238E27FC236}">
                  <a16:creationId xmlns:a16="http://schemas.microsoft.com/office/drawing/2014/main" id="{8A202312-4323-9369-E589-012F96A5C637}"/>
                </a:ext>
              </a:extLst>
            </p:cNvPr>
            <p:cNvCxnSpPr>
              <a:cxnSpLocks/>
            </p:cNvCxnSpPr>
            <p:nvPr/>
          </p:nvCxnSpPr>
          <p:spPr>
            <a:xfrm>
              <a:off x="5801732" y="4600319"/>
              <a:ext cx="0" cy="304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195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ECA6C72-4DC0-FA19-D3C6-72638D01CD1D}"/>
              </a:ext>
            </a:extLst>
          </p:cNvPr>
          <p:cNvGrpSpPr/>
          <p:nvPr/>
        </p:nvGrpSpPr>
        <p:grpSpPr>
          <a:xfrm>
            <a:off x="4343400" y="1531466"/>
            <a:ext cx="4805903" cy="3107127"/>
            <a:chOff x="4260815" y="1796619"/>
            <a:chExt cx="4805903" cy="3107127"/>
          </a:xfrm>
        </p:grpSpPr>
        <p:grpSp>
          <p:nvGrpSpPr>
            <p:cNvPr id="20" name="Group 19">
              <a:extLst>
                <a:ext uri="{FF2B5EF4-FFF2-40B4-BE49-F238E27FC236}">
                  <a16:creationId xmlns:a16="http://schemas.microsoft.com/office/drawing/2014/main" id="{5CACF075-BCFA-7BC8-021D-5DC7D896330E}"/>
                </a:ext>
              </a:extLst>
            </p:cNvPr>
            <p:cNvGrpSpPr/>
            <p:nvPr/>
          </p:nvGrpSpPr>
          <p:grpSpPr>
            <a:xfrm>
              <a:off x="4260815" y="1796619"/>
              <a:ext cx="4805903" cy="3107127"/>
              <a:chOff x="4452084" y="1504047"/>
              <a:chExt cx="4572000" cy="3017520"/>
            </a:xfrm>
          </p:grpSpPr>
          <p:pic>
            <p:nvPicPr>
              <p:cNvPr id="25" name="Picture 24">
                <a:extLst>
                  <a:ext uri="{FF2B5EF4-FFF2-40B4-BE49-F238E27FC236}">
                    <a16:creationId xmlns:a16="http://schemas.microsoft.com/office/drawing/2014/main" id="{1DC8E73E-6648-8002-E53A-3429D53B5594}"/>
                  </a:ext>
                </a:extLst>
              </p:cNvPr>
              <p:cNvPicPr>
                <a:picLocks noChangeAspect="1"/>
              </p:cNvPicPr>
              <p:nvPr/>
            </p:nvPicPr>
            <p:blipFill>
              <a:blip r:embed="rId2"/>
              <a:stretch>
                <a:fillRect/>
              </a:stretch>
            </p:blipFill>
            <p:spPr>
              <a:xfrm flipH="1">
                <a:off x="4452084" y="1504047"/>
                <a:ext cx="4572000" cy="3017520"/>
              </a:xfrm>
              <a:prstGeom prst="rect">
                <a:avLst/>
              </a:prstGeom>
            </p:spPr>
          </p:pic>
          <p:sp>
            <p:nvSpPr>
              <p:cNvPr id="26" name="TextBox 25">
                <a:extLst>
                  <a:ext uri="{FF2B5EF4-FFF2-40B4-BE49-F238E27FC236}">
                    <a16:creationId xmlns:a16="http://schemas.microsoft.com/office/drawing/2014/main" id="{6BD41211-7FD3-E5E1-77BD-1F4E00FFC9B2}"/>
                  </a:ext>
                </a:extLst>
              </p:cNvPr>
              <p:cNvSpPr txBox="1"/>
              <p:nvPr/>
            </p:nvSpPr>
            <p:spPr>
              <a:xfrm flipH="1">
                <a:off x="6193450" y="4065516"/>
                <a:ext cx="1719378" cy="328790"/>
              </a:xfrm>
              <a:prstGeom prst="rect">
                <a:avLst/>
              </a:prstGeom>
              <a:solidFill>
                <a:schemeClr val="bg1"/>
              </a:solidFill>
            </p:spPr>
            <p:txBody>
              <a:bodyPr wrap="square" rtlCol="0" anchor="ctr">
                <a:spAutoFit/>
              </a:bodyPr>
              <a:lstStyle/>
              <a:p>
                <a:pPr algn="ctr">
                  <a:defRPr/>
                </a:pPr>
                <a:endParaRPr lang="en-US" sz="1600" b="1" dirty="0">
                  <a:solidFill>
                    <a:prstClr val="black"/>
                  </a:solidFill>
                  <a:latin typeface="Arial Nova Light" panose="020B0304020202020204" pitchFamily="34" charset="0"/>
                </a:endParaRPr>
              </a:p>
            </p:txBody>
          </p:sp>
          <p:sp>
            <p:nvSpPr>
              <p:cNvPr id="27" name="TextBox 26">
                <a:extLst>
                  <a:ext uri="{FF2B5EF4-FFF2-40B4-BE49-F238E27FC236}">
                    <a16:creationId xmlns:a16="http://schemas.microsoft.com/office/drawing/2014/main" id="{C322CBF1-1508-82FA-9AD2-D414D47268DB}"/>
                  </a:ext>
                </a:extLst>
              </p:cNvPr>
              <p:cNvSpPr txBox="1"/>
              <p:nvPr/>
            </p:nvSpPr>
            <p:spPr>
              <a:xfrm flipH="1">
                <a:off x="7683400" y="1645105"/>
                <a:ext cx="1275603" cy="523220"/>
              </a:xfrm>
              <a:prstGeom prst="rect">
                <a:avLst/>
              </a:prstGeom>
              <a:solidFill>
                <a:schemeClr val="bg1"/>
              </a:solidFill>
            </p:spPr>
            <p:txBody>
              <a:bodyPr wrap="square" rtlCol="0">
                <a:spAutoFit/>
              </a:bodyPr>
              <a:lstStyle/>
              <a:p>
                <a:pPr algn="ctr">
                  <a:defRPr/>
                </a:pPr>
                <a:r>
                  <a:rPr lang="en-US" sz="1400" b="1" dirty="0">
                    <a:solidFill>
                      <a:prstClr val="black"/>
                    </a:solidFill>
                    <a:latin typeface="Arial Nova Light" panose="020B0304020202020204" pitchFamily="34" charset="0"/>
                  </a:rPr>
                  <a:t>projection</a:t>
                </a:r>
                <a:r>
                  <a:rPr lang="en-US" sz="1400" dirty="0">
                    <a:solidFill>
                      <a:prstClr val="black"/>
                    </a:solidFill>
                    <a:latin typeface="Arial Nova Light" panose="020B0304020202020204" pitchFamily="34" charset="0"/>
                  </a:rPr>
                  <a:t> </a:t>
                </a:r>
                <a:r>
                  <a:rPr lang="en-US" sz="1400" b="1" dirty="0">
                    <a:solidFill>
                      <a:prstClr val="black"/>
                    </a:solidFill>
                    <a:latin typeface="Arial Nova Light" panose="020B0304020202020204" pitchFamily="34" charset="0"/>
                  </a:rPr>
                  <a:t>surface</a:t>
                </a:r>
              </a:p>
            </p:txBody>
          </p:sp>
          <p:sp>
            <p:nvSpPr>
              <p:cNvPr id="28" name="TextBox 27">
                <a:extLst>
                  <a:ext uri="{FF2B5EF4-FFF2-40B4-BE49-F238E27FC236}">
                    <a16:creationId xmlns:a16="http://schemas.microsoft.com/office/drawing/2014/main" id="{7290F39F-25FB-27D4-92F3-381FD3AFDA0C}"/>
                  </a:ext>
                </a:extLst>
              </p:cNvPr>
              <p:cNvSpPr txBox="1"/>
              <p:nvPr/>
            </p:nvSpPr>
            <p:spPr>
              <a:xfrm flipH="1">
                <a:off x="7053139" y="2011411"/>
                <a:ext cx="889478" cy="523220"/>
              </a:xfrm>
              <a:prstGeom prst="rect">
                <a:avLst/>
              </a:prstGeom>
              <a:solidFill>
                <a:schemeClr val="bg1"/>
              </a:solidFill>
            </p:spPr>
            <p:txBody>
              <a:bodyPr wrap="square" rtlCol="0">
                <a:spAutoFit/>
              </a:bodyPr>
              <a:lstStyle/>
              <a:p>
                <a:pPr algn="ctr">
                  <a:defRPr/>
                </a:pPr>
                <a:r>
                  <a:rPr lang="en-US" sz="1400" b="1" dirty="0">
                    <a:solidFill>
                      <a:prstClr val="black"/>
                    </a:solidFill>
                    <a:latin typeface="Arial Nova Light" panose="020B0304020202020204" pitchFamily="34" charset="0"/>
                  </a:rPr>
                  <a:t>pinhole camera</a:t>
                </a:r>
              </a:p>
            </p:txBody>
          </p:sp>
          <p:sp>
            <p:nvSpPr>
              <p:cNvPr id="29" name="TextBox 28">
                <a:extLst>
                  <a:ext uri="{FF2B5EF4-FFF2-40B4-BE49-F238E27FC236}">
                    <a16:creationId xmlns:a16="http://schemas.microsoft.com/office/drawing/2014/main" id="{3EC95488-1CC5-9101-2E56-3F80BCE6B277}"/>
                  </a:ext>
                </a:extLst>
              </p:cNvPr>
              <p:cNvSpPr txBox="1"/>
              <p:nvPr/>
            </p:nvSpPr>
            <p:spPr>
              <a:xfrm>
                <a:off x="6665005" y="3837485"/>
                <a:ext cx="889479" cy="307777"/>
              </a:xfrm>
              <a:prstGeom prst="rect">
                <a:avLst/>
              </a:prstGeom>
              <a:solidFill>
                <a:schemeClr val="bg1"/>
              </a:solidFill>
            </p:spPr>
            <p:txBody>
              <a:bodyPr wrap="square" rtlCol="0">
                <a:spAutoFit/>
              </a:bodyPr>
              <a:lstStyle/>
              <a:p>
                <a:pPr algn="ctr">
                  <a:defRPr/>
                </a:pPr>
                <a:r>
                  <a:rPr lang="en-US" sz="1400" b="1" dirty="0">
                    <a:solidFill>
                      <a:prstClr val="black"/>
                    </a:solidFill>
                    <a:latin typeface="Arial Nova Light" panose="020B0304020202020204" pitchFamily="34" charset="0"/>
                  </a:rPr>
                  <a:t>pinhole</a:t>
                </a:r>
              </a:p>
            </p:txBody>
          </p:sp>
          <p:sp>
            <p:nvSpPr>
              <p:cNvPr id="32" name="TextBox 31">
                <a:extLst>
                  <a:ext uri="{FF2B5EF4-FFF2-40B4-BE49-F238E27FC236}">
                    <a16:creationId xmlns:a16="http://schemas.microsoft.com/office/drawing/2014/main" id="{94DCE06F-67AB-D9E1-A20F-AAA79D4A3D15}"/>
                  </a:ext>
                </a:extLst>
              </p:cNvPr>
              <p:cNvSpPr txBox="1"/>
              <p:nvPr/>
            </p:nvSpPr>
            <p:spPr>
              <a:xfrm flipH="1">
                <a:off x="6409355" y="2892623"/>
                <a:ext cx="960120" cy="307777"/>
              </a:xfrm>
              <a:prstGeom prst="rect">
                <a:avLst/>
              </a:prstGeom>
              <a:solidFill>
                <a:schemeClr val="bg1"/>
              </a:solidFill>
            </p:spPr>
            <p:txBody>
              <a:bodyPr wrap="square" rtlCol="0">
                <a:spAutoFit/>
              </a:bodyPr>
              <a:lstStyle/>
              <a:p>
                <a:pPr algn="ctr">
                  <a:defRPr/>
                </a:pPr>
                <a:r>
                  <a:rPr lang="en-US" sz="1400" b="1" dirty="0">
                    <a:solidFill>
                      <a:prstClr val="black"/>
                    </a:solidFill>
                    <a:latin typeface="Arial Nova Light" panose="020B0304020202020204" pitchFamily="34" charset="0"/>
                  </a:rPr>
                  <a:t>Light rays</a:t>
                </a:r>
              </a:p>
            </p:txBody>
          </p:sp>
          <p:sp>
            <p:nvSpPr>
              <p:cNvPr id="33" name="TextBox 32">
                <a:extLst>
                  <a:ext uri="{FF2B5EF4-FFF2-40B4-BE49-F238E27FC236}">
                    <a16:creationId xmlns:a16="http://schemas.microsoft.com/office/drawing/2014/main" id="{B2B6D6C2-B395-3DB5-93C7-869C93BB680A}"/>
                  </a:ext>
                </a:extLst>
              </p:cNvPr>
              <p:cNvSpPr txBox="1"/>
              <p:nvPr/>
            </p:nvSpPr>
            <p:spPr>
              <a:xfrm>
                <a:off x="5311317" y="3063376"/>
                <a:ext cx="274320" cy="328790"/>
              </a:xfrm>
              <a:prstGeom prst="rect">
                <a:avLst/>
              </a:prstGeom>
              <a:solidFill>
                <a:srgbClr val="00C057"/>
              </a:solidFill>
              <a:effectLst>
                <a:softEdge rad="31750"/>
              </a:effectLst>
            </p:spPr>
            <p:txBody>
              <a:bodyPr wrap="square" rtlCol="0">
                <a:spAutoFit/>
              </a:bodyPr>
              <a:lstStyle/>
              <a:p>
                <a:pPr algn="ctr">
                  <a:defRPr/>
                </a:pPr>
                <a:r>
                  <a:rPr lang="en-US" sz="1600" b="1" dirty="0">
                    <a:solidFill>
                      <a:prstClr val="black"/>
                    </a:solidFill>
                    <a:latin typeface="Arial Nova Light" panose="020B0304020202020204" pitchFamily="34" charset="0"/>
                  </a:rPr>
                  <a:t>P</a:t>
                </a:r>
              </a:p>
            </p:txBody>
          </p:sp>
        </p:grpSp>
        <p:sp>
          <p:nvSpPr>
            <p:cNvPr id="22" name="TextBox 21">
              <a:extLst>
                <a:ext uri="{FF2B5EF4-FFF2-40B4-BE49-F238E27FC236}">
                  <a16:creationId xmlns:a16="http://schemas.microsoft.com/office/drawing/2014/main" id="{B5E471A6-9CA6-E683-A660-F20627E71E38}"/>
                </a:ext>
              </a:extLst>
            </p:cNvPr>
            <p:cNvSpPr txBox="1"/>
            <p:nvPr/>
          </p:nvSpPr>
          <p:spPr>
            <a:xfrm>
              <a:off x="4435311" y="4457772"/>
              <a:ext cx="4571684" cy="430887"/>
            </a:xfrm>
            <a:prstGeom prst="rect">
              <a:avLst/>
            </a:prstGeom>
            <a:solidFill>
              <a:schemeClr val="bg1"/>
            </a:solidFill>
          </p:spPr>
          <p:txBody>
            <a:bodyPr wrap="square">
              <a:spAutoFit/>
            </a:bodyPr>
            <a:lstStyle/>
            <a:p>
              <a:pPr defTabSz="457200">
                <a:defRPr/>
              </a:pPr>
              <a:r>
                <a:rPr lang="en-US" sz="1100" dirty="0">
                  <a:solidFill>
                    <a:prstClr val="black"/>
                  </a:solidFill>
                  <a:latin typeface="Arial Narrow" panose="020B0606020202030204" pitchFamily="34" charset="0"/>
                </a:rPr>
                <a:t>Adapted from Figure 3 </a:t>
              </a:r>
            </a:p>
            <a:p>
              <a:pPr defTabSz="457200">
                <a:defRPr/>
              </a:pPr>
              <a:r>
                <a:rPr lang="en-US" sz="1100" dirty="0">
                  <a:solidFill>
                    <a:prstClr val="black"/>
                  </a:solidFill>
                  <a:latin typeface="Arial Narrow" panose="020B0606020202030204" pitchFamily="34" charset="0"/>
                </a:rPr>
                <a:t>https://www.scratchapixel.com/lessons/3d-basic-rendering/3d-viewing-pinhole-camera</a:t>
              </a:r>
            </a:p>
          </p:txBody>
        </p:sp>
        <p:cxnSp>
          <p:nvCxnSpPr>
            <p:cNvPr id="23" name="Straight Arrow Connector 22">
              <a:extLst>
                <a:ext uri="{FF2B5EF4-FFF2-40B4-BE49-F238E27FC236}">
                  <a16:creationId xmlns:a16="http://schemas.microsoft.com/office/drawing/2014/main" id="{C8D64FDD-004E-FD65-99FA-8958E622D059}"/>
                </a:ext>
              </a:extLst>
            </p:cNvPr>
            <p:cNvCxnSpPr>
              <a:cxnSpLocks/>
            </p:cNvCxnSpPr>
            <p:nvPr/>
          </p:nvCxnSpPr>
          <p:spPr>
            <a:xfrm>
              <a:off x="5196188" y="2971564"/>
              <a:ext cx="3049931" cy="867153"/>
            </a:xfrm>
            <a:prstGeom prst="straightConnector1">
              <a:avLst/>
            </a:prstGeom>
            <a:ln w="1905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371CA90-7EB0-6BB0-AC19-3864598F4135}"/>
                </a:ext>
              </a:extLst>
            </p:cNvPr>
            <p:cNvCxnSpPr>
              <a:cxnSpLocks/>
            </p:cNvCxnSpPr>
            <p:nvPr/>
          </p:nvCxnSpPr>
          <p:spPr>
            <a:xfrm flipV="1">
              <a:off x="5335292" y="3417475"/>
              <a:ext cx="2860379" cy="917755"/>
            </a:xfrm>
            <a:prstGeom prst="straightConnector1">
              <a:avLst/>
            </a:prstGeom>
            <a:ln w="28575">
              <a:solidFill>
                <a:schemeClr val="bg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154" y="113954"/>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9066E2CE-D2DF-2C8D-38EA-D953A5FD9378}"/>
              </a:ext>
            </a:extLst>
          </p:cNvPr>
          <p:cNvSpPr>
            <a:spLocks noGrp="1"/>
          </p:cNvSpPr>
          <p:nvPr>
            <p:ph type="sldNum" sz="quarter" idx="12"/>
          </p:nvPr>
        </p:nvSpPr>
        <p:spPr>
          <a:xfrm>
            <a:off x="6856246" y="6569077"/>
            <a:ext cx="2133600" cy="365125"/>
          </a:xfrm>
        </p:spPr>
        <p:txBody>
          <a:bodyPr/>
          <a:lstStyle/>
          <a:p>
            <a:pPr>
              <a:defRPr/>
            </a:pPr>
            <a:fld id="{23E00BF6-6337-4BA4-A033-88BB584A9638}" type="slidenum">
              <a:rPr lang="en-US">
                <a:solidFill>
                  <a:prstClr val="black">
                    <a:tint val="75000"/>
                  </a:prstClr>
                </a:solidFill>
              </a:rPr>
              <a:pPr>
                <a:defRPr/>
              </a:pPr>
              <a:t>26</a:t>
            </a:fld>
            <a:endParaRPr lang="en-US" dirty="0">
              <a:solidFill>
                <a:prstClr val="black">
                  <a:tint val="75000"/>
                </a:prstClr>
              </a:solidFill>
            </a:endParaRPr>
          </a:p>
        </p:txBody>
      </p:sp>
      <p:sp>
        <p:nvSpPr>
          <p:cNvPr id="40" name="TextBox 39">
            <a:extLst>
              <a:ext uri="{FF2B5EF4-FFF2-40B4-BE49-F238E27FC236}">
                <a16:creationId xmlns:a16="http://schemas.microsoft.com/office/drawing/2014/main" id="{65006A75-21C9-64C1-AA06-2456DB528655}"/>
              </a:ext>
            </a:extLst>
          </p:cNvPr>
          <p:cNvSpPr txBox="1"/>
          <p:nvPr/>
        </p:nvSpPr>
        <p:spPr>
          <a:xfrm>
            <a:off x="72819" y="1995130"/>
            <a:ext cx="4185206" cy="4862870"/>
          </a:xfrm>
          <a:prstGeom prst="rect">
            <a:avLst/>
          </a:prstGeom>
          <a:noFill/>
        </p:spPr>
        <p:txBody>
          <a:bodyPr wrap="square">
            <a:spAutoFit/>
          </a:bodyPr>
          <a:lstStyle/>
          <a:p>
            <a:pPr marL="171450" indent="-171450" algn="just">
              <a:spcAft>
                <a:spcPts val="600"/>
              </a:spcAft>
              <a:buFont typeface="Arial" panose="020B0604020202020204" pitchFamily="34" charset="0"/>
              <a:buChar char="•"/>
            </a:pPr>
            <a:r>
              <a:rPr lang="en-US" sz="1400" dirty="0">
                <a:solidFill>
                  <a:srgbClr val="000000"/>
                </a:solidFill>
              </a:rPr>
              <a:t>Light </a:t>
            </a:r>
            <a:r>
              <a:rPr lang="en-US" sz="1400" i="1" dirty="0">
                <a:solidFill>
                  <a:srgbClr val="000000"/>
                </a:solidFill>
              </a:rPr>
              <a:t>emitted</a:t>
            </a:r>
            <a:r>
              <a:rPr lang="en-US" sz="1400" dirty="0">
                <a:solidFill>
                  <a:srgbClr val="000000"/>
                </a:solidFill>
              </a:rPr>
              <a:t> from the Sun (yellow ray) strikes a leaf at the center of the tree (P) and is </a:t>
            </a:r>
            <a:r>
              <a:rPr lang="en-US" sz="1400" i="1" dirty="0">
                <a:solidFill>
                  <a:srgbClr val="000000"/>
                </a:solidFill>
              </a:rPr>
              <a:t>reflected</a:t>
            </a:r>
            <a:r>
              <a:rPr lang="en-US" sz="1400" dirty="0">
                <a:solidFill>
                  <a:srgbClr val="000000"/>
                </a:solidFill>
              </a:rPr>
              <a:t> in all directions (solid green rays). </a:t>
            </a:r>
          </a:p>
          <a:p>
            <a:pPr marL="171450" indent="-171450" algn="just">
              <a:spcAft>
                <a:spcPts val="600"/>
              </a:spcAft>
              <a:buFont typeface="Arial" panose="020B0604020202020204" pitchFamily="34" charset="0"/>
              <a:buChar char="•"/>
            </a:pPr>
            <a:r>
              <a:rPr lang="en-US" sz="1400" dirty="0">
                <a:solidFill>
                  <a:srgbClr val="000000"/>
                </a:solidFill>
              </a:rPr>
              <a:t>Only one of the green streams of reflected light from this spot can make it through the tiny pinhole to reach the projection surface. </a:t>
            </a:r>
          </a:p>
          <a:p>
            <a:pPr marL="171450" indent="-171450" algn="just">
              <a:spcAft>
                <a:spcPts val="600"/>
              </a:spcAft>
              <a:buFont typeface="Arial" panose="020B0604020202020204" pitchFamily="34" charset="0"/>
              <a:buChar char="•"/>
            </a:pPr>
            <a:r>
              <a:rPr lang="en-US" sz="1400" dirty="0">
                <a:solidFill>
                  <a:srgbClr val="000000"/>
                </a:solidFill>
              </a:rPr>
              <a:t>One stream from the top of the tree can get through the pinhole and reach the bottom of the surface (green dashed line). </a:t>
            </a:r>
          </a:p>
          <a:p>
            <a:pPr marL="171450" indent="-171450" algn="just">
              <a:spcAft>
                <a:spcPts val="600"/>
              </a:spcAft>
              <a:buFont typeface="Arial" panose="020B0604020202020204" pitchFamily="34" charset="0"/>
              <a:buChar char="•"/>
            </a:pPr>
            <a:r>
              <a:rPr lang="en-US" sz="1400" dirty="0">
                <a:solidFill>
                  <a:srgbClr val="000000"/>
                </a:solidFill>
              </a:rPr>
              <a:t>One stream from the root at the base of the tree can make it to the top of the surface (brown dotted line). </a:t>
            </a:r>
          </a:p>
          <a:p>
            <a:pPr marL="171450" indent="-171450" algn="just">
              <a:spcAft>
                <a:spcPts val="600"/>
              </a:spcAft>
              <a:buFont typeface="Arial" panose="020B0604020202020204" pitchFamily="34" charset="0"/>
              <a:buChar char="•"/>
            </a:pPr>
            <a:r>
              <a:rPr lang="en-US" sz="1400" dirty="0">
                <a:solidFill>
                  <a:srgbClr val="000000"/>
                </a:solidFill>
              </a:rPr>
              <a:t>Light reflects off all other parts of the tree and reaches an opposite part of the projection surface, forming an inverted image. </a:t>
            </a:r>
          </a:p>
          <a:p>
            <a:pPr marL="171450" indent="-171450" algn="just">
              <a:spcAft>
                <a:spcPts val="600"/>
              </a:spcAft>
              <a:buFont typeface="Arial" panose="020B0604020202020204" pitchFamily="34" charset="0"/>
              <a:buChar char="•"/>
            </a:pPr>
            <a:r>
              <a:rPr lang="en-US" sz="1400" dirty="0">
                <a:solidFill>
                  <a:srgbClr val="000000"/>
                </a:solidFill>
              </a:rPr>
              <a:t>Most of the sunlight reflected from the different parts of the tree does not make it through the pinhole to the projection surface so the image is very dim.</a:t>
            </a:r>
          </a:p>
          <a:p>
            <a:pPr marL="171450" indent="-171450" algn="just">
              <a:spcAft>
                <a:spcPts val="600"/>
              </a:spcAft>
              <a:buFont typeface="Arial" panose="020B0604020202020204" pitchFamily="34" charset="0"/>
              <a:buChar char="•"/>
            </a:pPr>
            <a:r>
              <a:rPr lang="en-US" sz="1400" dirty="0">
                <a:solidFill>
                  <a:srgbClr val="000000"/>
                </a:solidFill>
              </a:rPr>
              <a:t>Because the image is very dim, it needs to form inside a dark box to be seen or captured on film.</a:t>
            </a:r>
          </a:p>
        </p:txBody>
      </p:sp>
      <p:sp>
        <p:nvSpPr>
          <p:cNvPr id="21" name="Rectangle 20"/>
          <p:cNvSpPr/>
          <p:nvPr/>
        </p:nvSpPr>
        <p:spPr>
          <a:xfrm>
            <a:off x="4565417" y="4777838"/>
            <a:ext cx="4351262" cy="2031325"/>
          </a:xfrm>
          <a:prstGeom prst="rect">
            <a:avLst/>
          </a:prstGeom>
        </p:spPr>
        <p:txBody>
          <a:bodyPr wrap="square">
            <a:spAutoFit/>
          </a:bodyPr>
          <a:lstStyle/>
          <a:p>
            <a:pPr algn="just"/>
            <a:r>
              <a:rPr lang="en-US" sz="1400" dirty="0">
                <a:solidFill>
                  <a:prstClr val="black"/>
                </a:solidFill>
              </a:rPr>
              <a:t>The hole of a pinhole </a:t>
            </a:r>
            <a:r>
              <a:rPr lang="en-US" sz="1400" i="1" dirty="0">
                <a:solidFill>
                  <a:prstClr val="black"/>
                </a:solidFill>
              </a:rPr>
              <a:t>camera</a:t>
            </a:r>
            <a:r>
              <a:rPr lang="en-US" sz="1400" dirty="0">
                <a:solidFill>
                  <a:prstClr val="black"/>
                </a:solidFill>
              </a:rPr>
              <a:t> is pin-sized (much smaller than our pinhole </a:t>
            </a:r>
            <a:r>
              <a:rPr lang="en-US" sz="1400" i="1" dirty="0">
                <a:solidFill>
                  <a:prstClr val="black"/>
                </a:solidFill>
              </a:rPr>
              <a:t>projectors</a:t>
            </a:r>
            <a:r>
              <a:rPr lang="en-US" sz="1400" dirty="0">
                <a:solidFill>
                  <a:prstClr val="black"/>
                </a:solidFill>
              </a:rPr>
              <a:t>). The hole is so small that only one of the many rays of light </a:t>
            </a:r>
            <a:r>
              <a:rPr lang="en-US" sz="1400" i="1" dirty="0">
                <a:solidFill>
                  <a:prstClr val="black"/>
                </a:solidFill>
              </a:rPr>
              <a:t>reflected</a:t>
            </a:r>
            <a:r>
              <a:rPr lang="en-US" sz="1400" dirty="0">
                <a:solidFill>
                  <a:prstClr val="black"/>
                </a:solidFill>
              </a:rPr>
              <a:t> from any particular point on the tree can pass through the hole to a corresponding, opposite location on the projection surface (top-to-bottom and left-to-right). This forms a focused, inverted image that would be too dim to see without the box to provide darkness for the projection surface.</a:t>
            </a:r>
          </a:p>
        </p:txBody>
      </p:sp>
      <p:sp>
        <p:nvSpPr>
          <p:cNvPr id="15" name="Title 1">
            <a:extLst>
              <a:ext uri="{FF2B5EF4-FFF2-40B4-BE49-F238E27FC236}">
                <a16:creationId xmlns:a16="http://schemas.microsoft.com/office/drawing/2014/main" id="{E4BBCBBB-E76C-8C40-6947-7FFE72669ED2}"/>
              </a:ext>
            </a:extLst>
          </p:cNvPr>
          <p:cNvSpPr txBox="1">
            <a:spLocks/>
          </p:cNvSpPr>
          <p:nvPr/>
        </p:nvSpPr>
        <p:spPr>
          <a:xfrm>
            <a:off x="712304" y="330933"/>
            <a:ext cx="7772400" cy="128040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defRPr/>
            </a:pPr>
            <a:r>
              <a:rPr lang="en-US" sz="3600" b="1" dirty="0"/>
              <a:t>APPENDIX D2</a:t>
            </a:r>
            <a:br>
              <a:rPr lang="en-US" sz="4000" b="1" dirty="0">
                <a:solidFill>
                  <a:prstClr val="black"/>
                </a:solidFill>
              </a:rPr>
            </a:br>
            <a:r>
              <a:rPr lang="en-US" sz="2600" b="1" dirty="0">
                <a:solidFill>
                  <a:prstClr val="black"/>
                </a:solidFill>
                <a:latin typeface="Calibri" panose="020F0502020204030204" pitchFamily="34" charset="0"/>
                <a:cs typeface="Calibri" panose="020F0502020204030204" pitchFamily="34" charset="0"/>
              </a:rPr>
              <a:t>Why Doesn’t Our Projector Have Pin-Sized Holes?</a:t>
            </a:r>
          </a:p>
        </p:txBody>
      </p:sp>
      <p:sp>
        <p:nvSpPr>
          <p:cNvPr id="16" name="Title 1">
            <a:extLst>
              <a:ext uri="{FF2B5EF4-FFF2-40B4-BE49-F238E27FC236}">
                <a16:creationId xmlns:a16="http://schemas.microsoft.com/office/drawing/2014/main" id="{248102C8-97EA-E681-FAE7-88853E9EC7C0}"/>
              </a:ext>
            </a:extLst>
          </p:cNvPr>
          <p:cNvSpPr txBox="1">
            <a:spLocks/>
          </p:cNvSpPr>
          <p:nvPr/>
        </p:nvSpPr>
        <p:spPr>
          <a:xfrm>
            <a:off x="154154" y="1592307"/>
            <a:ext cx="3943730" cy="44396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defRPr/>
            </a:pPr>
            <a:r>
              <a:rPr lang="en-US" sz="2000" b="1" dirty="0">
                <a:solidFill>
                  <a:prstClr val="black"/>
                </a:solidFill>
                <a:latin typeface="+mn-lt"/>
              </a:rPr>
              <a:t>How does a pinhole camera work?</a:t>
            </a:r>
          </a:p>
        </p:txBody>
      </p:sp>
    </p:spTree>
    <p:extLst>
      <p:ext uri="{BB962C8B-B14F-4D97-AF65-F5344CB8AC3E}">
        <p14:creationId xmlns:p14="http://schemas.microsoft.com/office/powerpoint/2010/main" val="2666650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A8983FB-DAD6-C975-4495-C7C78743875B}"/>
              </a:ext>
            </a:extLst>
          </p:cNvPr>
          <p:cNvGrpSpPr/>
          <p:nvPr/>
        </p:nvGrpSpPr>
        <p:grpSpPr>
          <a:xfrm>
            <a:off x="4343400" y="1531466"/>
            <a:ext cx="4805903" cy="3107127"/>
            <a:chOff x="4260815" y="1796619"/>
            <a:chExt cx="4805903" cy="3107127"/>
          </a:xfrm>
        </p:grpSpPr>
        <p:grpSp>
          <p:nvGrpSpPr>
            <p:cNvPr id="9" name="Group 8">
              <a:extLst>
                <a:ext uri="{FF2B5EF4-FFF2-40B4-BE49-F238E27FC236}">
                  <a16:creationId xmlns:a16="http://schemas.microsoft.com/office/drawing/2014/main" id="{9AD1E1EA-C4C9-432D-EF1D-554BE0D76C11}"/>
                </a:ext>
              </a:extLst>
            </p:cNvPr>
            <p:cNvGrpSpPr/>
            <p:nvPr/>
          </p:nvGrpSpPr>
          <p:grpSpPr>
            <a:xfrm>
              <a:off x="4260815" y="1796619"/>
              <a:ext cx="4805903" cy="3107127"/>
              <a:chOff x="4452084" y="1504047"/>
              <a:chExt cx="4572000" cy="3017520"/>
            </a:xfrm>
          </p:grpSpPr>
          <p:pic>
            <p:nvPicPr>
              <p:cNvPr id="15" name="Picture 14">
                <a:extLst>
                  <a:ext uri="{FF2B5EF4-FFF2-40B4-BE49-F238E27FC236}">
                    <a16:creationId xmlns:a16="http://schemas.microsoft.com/office/drawing/2014/main" id="{4866B2E8-1096-8D50-6D22-F1D9BDACA07D}"/>
                  </a:ext>
                </a:extLst>
              </p:cNvPr>
              <p:cNvPicPr>
                <a:picLocks noChangeAspect="1"/>
              </p:cNvPicPr>
              <p:nvPr/>
            </p:nvPicPr>
            <p:blipFill>
              <a:blip r:embed="rId2"/>
              <a:stretch>
                <a:fillRect/>
              </a:stretch>
            </p:blipFill>
            <p:spPr>
              <a:xfrm flipH="1">
                <a:off x="4452084" y="1504047"/>
                <a:ext cx="4572000" cy="3017520"/>
              </a:xfrm>
              <a:prstGeom prst="rect">
                <a:avLst/>
              </a:prstGeom>
            </p:spPr>
          </p:pic>
          <p:sp>
            <p:nvSpPr>
              <p:cNvPr id="16" name="TextBox 15">
                <a:extLst>
                  <a:ext uri="{FF2B5EF4-FFF2-40B4-BE49-F238E27FC236}">
                    <a16:creationId xmlns:a16="http://schemas.microsoft.com/office/drawing/2014/main" id="{DBB910FD-B230-AA01-671B-F64A0AD627A9}"/>
                  </a:ext>
                </a:extLst>
              </p:cNvPr>
              <p:cNvSpPr txBox="1"/>
              <p:nvPr/>
            </p:nvSpPr>
            <p:spPr>
              <a:xfrm flipH="1">
                <a:off x="6193450" y="4065516"/>
                <a:ext cx="1719378" cy="328790"/>
              </a:xfrm>
              <a:prstGeom prst="rect">
                <a:avLst/>
              </a:prstGeom>
              <a:solidFill>
                <a:schemeClr val="bg1"/>
              </a:solidFill>
            </p:spPr>
            <p:txBody>
              <a:bodyPr wrap="square" rtlCol="0" anchor="ctr">
                <a:spAutoFit/>
              </a:bodyPr>
              <a:lstStyle/>
              <a:p>
                <a:pPr algn="ctr">
                  <a:defRPr/>
                </a:pPr>
                <a:endParaRPr lang="en-US" sz="1600" b="1" dirty="0">
                  <a:solidFill>
                    <a:prstClr val="black"/>
                  </a:solidFill>
                  <a:latin typeface="Arial Nova Light" panose="020B0304020202020204" pitchFamily="34" charset="0"/>
                </a:endParaRPr>
              </a:p>
            </p:txBody>
          </p:sp>
          <p:sp>
            <p:nvSpPr>
              <p:cNvPr id="17" name="TextBox 16">
                <a:extLst>
                  <a:ext uri="{FF2B5EF4-FFF2-40B4-BE49-F238E27FC236}">
                    <a16:creationId xmlns:a16="http://schemas.microsoft.com/office/drawing/2014/main" id="{52EBC983-BDC2-6931-A53F-5CDB00E30A6D}"/>
                  </a:ext>
                </a:extLst>
              </p:cNvPr>
              <p:cNvSpPr txBox="1"/>
              <p:nvPr/>
            </p:nvSpPr>
            <p:spPr>
              <a:xfrm flipH="1">
                <a:off x="7683400" y="1645105"/>
                <a:ext cx="1275603" cy="523220"/>
              </a:xfrm>
              <a:prstGeom prst="rect">
                <a:avLst/>
              </a:prstGeom>
              <a:solidFill>
                <a:schemeClr val="bg1"/>
              </a:solidFill>
            </p:spPr>
            <p:txBody>
              <a:bodyPr wrap="square" rtlCol="0">
                <a:spAutoFit/>
              </a:bodyPr>
              <a:lstStyle/>
              <a:p>
                <a:pPr algn="ctr">
                  <a:defRPr/>
                </a:pPr>
                <a:r>
                  <a:rPr lang="en-US" sz="1400" b="1" dirty="0">
                    <a:solidFill>
                      <a:prstClr val="black"/>
                    </a:solidFill>
                    <a:latin typeface="Arial Nova Light" panose="020B0304020202020204" pitchFamily="34" charset="0"/>
                  </a:rPr>
                  <a:t>projection</a:t>
                </a:r>
                <a:r>
                  <a:rPr lang="en-US" sz="1400" dirty="0">
                    <a:solidFill>
                      <a:prstClr val="black"/>
                    </a:solidFill>
                    <a:latin typeface="Arial Nova Light" panose="020B0304020202020204" pitchFamily="34" charset="0"/>
                  </a:rPr>
                  <a:t> </a:t>
                </a:r>
                <a:r>
                  <a:rPr lang="en-US" sz="1400" b="1" dirty="0">
                    <a:solidFill>
                      <a:prstClr val="black"/>
                    </a:solidFill>
                    <a:latin typeface="Arial Nova Light" panose="020B0304020202020204" pitchFamily="34" charset="0"/>
                  </a:rPr>
                  <a:t>surface</a:t>
                </a:r>
              </a:p>
            </p:txBody>
          </p:sp>
          <p:sp>
            <p:nvSpPr>
              <p:cNvPr id="18" name="TextBox 17">
                <a:extLst>
                  <a:ext uri="{FF2B5EF4-FFF2-40B4-BE49-F238E27FC236}">
                    <a16:creationId xmlns:a16="http://schemas.microsoft.com/office/drawing/2014/main" id="{23FF0006-D641-E4A3-A49D-82F325CF89E1}"/>
                  </a:ext>
                </a:extLst>
              </p:cNvPr>
              <p:cNvSpPr txBox="1"/>
              <p:nvPr/>
            </p:nvSpPr>
            <p:spPr>
              <a:xfrm flipH="1">
                <a:off x="7053139" y="2011411"/>
                <a:ext cx="889478" cy="523220"/>
              </a:xfrm>
              <a:prstGeom prst="rect">
                <a:avLst/>
              </a:prstGeom>
              <a:solidFill>
                <a:schemeClr val="bg1"/>
              </a:solidFill>
            </p:spPr>
            <p:txBody>
              <a:bodyPr wrap="square" rtlCol="0">
                <a:spAutoFit/>
              </a:bodyPr>
              <a:lstStyle/>
              <a:p>
                <a:pPr algn="ctr">
                  <a:defRPr/>
                </a:pPr>
                <a:r>
                  <a:rPr lang="en-US" sz="1400" b="1" dirty="0">
                    <a:solidFill>
                      <a:prstClr val="black"/>
                    </a:solidFill>
                    <a:latin typeface="Arial Nova Light" panose="020B0304020202020204" pitchFamily="34" charset="0"/>
                  </a:rPr>
                  <a:t>pinhole camera</a:t>
                </a:r>
              </a:p>
            </p:txBody>
          </p:sp>
          <p:sp>
            <p:nvSpPr>
              <p:cNvPr id="19" name="TextBox 18">
                <a:extLst>
                  <a:ext uri="{FF2B5EF4-FFF2-40B4-BE49-F238E27FC236}">
                    <a16:creationId xmlns:a16="http://schemas.microsoft.com/office/drawing/2014/main" id="{A987DC9B-DC50-BE34-919B-E63DFC8D49B5}"/>
                  </a:ext>
                </a:extLst>
              </p:cNvPr>
              <p:cNvSpPr txBox="1"/>
              <p:nvPr/>
            </p:nvSpPr>
            <p:spPr>
              <a:xfrm>
                <a:off x="6665005" y="3837485"/>
                <a:ext cx="889479" cy="307777"/>
              </a:xfrm>
              <a:prstGeom prst="rect">
                <a:avLst/>
              </a:prstGeom>
              <a:solidFill>
                <a:schemeClr val="bg1"/>
              </a:solidFill>
            </p:spPr>
            <p:txBody>
              <a:bodyPr wrap="square" rtlCol="0">
                <a:spAutoFit/>
              </a:bodyPr>
              <a:lstStyle/>
              <a:p>
                <a:pPr algn="ctr">
                  <a:defRPr/>
                </a:pPr>
                <a:r>
                  <a:rPr lang="en-US" sz="1400" b="1" dirty="0">
                    <a:solidFill>
                      <a:prstClr val="black"/>
                    </a:solidFill>
                    <a:latin typeface="Arial Nova Light" panose="020B0304020202020204" pitchFamily="34" charset="0"/>
                  </a:rPr>
                  <a:t>pinhole</a:t>
                </a:r>
              </a:p>
            </p:txBody>
          </p:sp>
          <p:sp>
            <p:nvSpPr>
              <p:cNvPr id="20" name="TextBox 19">
                <a:extLst>
                  <a:ext uri="{FF2B5EF4-FFF2-40B4-BE49-F238E27FC236}">
                    <a16:creationId xmlns:a16="http://schemas.microsoft.com/office/drawing/2014/main" id="{4A77B004-1540-AD37-5440-4E79636A4966}"/>
                  </a:ext>
                </a:extLst>
              </p:cNvPr>
              <p:cNvSpPr txBox="1"/>
              <p:nvPr/>
            </p:nvSpPr>
            <p:spPr>
              <a:xfrm flipH="1">
                <a:off x="6409355" y="2892623"/>
                <a:ext cx="960120" cy="307777"/>
              </a:xfrm>
              <a:prstGeom prst="rect">
                <a:avLst/>
              </a:prstGeom>
              <a:solidFill>
                <a:schemeClr val="bg1"/>
              </a:solidFill>
            </p:spPr>
            <p:txBody>
              <a:bodyPr wrap="square" rtlCol="0">
                <a:spAutoFit/>
              </a:bodyPr>
              <a:lstStyle/>
              <a:p>
                <a:pPr algn="ctr">
                  <a:defRPr/>
                </a:pPr>
                <a:r>
                  <a:rPr lang="en-US" sz="1400" b="1" dirty="0">
                    <a:solidFill>
                      <a:prstClr val="black"/>
                    </a:solidFill>
                    <a:latin typeface="Arial Nova Light" panose="020B0304020202020204" pitchFamily="34" charset="0"/>
                  </a:rPr>
                  <a:t>Light rays</a:t>
                </a:r>
              </a:p>
            </p:txBody>
          </p:sp>
          <p:sp>
            <p:nvSpPr>
              <p:cNvPr id="24" name="TextBox 23">
                <a:extLst>
                  <a:ext uri="{FF2B5EF4-FFF2-40B4-BE49-F238E27FC236}">
                    <a16:creationId xmlns:a16="http://schemas.microsoft.com/office/drawing/2014/main" id="{04A1D5BA-7773-5667-BCCD-AF60D0404592}"/>
                  </a:ext>
                </a:extLst>
              </p:cNvPr>
              <p:cNvSpPr txBox="1"/>
              <p:nvPr/>
            </p:nvSpPr>
            <p:spPr>
              <a:xfrm>
                <a:off x="5311317" y="3063376"/>
                <a:ext cx="274320" cy="328790"/>
              </a:xfrm>
              <a:prstGeom prst="rect">
                <a:avLst/>
              </a:prstGeom>
              <a:solidFill>
                <a:srgbClr val="00C057"/>
              </a:solidFill>
              <a:effectLst>
                <a:softEdge rad="31750"/>
              </a:effectLst>
            </p:spPr>
            <p:txBody>
              <a:bodyPr wrap="square" rtlCol="0">
                <a:spAutoFit/>
              </a:bodyPr>
              <a:lstStyle/>
              <a:p>
                <a:pPr algn="ctr">
                  <a:defRPr/>
                </a:pPr>
                <a:r>
                  <a:rPr lang="en-US" sz="1600" b="1" dirty="0">
                    <a:solidFill>
                      <a:prstClr val="black"/>
                    </a:solidFill>
                    <a:latin typeface="Arial Nova Light" panose="020B0304020202020204" pitchFamily="34" charset="0"/>
                  </a:rPr>
                  <a:t>P</a:t>
                </a:r>
              </a:p>
            </p:txBody>
          </p:sp>
        </p:grpSp>
        <p:sp>
          <p:nvSpPr>
            <p:cNvPr id="12" name="TextBox 11">
              <a:extLst>
                <a:ext uri="{FF2B5EF4-FFF2-40B4-BE49-F238E27FC236}">
                  <a16:creationId xmlns:a16="http://schemas.microsoft.com/office/drawing/2014/main" id="{BD1D5112-27CF-1CC7-7E90-DD94961547A4}"/>
                </a:ext>
              </a:extLst>
            </p:cNvPr>
            <p:cNvSpPr txBox="1"/>
            <p:nvPr/>
          </p:nvSpPr>
          <p:spPr>
            <a:xfrm>
              <a:off x="4435311" y="4457772"/>
              <a:ext cx="4571684" cy="430887"/>
            </a:xfrm>
            <a:prstGeom prst="rect">
              <a:avLst/>
            </a:prstGeom>
            <a:solidFill>
              <a:schemeClr val="bg1"/>
            </a:solidFill>
          </p:spPr>
          <p:txBody>
            <a:bodyPr wrap="square">
              <a:spAutoFit/>
            </a:bodyPr>
            <a:lstStyle/>
            <a:p>
              <a:pPr defTabSz="457200">
                <a:defRPr/>
              </a:pPr>
              <a:r>
                <a:rPr lang="en-US" sz="1100" dirty="0">
                  <a:solidFill>
                    <a:prstClr val="black"/>
                  </a:solidFill>
                  <a:latin typeface="Arial Narrow" panose="020B0606020202030204" pitchFamily="34" charset="0"/>
                </a:rPr>
                <a:t>Adapted from Figure 3 </a:t>
              </a:r>
            </a:p>
            <a:p>
              <a:pPr defTabSz="457200">
                <a:defRPr/>
              </a:pPr>
              <a:r>
                <a:rPr lang="en-US" sz="1100" dirty="0">
                  <a:solidFill>
                    <a:prstClr val="black"/>
                  </a:solidFill>
                  <a:latin typeface="Arial Narrow" panose="020B0606020202030204" pitchFamily="34" charset="0"/>
                </a:rPr>
                <a:t>https://www.scratchapixel.com/lessons/3d-basic-rendering/3d-viewing-pinhole-camera</a:t>
              </a:r>
            </a:p>
          </p:txBody>
        </p:sp>
        <p:cxnSp>
          <p:nvCxnSpPr>
            <p:cNvPr id="13" name="Straight Arrow Connector 12">
              <a:extLst>
                <a:ext uri="{FF2B5EF4-FFF2-40B4-BE49-F238E27FC236}">
                  <a16:creationId xmlns:a16="http://schemas.microsoft.com/office/drawing/2014/main" id="{0C72BA68-1051-9242-E18B-6B883444D5ED}"/>
                </a:ext>
              </a:extLst>
            </p:cNvPr>
            <p:cNvCxnSpPr>
              <a:cxnSpLocks/>
            </p:cNvCxnSpPr>
            <p:nvPr/>
          </p:nvCxnSpPr>
          <p:spPr>
            <a:xfrm>
              <a:off x="5196188" y="2971564"/>
              <a:ext cx="3049931" cy="867153"/>
            </a:xfrm>
            <a:prstGeom prst="straightConnector1">
              <a:avLst/>
            </a:prstGeom>
            <a:ln w="1905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766231D-65C7-DACF-CBEA-EF6A1D608600}"/>
                </a:ext>
              </a:extLst>
            </p:cNvPr>
            <p:cNvCxnSpPr>
              <a:cxnSpLocks/>
            </p:cNvCxnSpPr>
            <p:nvPr/>
          </p:nvCxnSpPr>
          <p:spPr>
            <a:xfrm flipV="1">
              <a:off x="5335292" y="3417475"/>
              <a:ext cx="2860379" cy="917755"/>
            </a:xfrm>
            <a:prstGeom prst="straightConnector1">
              <a:avLst/>
            </a:prstGeom>
            <a:ln w="28575">
              <a:solidFill>
                <a:schemeClr val="bg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154" y="0"/>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7883450" y="111791"/>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9066E2CE-D2DF-2C8D-38EA-D953A5FD9378}"/>
              </a:ext>
            </a:extLst>
          </p:cNvPr>
          <p:cNvSpPr>
            <a:spLocks noGrp="1"/>
          </p:cNvSpPr>
          <p:nvPr>
            <p:ph type="sldNum" sz="quarter" idx="12"/>
          </p:nvPr>
        </p:nvSpPr>
        <p:spPr>
          <a:xfrm>
            <a:off x="6856246" y="6569077"/>
            <a:ext cx="2133600" cy="365125"/>
          </a:xfrm>
        </p:spPr>
        <p:txBody>
          <a:bodyPr/>
          <a:lstStyle/>
          <a:p>
            <a:pPr>
              <a:defRPr/>
            </a:pPr>
            <a:fld id="{23E00BF6-6337-4BA4-A033-88BB584A9638}" type="slidenum">
              <a:rPr lang="en-US">
                <a:solidFill>
                  <a:prstClr val="black">
                    <a:tint val="75000"/>
                  </a:prstClr>
                </a:solidFill>
              </a:rPr>
              <a:pPr>
                <a:defRPr/>
              </a:pPr>
              <a:t>27</a:t>
            </a:fld>
            <a:endParaRPr lang="en-US" dirty="0">
              <a:solidFill>
                <a:prstClr val="black">
                  <a:tint val="75000"/>
                </a:prstClr>
              </a:solidFill>
            </a:endParaRPr>
          </a:p>
        </p:txBody>
      </p:sp>
      <p:sp>
        <p:nvSpPr>
          <p:cNvPr id="11" name="TextBox 10">
            <a:extLst>
              <a:ext uri="{FF2B5EF4-FFF2-40B4-BE49-F238E27FC236}">
                <a16:creationId xmlns:a16="http://schemas.microsoft.com/office/drawing/2014/main" id="{791668DB-F1F0-CE0F-2C9C-03E00716AFF3}"/>
              </a:ext>
            </a:extLst>
          </p:cNvPr>
          <p:cNvSpPr txBox="1"/>
          <p:nvPr/>
        </p:nvSpPr>
        <p:spPr>
          <a:xfrm>
            <a:off x="725249" y="1381455"/>
            <a:ext cx="3821581" cy="5509200"/>
          </a:xfrm>
          <a:prstGeom prst="rect">
            <a:avLst/>
          </a:prstGeom>
          <a:noFill/>
        </p:spPr>
        <p:txBody>
          <a:bodyPr wrap="square">
            <a:spAutoFit/>
          </a:bodyPr>
          <a:lstStyle/>
          <a:p>
            <a:pPr algn="just">
              <a:spcAft>
                <a:spcPts val="1200"/>
              </a:spcAft>
              <a:defRPr/>
            </a:pPr>
            <a:r>
              <a:rPr lang="en-US" dirty="0">
                <a:solidFill>
                  <a:srgbClr val="000000"/>
                </a:solidFill>
              </a:rPr>
              <a:t>A pin-sized pinhole geometrically forces a much tighter correspondence between light reflected from different parts of the tree and light received by opposite parts of a projection surface. The tighter this correspondence, the sharper the inverted image will be.</a:t>
            </a:r>
          </a:p>
          <a:p>
            <a:pPr algn="just">
              <a:spcAft>
                <a:spcPts val="1200"/>
              </a:spcAft>
              <a:defRPr/>
            </a:pPr>
            <a:r>
              <a:rPr lang="en-US" dirty="0">
                <a:solidFill>
                  <a:srgbClr val="000000"/>
                </a:solidFill>
              </a:rPr>
              <a:t>A larger hole would let more light through to make a brighter image, but it would also allow light from a larger region of the tree to reach a particular location on the projection surface. This reduces the tight correspondence and causes the image to be fuzzier. This same effect explains why the 3-Hole PUNCH  pinhole projector produces brighter yet fuzzier images of the Sun. The images are inverted but you cannot tell unless there is an eclipse.</a:t>
            </a:r>
          </a:p>
        </p:txBody>
      </p:sp>
      <p:sp>
        <p:nvSpPr>
          <p:cNvPr id="29" name="Title 1">
            <a:extLst>
              <a:ext uri="{FF2B5EF4-FFF2-40B4-BE49-F238E27FC236}">
                <a16:creationId xmlns:a16="http://schemas.microsoft.com/office/drawing/2014/main" id="{3B30026C-A1DC-7D29-DE40-6389C75E5E37}"/>
              </a:ext>
            </a:extLst>
          </p:cNvPr>
          <p:cNvSpPr txBox="1">
            <a:spLocks/>
          </p:cNvSpPr>
          <p:nvPr/>
        </p:nvSpPr>
        <p:spPr>
          <a:xfrm>
            <a:off x="712304" y="216979"/>
            <a:ext cx="7772400" cy="128040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b="1" dirty="0"/>
              <a:t>APPENDIX D3</a:t>
            </a:r>
            <a:br>
              <a:rPr lang="en-US" sz="4000" b="1" dirty="0">
                <a:solidFill>
                  <a:prstClr val="black"/>
                </a:solidFill>
              </a:rPr>
            </a:br>
            <a:r>
              <a:rPr lang="en-US" sz="2600" b="1" dirty="0">
                <a:solidFill>
                  <a:prstClr val="black"/>
                </a:solidFill>
                <a:latin typeface="Calibri" panose="020F0502020204030204" pitchFamily="34" charset="0"/>
                <a:cs typeface="Calibri" panose="020F0502020204030204" pitchFamily="34" charset="0"/>
              </a:rPr>
              <a:t>Why Doesn’t Our Projector Have Pin-Sized Holes?</a:t>
            </a:r>
          </a:p>
        </p:txBody>
      </p:sp>
      <p:sp>
        <p:nvSpPr>
          <p:cNvPr id="34" name="TextBox 33">
            <a:extLst>
              <a:ext uri="{FF2B5EF4-FFF2-40B4-BE49-F238E27FC236}">
                <a16:creationId xmlns:a16="http://schemas.microsoft.com/office/drawing/2014/main" id="{B6C55C7C-F9F0-11A6-B676-8E5A9D852B36}"/>
              </a:ext>
            </a:extLst>
          </p:cNvPr>
          <p:cNvSpPr txBox="1"/>
          <p:nvPr/>
        </p:nvSpPr>
        <p:spPr>
          <a:xfrm>
            <a:off x="4675731" y="4668635"/>
            <a:ext cx="4256014" cy="2462213"/>
          </a:xfrm>
          <a:prstGeom prst="rect">
            <a:avLst/>
          </a:prstGeom>
          <a:noFill/>
        </p:spPr>
        <p:txBody>
          <a:bodyPr wrap="square">
            <a:spAutoFit/>
          </a:bodyPr>
          <a:lstStyle/>
          <a:p>
            <a:pPr algn="just">
              <a:spcAft>
                <a:spcPts val="1200"/>
              </a:spcAft>
              <a:defRPr/>
            </a:pPr>
            <a:r>
              <a:rPr lang="en-US" sz="1800" dirty="0">
                <a:solidFill>
                  <a:srgbClr val="000000"/>
                </a:solidFill>
                <a:latin typeface="+mn-lt"/>
              </a:rPr>
              <a:t>The </a:t>
            </a:r>
            <a:r>
              <a:rPr lang="en-US" sz="1800" i="1" dirty="0">
                <a:solidFill>
                  <a:srgbClr val="000000"/>
                </a:solidFill>
                <a:latin typeface="+mn-lt"/>
              </a:rPr>
              <a:t>larger-hole</a:t>
            </a:r>
            <a:r>
              <a:rPr lang="en-US" sz="1800" dirty="0">
                <a:solidFill>
                  <a:srgbClr val="000000"/>
                </a:solidFill>
                <a:latin typeface="+mn-lt"/>
              </a:rPr>
              <a:t> design of o</a:t>
            </a:r>
            <a:r>
              <a:rPr lang="en-US" dirty="0">
                <a:solidFill>
                  <a:srgbClr val="000000"/>
                </a:solidFill>
              </a:rPr>
              <a:t>ur 3-Hole PUNCH  pinhole projector </a:t>
            </a:r>
            <a:r>
              <a:rPr lang="en-US" sz="1800" dirty="0">
                <a:solidFill>
                  <a:srgbClr val="000000"/>
                </a:solidFill>
                <a:latin typeface="+mn-lt"/>
              </a:rPr>
              <a:t>compromises on the degree of image sharpness to ensure that enough light passes through the holes for image formation to be seen in broad daylight at hand-held distances without having to darken the projection surface. </a:t>
            </a:r>
          </a:p>
          <a:p>
            <a:pPr algn="just">
              <a:spcAft>
                <a:spcPts val="1200"/>
              </a:spcAft>
              <a:defRPr/>
            </a:pPr>
            <a:endParaRPr lang="en-US" dirty="0">
              <a:solidFill>
                <a:srgbClr val="000000"/>
              </a:solidFill>
            </a:endParaRPr>
          </a:p>
        </p:txBody>
      </p:sp>
    </p:spTree>
    <p:extLst>
      <p:ext uri="{BB962C8B-B14F-4D97-AF65-F5344CB8AC3E}">
        <p14:creationId xmlns:p14="http://schemas.microsoft.com/office/powerpoint/2010/main" val="974974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14" y="119159"/>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a:xfrm>
            <a:off x="6897596" y="6416677"/>
            <a:ext cx="2133600" cy="365125"/>
          </a:xfrm>
        </p:spPr>
        <p:txBody>
          <a:bodyPr/>
          <a:lstStyle/>
          <a:p>
            <a:pPr>
              <a:defRPr/>
            </a:pPr>
            <a:fld id="{23E00BF6-6337-4BA4-A033-88BB584A9638}" type="slidenum">
              <a:rPr lang="en-US">
                <a:solidFill>
                  <a:prstClr val="black">
                    <a:tint val="75000"/>
                  </a:prstClr>
                </a:solidFill>
              </a:rPr>
              <a:pPr>
                <a:defRPr/>
              </a:pPr>
              <a:t>28</a:t>
            </a:fld>
            <a:endParaRPr lang="en-US" dirty="0">
              <a:solidFill>
                <a:prstClr val="black">
                  <a:tint val="75000"/>
                </a:prstClr>
              </a:solidFill>
            </a:endParaRPr>
          </a:p>
        </p:txBody>
      </p:sp>
      <p:graphicFrame>
        <p:nvGraphicFramePr>
          <p:cNvPr id="16" name="Table 28">
            <a:extLst>
              <a:ext uri="{FF2B5EF4-FFF2-40B4-BE49-F238E27FC236}">
                <a16:creationId xmlns:a16="http://schemas.microsoft.com/office/drawing/2014/main" id="{C46D6EBF-A63F-3219-B9CC-68F09313EEDF}"/>
              </a:ext>
            </a:extLst>
          </p:cNvPr>
          <p:cNvGraphicFramePr>
            <a:graphicFrameLocks noGrp="1"/>
          </p:cNvGraphicFramePr>
          <p:nvPr>
            <p:extLst>
              <p:ext uri="{D42A27DB-BD31-4B8C-83A1-F6EECF244321}">
                <p14:modId xmlns:p14="http://schemas.microsoft.com/office/powerpoint/2010/main" val="898125999"/>
              </p:ext>
            </p:extLst>
          </p:nvPr>
        </p:nvGraphicFramePr>
        <p:xfrm>
          <a:off x="954081" y="2220279"/>
          <a:ext cx="7010400" cy="4378960"/>
        </p:xfrm>
        <a:graphic>
          <a:graphicData uri="http://schemas.openxmlformats.org/drawingml/2006/table">
            <a:tbl>
              <a:tblPr firstRow="1" bandRow="1">
                <a:tableStyleId>{5C22544A-7EE6-4342-B048-85BDC9FD1C3A}</a:tableStyleId>
              </a:tblPr>
              <a:tblGrid>
                <a:gridCol w="1191894">
                  <a:extLst>
                    <a:ext uri="{9D8B030D-6E8A-4147-A177-3AD203B41FA5}">
                      <a16:colId xmlns:a16="http://schemas.microsoft.com/office/drawing/2014/main" val="4191244751"/>
                    </a:ext>
                  </a:extLst>
                </a:gridCol>
                <a:gridCol w="5818506">
                  <a:extLst>
                    <a:ext uri="{9D8B030D-6E8A-4147-A177-3AD203B41FA5}">
                      <a16:colId xmlns:a16="http://schemas.microsoft.com/office/drawing/2014/main" val="3407662363"/>
                    </a:ext>
                  </a:extLst>
                </a:gridCol>
              </a:tblGrid>
              <a:tr h="370840">
                <a:tc>
                  <a:txBody>
                    <a:bodyPr/>
                    <a:lstStyle/>
                    <a:p>
                      <a:pPr algn="ctr"/>
                      <a:r>
                        <a:rPr lang="en-US" sz="1600" dirty="0">
                          <a:latin typeface="Arial Narrow" panose="020B0606020202030204" pitchFamily="34" charset="0"/>
                        </a:rPr>
                        <a:t>Hole Sizes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600" dirty="0"/>
                        <a:t>Effect on What We See (or Don’t See) on the Projection Surface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30210037"/>
                  </a:ext>
                </a:extLst>
              </a:tr>
              <a:tr h="370840">
                <a:tc>
                  <a:txBody>
                    <a:bodyPr/>
                    <a:lstStyle/>
                    <a:p>
                      <a:r>
                        <a:rPr lang="en-US" sz="1600" b="1" dirty="0">
                          <a:latin typeface="Arial Narrow" panose="020B0606020202030204" pitchFamily="34" charset="0"/>
                        </a:rPr>
                        <a:t>Too large</a:t>
                      </a:r>
                    </a:p>
                  </a:txBody>
                  <a:tcPr>
                    <a:lnL w="12700" cap="flat" cmpd="sng" algn="ctr">
                      <a:solidFill>
                        <a:schemeClr val="tx1"/>
                      </a:solidFill>
                      <a:prstDash val="solid"/>
                      <a:round/>
                      <a:headEnd type="none" w="med" len="med"/>
                      <a:tailEnd type="none" w="med" len="med"/>
                    </a:ln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Narrow" panose="020B0606020202030204" pitchFamily="34" charset="0"/>
                        </a:rPr>
                        <a:t>If the holes are too large, images of the Sun cannot form over reasonable hand-held distances. You would only see the shape of the holes (triangle, round, and square)  in the shadow of the projector (Case 1).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80249612"/>
                  </a:ext>
                </a:extLst>
              </a:tr>
              <a:tr h="370840">
                <a:tc>
                  <a:txBody>
                    <a:bodyPr/>
                    <a:lstStyle/>
                    <a:p>
                      <a:r>
                        <a:rPr lang="en-US" sz="1600" b="1" dirty="0">
                          <a:latin typeface="Arial Narrow" panose="020B0606020202030204" pitchFamily="34" charset="0"/>
                        </a:rPr>
                        <a:t>Too small</a:t>
                      </a:r>
                    </a:p>
                  </a:txBody>
                  <a:tcPr>
                    <a:lnL w="12700" cap="flat" cmpd="sng" algn="ctr">
                      <a:solidFill>
                        <a:schemeClr val="tx1"/>
                      </a:solidFill>
                      <a:prstDash val="solid"/>
                      <a:round/>
                      <a:headEnd type="none" w="med" len="med"/>
                      <a:tailEnd type="none" w="med" len="med"/>
                    </a:ln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Narrow" panose="020B0606020202030204" pitchFamily="34" charset="0"/>
                        </a:rPr>
                        <a:t>Smaller holes can produce sharper (more focused) images over shorter distances but if the holes are too small the images would be too dim to see in broad daylight and you would have to darken the projection surface </a:t>
                      </a:r>
                      <a:r>
                        <a:rPr lang="en-US" sz="1600" b="0" dirty="0">
                          <a:solidFill>
                            <a:srgbClr val="000000"/>
                          </a:solidFill>
                          <a:latin typeface="Arial Narrow" panose="020B0606020202030204" pitchFamily="34" charset="0"/>
                        </a:rPr>
                        <a:t>like you do for a pinhole camera (which has pin-sized holes).</a:t>
                      </a:r>
                      <a:endParaRPr lang="en-US" sz="1600" b="0" dirty="0">
                        <a:latin typeface="Arial Narrow" panose="020B060602020203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40849926"/>
                  </a:ext>
                </a:extLst>
              </a:tr>
              <a:tr h="370840">
                <a:tc>
                  <a:txBody>
                    <a:bodyPr/>
                    <a:lstStyle/>
                    <a:p>
                      <a:r>
                        <a:rPr lang="en-US" sz="1600" b="1" dirty="0">
                          <a:latin typeface="Arial Narrow" panose="020B0606020202030204" pitchFamily="34" charset="0"/>
                        </a:rPr>
                        <a:t>Size chosen for our projector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just">
                        <a:spcAft>
                          <a:spcPts val="600"/>
                        </a:spcAft>
                        <a:defRPr/>
                      </a:pPr>
                      <a:r>
                        <a:rPr lang="en-US" sz="1600" dirty="0">
                          <a:solidFill>
                            <a:srgbClr val="000000"/>
                          </a:solidFill>
                          <a:latin typeface="Arial Narrow" panose="020B0606020202030204" pitchFamily="34" charset="0"/>
                        </a:rPr>
                        <a:t>The ~5 mm hole size for our pinhole projector is intentionally in-between the extremes described in the previous two rows. Our projector produces fuzzy, yet clearly round, images of the Sun through the square and triangular holes when held far enough away from the projection surface.</a:t>
                      </a:r>
                    </a:p>
                    <a:p>
                      <a:pPr algn="just">
                        <a:spcAft>
                          <a:spcPts val="600"/>
                        </a:spcAft>
                        <a:defRPr/>
                      </a:pPr>
                      <a:r>
                        <a:rPr lang="en-US" sz="1600" dirty="0">
                          <a:solidFill>
                            <a:srgbClr val="000000"/>
                          </a:solidFill>
                          <a:latin typeface="Arial Narrow" panose="020B0606020202030204" pitchFamily="34" charset="0"/>
                        </a:rPr>
                        <a:t>This </a:t>
                      </a:r>
                      <a:r>
                        <a:rPr lang="en-US" sz="1600" i="1" dirty="0">
                          <a:solidFill>
                            <a:srgbClr val="000000"/>
                          </a:solidFill>
                          <a:latin typeface="Arial Narrow" panose="020B0606020202030204" pitchFamily="34" charset="0"/>
                        </a:rPr>
                        <a:t>larger-hole</a:t>
                      </a:r>
                      <a:r>
                        <a:rPr lang="en-US" sz="1600" dirty="0">
                          <a:solidFill>
                            <a:srgbClr val="000000"/>
                          </a:solidFill>
                          <a:latin typeface="Arial Narrow" panose="020B0606020202030204" pitchFamily="34" charset="0"/>
                        </a:rPr>
                        <a:t> design compromises on the degree of image sharpness to ensure that enough light passes through the holes for image formation to be seen in broad daylight at hand-held distances without having to darken the projection surface.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002689"/>
                  </a:ext>
                </a:extLst>
              </a:tr>
            </a:tbl>
          </a:graphicData>
        </a:graphic>
      </p:graphicFrame>
      <p:sp>
        <p:nvSpPr>
          <p:cNvPr id="4" name="Title 1">
            <a:extLst>
              <a:ext uri="{FF2B5EF4-FFF2-40B4-BE49-F238E27FC236}">
                <a16:creationId xmlns:a16="http://schemas.microsoft.com/office/drawing/2014/main" id="{932E7E1A-ECC5-CA3B-97BE-AAA0C2292016}"/>
              </a:ext>
            </a:extLst>
          </p:cNvPr>
          <p:cNvSpPr txBox="1">
            <a:spLocks/>
          </p:cNvSpPr>
          <p:nvPr/>
        </p:nvSpPr>
        <p:spPr>
          <a:xfrm>
            <a:off x="1737088" y="1269704"/>
            <a:ext cx="5630333" cy="8382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sz="2400" b="1" dirty="0">
                <a:solidFill>
                  <a:prstClr val="black"/>
                </a:solidFill>
              </a:rPr>
              <a:t>SUMMARY of Design Trade-Offs for the </a:t>
            </a:r>
          </a:p>
          <a:p>
            <a:pPr>
              <a:lnSpc>
                <a:spcPct val="110000"/>
              </a:lnSpc>
              <a:defRPr/>
            </a:pPr>
            <a:r>
              <a:rPr lang="en-US" sz="2400" b="1" dirty="0">
                <a:solidFill>
                  <a:prstClr val="black"/>
                </a:solidFill>
              </a:rPr>
              <a:t>3-Hole PUNCH Pinhole Projector</a:t>
            </a:r>
          </a:p>
        </p:txBody>
      </p:sp>
      <p:sp>
        <p:nvSpPr>
          <p:cNvPr id="2" name="Title 1">
            <a:extLst>
              <a:ext uri="{FF2B5EF4-FFF2-40B4-BE49-F238E27FC236}">
                <a16:creationId xmlns:a16="http://schemas.microsoft.com/office/drawing/2014/main" id="{C92AD756-0AFD-4FE0-F360-53068D42A54B}"/>
              </a:ext>
            </a:extLst>
          </p:cNvPr>
          <p:cNvSpPr txBox="1">
            <a:spLocks/>
          </p:cNvSpPr>
          <p:nvPr/>
        </p:nvSpPr>
        <p:spPr>
          <a:xfrm>
            <a:off x="654766" y="152400"/>
            <a:ext cx="7772400" cy="128040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b="1" dirty="0"/>
              <a:t>APPENDIX D4</a:t>
            </a:r>
            <a:br>
              <a:rPr lang="en-US" sz="4000" b="1" dirty="0">
                <a:solidFill>
                  <a:prstClr val="black"/>
                </a:solidFill>
              </a:rPr>
            </a:br>
            <a:r>
              <a:rPr lang="en-US" sz="2600" b="1" dirty="0">
                <a:solidFill>
                  <a:prstClr val="black"/>
                </a:solidFill>
                <a:latin typeface="Calibri" panose="020F0502020204030204" pitchFamily="34" charset="0"/>
                <a:cs typeface="Calibri" panose="020F0502020204030204" pitchFamily="34" charset="0"/>
              </a:rPr>
              <a:t>Why Doesn’t Our Projector Have Pin-Sized Holes?</a:t>
            </a:r>
          </a:p>
        </p:txBody>
      </p:sp>
    </p:spTree>
    <p:extLst>
      <p:ext uri="{BB962C8B-B14F-4D97-AF65-F5344CB8AC3E}">
        <p14:creationId xmlns:p14="http://schemas.microsoft.com/office/powerpoint/2010/main" val="2206218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2"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524000" y="1499925"/>
            <a:ext cx="6629401" cy="1524000"/>
          </a:xfrm>
          <a:prstGeom prst="rect">
            <a:avLst/>
          </a:prstGeom>
          <a:solidFill>
            <a:srgbClr val="B1EBF4"/>
          </a:solidFill>
          <a:ln>
            <a:solidFill>
              <a:schemeClr val="accent5">
                <a:lumMod val="75000"/>
              </a:schemeClr>
            </a:solid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b="1" dirty="0">
                <a:solidFill>
                  <a:prstClr val="black"/>
                </a:solidFill>
                <a:latin typeface="Calibri" panose="020F0502020204030204" pitchFamily="34" charset="0"/>
                <a:cs typeface="Calibri" panose="020F0502020204030204" pitchFamily="34" charset="0"/>
              </a:rPr>
              <a:t>APPENDIX E</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400" b="1" dirty="0">
                <a:solidFill>
                  <a:prstClr val="black"/>
                </a:solidFill>
                <a:latin typeface="Calibri" panose="020F0502020204030204" pitchFamily="34" charset="0"/>
                <a:cs typeface="Calibri" panose="020F0502020204030204" pitchFamily="34" charset="0"/>
              </a:rPr>
              <a:t>Favorite Pinhole-Related Resources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[an evolving list]</a:t>
            </a:r>
          </a:p>
        </p:txBody>
      </p:sp>
      <p:grpSp>
        <p:nvGrpSpPr>
          <p:cNvPr id="7" name="Group 6">
            <a:extLst>
              <a:ext uri="{FF2B5EF4-FFF2-40B4-BE49-F238E27FC236}">
                <a16:creationId xmlns:a16="http://schemas.microsoft.com/office/drawing/2014/main" id="{5D96F442-0340-2528-12A3-6F93CEAB1844}"/>
              </a:ext>
            </a:extLst>
          </p:cNvPr>
          <p:cNvGrpSpPr/>
          <p:nvPr/>
        </p:nvGrpSpPr>
        <p:grpSpPr>
          <a:xfrm>
            <a:off x="75760" y="113952"/>
            <a:ext cx="1263184" cy="2809693"/>
            <a:chOff x="110611" y="113946"/>
            <a:chExt cx="1263184" cy="2809693"/>
          </a:xfrm>
        </p:grpSpPr>
        <p:pic>
          <p:nvPicPr>
            <p:cNvPr id="10" name="Picture 10" descr="Picture 10">
              <a:extLst>
                <a:ext uri="{FF2B5EF4-FFF2-40B4-BE49-F238E27FC236}">
                  <a16:creationId xmlns:a16="http://schemas.microsoft.com/office/drawing/2014/main" id="{C9804DB4-49AC-C8E7-A588-F99E28C8A7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12" name="TextBox 11">
              <a:extLst>
                <a:ext uri="{FF2B5EF4-FFF2-40B4-BE49-F238E27FC236}">
                  <a16:creationId xmlns:a16="http://schemas.microsoft.com/office/drawing/2014/main" id="{9BF30AD6-1738-9EF2-225B-F4B60050537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4" name="TextBox 3">
            <a:extLst>
              <a:ext uri="{FF2B5EF4-FFF2-40B4-BE49-F238E27FC236}">
                <a16:creationId xmlns:a16="http://schemas.microsoft.com/office/drawing/2014/main" id="{960D2AB6-32D1-C5D4-EFC4-52463A524234}"/>
              </a:ext>
            </a:extLst>
          </p:cNvPr>
          <p:cNvSpPr txBox="1"/>
          <p:nvPr/>
        </p:nvSpPr>
        <p:spPr>
          <a:xfrm>
            <a:off x="154154" y="6427113"/>
            <a:ext cx="8409911" cy="430887"/>
          </a:xfrm>
          <a:prstGeom prst="rect">
            <a:avLst/>
          </a:prstGeom>
          <a:noFill/>
        </p:spPr>
        <p:txBody>
          <a:bodyPr wrap="square" rtlCol="0">
            <a:spAutoFit/>
          </a:bodyPr>
          <a:lstStyle/>
          <a:p>
            <a:r>
              <a:rPr lang="en-US" sz="1200" b="1" dirty="0"/>
              <a:t>CONTACT: </a:t>
            </a:r>
          </a:p>
          <a:p>
            <a:r>
              <a:rPr lang="en-US" sz="1000" dirty="0"/>
              <a:t>Dr. Cherilynn Morrow, Outreach Director for the NASA PUNCH mission [cherilynn.morrow@gmail.com]</a:t>
            </a:r>
          </a:p>
        </p:txBody>
      </p:sp>
      <p:sp>
        <p:nvSpPr>
          <p:cNvPr id="8" name="TextBox 7">
            <a:extLst>
              <a:ext uri="{FF2B5EF4-FFF2-40B4-BE49-F238E27FC236}">
                <a16:creationId xmlns:a16="http://schemas.microsoft.com/office/drawing/2014/main" id="{CA16D15A-EDE6-E02D-D185-F8FCC3951746}"/>
              </a:ext>
            </a:extLst>
          </p:cNvPr>
          <p:cNvSpPr txBox="1"/>
          <p:nvPr/>
        </p:nvSpPr>
        <p:spPr>
          <a:xfrm>
            <a:off x="1260550" y="3323357"/>
            <a:ext cx="7588326" cy="2092881"/>
          </a:xfrm>
          <a:prstGeom prst="rect">
            <a:avLst/>
          </a:prstGeom>
          <a:noFill/>
        </p:spPr>
        <p:txBody>
          <a:bodyPr wrap="square">
            <a:spAutoFit/>
          </a:bodyPr>
          <a:lstStyle/>
          <a:p>
            <a:pPr marL="573088" marR="0" lvl="0" indent="-231775" algn="l" defTabSz="914400" rtl="0" eaLnBrk="1" fontAlgn="auto" latinLnBrk="0" hangingPunct="1">
              <a:lnSpc>
                <a:spcPct val="100000"/>
              </a:lnSpc>
              <a:spcBef>
                <a:spcPts val="120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E1: Build a Personal Pinhole Theatre (Exploratorium)</a:t>
            </a:r>
          </a:p>
          <a:p>
            <a:pPr marL="341313" marR="0" lvl="0" algn="l" defTabSz="914400" rtl="0" eaLnBrk="1" fontAlgn="auto" latinLnBrk="0" hangingPunct="1">
              <a:lnSpc>
                <a:spcPct val="100000"/>
              </a:lnSpc>
              <a:spcBef>
                <a:spcPct val="0"/>
              </a:spcBef>
              <a:spcAft>
                <a:spcPts val="1200"/>
              </a:spcAft>
              <a:buClrTx/>
              <a:buSzTx/>
              <a:tabLst/>
              <a:defRPr/>
            </a:pPr>
            <a:r>
              <a:rPr lang="en-US" b="1" dirty="0">
                <a:solidFill>
                  <a:prstClr val="black"/>
                </a:solidFill>
                <a:latin typeface="Calibri Light" panose="020F0302020204030204"/>
              </a:rPr>
              <a:t>E2: </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A Public Pinhole Theatre in North Carolina (where you can visit)</a:t>
            </a:r>
          </a:p>
          <a:p>
            <a:pPr marL="341313" marR="0" lvl="0" algn="l" defTabSz="914400" rtl="0" eaLnBrk="1" fontAlgn="auto" latinLnBrk="0" hangingPunct="1">
              <a:lnSpc>
                <a:spcPct val="100000"/>
              </a:lnSpc>
              <a:spcBef>
                <a:spcPct val="0"/>
              </a:spcBef>
              <a:spcAft>
                <a:spcPts val="1200"/>
              </a:spcAft>
              <a:buClrTx/>
              <a:buSzTx/>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E3: Solargraphy – Long Exposure Pinhole Photography (so simple &amp; artful)</a:t>
            </a:r>
          </a:p>
          <a:p>
            <a:pPr marL="341313" lvl="0">
              <a:spcAft>
                <a:spcPts val="1200"/>
              </a:spcAft>
              <a:defRPr/>
            </a:pPr>
            <a:r>
              <a:rPr lang="en-US" b="1" dirty="0">
                <a:solidFill>
                  <a:prstClr val="black"/>
                </a:solidFill>
                <a:latin typeface="Calibri Light" panose="020F0302020204030204" pitchFamily="34" charset="0"/>
                <a:cs typeface="Calibri Light" panose="020F0302020204030204" pitchFamily="34" charset="0"/>
              </a:rPr>
              <a:t>E4: </a:t>
            </a:r>
            <a:r>
              <a:rPr kumimoji="0" lang="en-US" sz="1800" b="1"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Khan Academy Lesson about Virtual Cameras (very helpful aminations!)</a:t>
            </a:r>
          </a:p>
          <a:p>
            <a:pPr marL="341313">
              <a:spcAft>
                <a:spcPts val="1200"/>
              </a:spcAft>
              <a:defRPr/>
            </a:pPr>
            <a:r>
              <a:rPr lang="en-US" b="1" dirty="0">
                <a:solidFill>
                  <a:prstClr val="black"/>
                </a:solidFill>
                <a:latin typeface="Calibri Light" panose="020F0302020204030204" pitchFamily="34" charset="0"/>
                <a:cs typeface="Calibri Light" panose="020F0302020204030204" pitchFamily="34" charset="0"/>
              </a:rPr>
              <a:t>E5: </a:t>
            </a:r>
            <a:r>
              <a:rPr lang="en-US" b="1" dirty="0">
                <a:latin typeface="Calibri Light" panose="020F0302020204030204" pitchFamily="34" charset="0"/>
                <a:cs typeface="Calibri Light" panose="020F0302020204030204" pitchFamily="34" charset="0"/>
              </a:rPr>
              <a:t>Khan Academy Article about </a:t>
            </a:r>
            <a:r>
              <a:rPr lang="en-US" sz="1800" b="1" i="1" dirty="0">
                <a:latin typeface="Calibri Light" panose="020F0302020204030204" pitchFamily="34" charset="0"/>
                <a:cs typeface="Calibri Light" panose="020F0302020204030204" pitchFamily="34" charset="0"/>
              </a:rPr>
              <a:t>Hasan Ibn al-Haytham</a:t>
            </a:r>
            <a:r>
              <a:rPr lang="en-US" b="1" dirty="0">
                <a:latin typeface="Calibri Light" panose="020F0302020204030204" pitchFamily="34" charset="0"/>
                <a:cs typeface="Calibri Light" panose="020F0302020204030204" pitchFamily="34" charset="0"/>
              </a:rPr>
              <a:t>– Extraordinary!</a:t>
            </a:r>
          </a:p>
        </p:txBody>
      </p:sp>
    </p:spTree>
    <p:extLst>
      <p:ext uri="{BB962C8B-B14F-4D97-AF65-F5344CB8AC3E}">
        <p14:creationId xmlns:p14="http://schemas.microsoft.com/office/powerpoint/2010/main" val="1622342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0AC5EFD9-CF27-454D-E518-EC69FDBF0007}"/>
              </a:ext>
            </a:extLst>
          </p:cNvPr>
          <p:cNvSpPr>
            <a:spLocks noGrp="1"/>
          </p:cNvSpPr>
          <p:nvPr>
            <p:ph type="sldNum" sz="quarter" idx="12"/>
          </p:nvPr>
        </p:nvSpPr>
        <p:spPr>
          <a:xfrm>
            <a:off x="6924670" y="6453812"/>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B8A07-0C97-4C61-9F55-26B2D75D942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D931265-6118-170D-B6CD-FFB76D4B57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8795" y="1275633"/>
            <a:ext cx="1483605" cy="1433313"/>
          </a:xfrm>
          <a:prstGeom prst="rect">
            <a:avLst/>
          </a:prstGeom>
        </p:spPr>
      </p:pic>
      <p:sp>
        <p:nvSpPr>
          <p:cNvPr id="11" name="TextBox 10">
            <a:extLst>
              <a:ext uri="{FF2B5EF4-FFF2-40B4-BE49-F238E27FC236}">
                <a16:creationId xmlns:a16="http://schemas.microsoft.com/office/drawing/2014/main" id="{21270F50-AF84-A86B-463C-592FAA7D048A}"/>
              </a:ext>
            </a:extLst>
          </p:cNvPr>
          <p:cNvSpPr txBox="1"/>
          <p:nvPr/>
        </p:nvSpPr>
        <p:spPr>
          <a:xfrm>
            <a:off x="4322877" y="1216274"/>
            <a:ext cx="2540824" cy="141577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Introducing Bhanu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[BAH-noo]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Bhanu means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“ray of light”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 Sanskrit </a:t>
            </a:r>
          </a:p>
        </p:txBody>
      </p:sp>
      <p:sp>
        <p:nvSpPr>
          <p:cNvPr id="21" name="Subtitle 5">
            <a:extLst>
              <a:ext uri="{FF2B5EF4-FFF2-40B4-BE49-F238E27FC236}">
                <a16:creationId xmlns:a16="http://schemas.microsoft.com/office/drawing/2014/main" id="{3A6C77F8-4E4C-0E0F-0FEC-A3E08E82188B}"/>
              </a:ext>
            </a:extLst>
          </p:cNvPr>
          <p:cNvSpPr>
            <a:spLocks noGrp="1"/>
          </p:cNvSpPr>
          <p:nvPr>
            <p:ph type="subTitle" idx="1"/>
          </p:nvPr>
        </p:nvSpPr>
        <p:spPr>
          <a:xfrm>
            <a:off x="1217446" y="2670765"/>
            <a:ext cx="7772400" cy="377935"/>
          </a:xfrm>
        </p:spPr>
        <p:txBody>
          <a:bodyPr>
            <a:normAutofit/>
          </a:bodyPr>
          <a:lstStyle/>
          <a:p>
            <a:pPr algn="l"/>
            <a:r>
              <a:rPr lang="en-US" sz="1800" b="1" dirty="0"/>
              <a:t>Bhanu helps guide our way through these Sections. You are in </a:t>
            </a:r>
            <a:r>
              <a:rPr lang="en-US" sz="1800" b="1" dirty="0">
                <a:highlight>
                  <a:srgbClr val="FFFF00"/>
                </a:highlight>
              </a:rPr>
              <a:t>Section 5 of 5</a:t>
            </a:r>
            <a:r>
              <a:rPr lang="en-US" sz="1800" b="1" dirty="0"/>
              <a:t>.</a:t>
            </a:r>
          </a:p>
        </p:txBody>
      </p:sp>
      <p:graphicFrame>
        <p:nvGraphicFramePr>
          <p:cNvPr id="12" name="Table 11">
            <a:extLst>
              <a:ext uri="{FF2B5EF4-FFF2-40B4-BE49-F238E27FC236}">
                <a16:creationId xmlns:a16="http://schemas.microsoft.com/office/drawing/2014/main" id="{4F2A3C68-9FFC-3C72-93AC-B51C63545313}"/>
              </a:ext>
            </a:extLst>
          </p:cNvPr>
          <p:cNvGraphicFramePr>
            <a:graphicFrameLocks noGrp="1"/>
          </p:cNvGraphicFramePr>
          <p:nvPr>
            <p:extLst>
              <p:ext uri="{D42A27DB-BD31-4B8C-83A1-F6EECF244321}">
                <p14:modId xmlns:p14="http://schemas.microsoft.com/office/powerpoint/2010/main" val="1170930612"/>
              </p:ext>
            </p:extLst>
          </p:nvPr>
        </p:nvGraphicFramePr>
        <p:xfrm>
          <a:off x="1133669" y="3001395"/>
          <a:ext cx="7508977" cy="3546864"/>
        </p:xfrm>
        <a:graphic>
          <a:graphicData uri="http://schemas.openxmlformats.org/drawingml/2006/table">
            <a:tbl>
              <a:tblPr bandRow="1">
                <a:tableStyleId>{00A15C55-8517-42AA-B614-E9B94910E393}</a:tableStyleId>
              </a:tblPr>
              <a:tblGrid>
                <a:gridCol w="766747">
                  <a:extLst>
                    <a:ext uri="{9D8B030D-6E8A-4147-A177-3AD203B41FA5}">
                      <a16:colId xmlns:a16="http://schemas.microsoft.com/office/drawing/2014/main" val="2820473866"/>
                    </a:ext>
                  </a:extLst>
                </a:gridCol>
                <a:gridCol w="2406703">
                  <a:extLst>
                    <a:ext uri="{9D8B030D-6E8A-4147-A177-3AD203B41FA5}">
                      <a16:colId xmlns:a16="http://schemas.microsoft.com/office/drawing/2014/main" val="4062046482"/>
                    </a:ext>
                  </a:extLst>
                </a:gridCol>
                <a:gridCol w="4335527">
                  <a:extLst>
                    <a:ext uri="{9D8B030D-6E8A-4147-A177-3AD203B41FA5}">
                      <a16:colId xmlns:a16="http://schemas.microsoft.com/office/drawing/2014/main" val="2437011876"/>
                    </a:ext>
                  </a:extLst>
                </a:gridCol>
              </a:tblGrid>
              <a:tr h="413776">
                <a:tc>
                  <a:txBody>
                    <a:bodyPr/>
                    <a:lstStyle/>
                    <a:p>
                      <a:pPr marL="0" marR="0">
                        <a:lnSpc>
                          <a:spcPct val="107000"/>
                        </a:lnSpc>
                        <a:spcBef>
                          <a:spcPts val="0"/>
                        </a:spcBef>
                        <a:spcAft>
                          <a:spcPts val="800"/>
                        </a:spcAft>
                      </a:pPr>
                      <a:r>
                        <a:rPr lang="en-US" sz="1400" b="1" dirty="0">
                          <a:effectLst/>
                        </a:rPr>
                        <a:t>Section</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4FB"/>
                    </a:solidFill>
                  </a:tcPr>
                </a:tc>
                <a:tc>
                  <a:txBody>
                    <a:bodyPr/>
                    <a:lstStyle/>
                    <a:p>
                      <a:pPr marL="0" marR="0">
                        <a:lnSpc>
                          <a:spcPct val="107000"/>
                        </a:lnSpc>
                        <a:spcBef>
                          <a:spcPts val="0"/>
                        </a:spcBef>
                        <a:spcAft>
                          <a:spcPts val="800"/>
                        </a:spcAft>
                      </a:pPr>
                      <a:r>
                        <a:rPr lang="en-US" sz="1400" b="1" dirty="0">
                          <a:effectLst/>
                        </a:rPr>
                        <a:t>Title of Section</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4FB"/>
                    </a:solidFill>
                  </a:tcPr>
                </a:tc>
                <a:tc>
                  <a:txBody>
                    <a:bodyPr/>
                    <a:lstStyle/>
                    <a:p>
                      <a:pPr marL="0" marR="0">
                        <a:lnSpc>
                          <a:spcPct val="107000"/>
                        </a:lnSpc>
                        <a:spcBef>
                          <a:spcPts val="0"/>
                        </a:spcBef>
                        <a:spcAft>
                          <a:spcPts val="800"/>
                        </a:spcAft>
                      </a:pPr>
                      <a:r>
                        <a:rPr lang="en-US" sz="1400" b="1" dirty="0">
                          <a:effectLst/>
                        </a:rPr>
                        <a:t>Description of Section</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4FB"/>
                    </a:solidFill>
                  </a:tcPr>
                </a:tc>
                <a:extLst>
                  <a:ext uri="{0D108BD9-81ED-4DB2-BD59-A6C34878D82A}">
                    <a16:rowId xmlns:a16="http://schemas.microsoft.com/office/drawing/2014/main" val="768596750"/>
                  </a:ext>
                </a:extLst>
              </a:tr>
              <a:tr h="699629">
                <a:tc>
                  <a:txBody>
                    <a:bodyPr/>
                    <a:lstStyle/>
                    <a:p>
                      <a:pPr marL="0" marR="0" algn="ctr">
                        <a:lnSpc>
                          <a:spcPct val="107000"/>
                        </a:lnSpc>
                        <a:spcBef>
                          <a:spcPts val="0"/>
                        </a:spcBef>
                        <a:spcAft>
                          <a:spcPts val="800"/>
                        </a:spcAft>
                      </a:pPr>
                      <a:r>
                        <a:rPr lang="en-US" sz="1400" b="0" dirty="0">
                          <a:effectLst/>
                        </a:rPr>
                        <a:t>1</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How to Use the 3-Hole PUNCH Pinhole Projector</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600"/>
                        </a:spcAft>
                      </a:pPr>
                      <a:r>
                        <a:rPr lang="en-US" sz="1200" b="0" dirty="0">
                          <a:effectLst/>
                        </a:rPr>
                        <a:t>introduces the 3-Hole PUNCH Pinhole Projector, demonstrates how to use it both outdoors and indoors, and describes its differences from a pinhole camera/viewer.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333746"/>
                  </a:ext>
                </a:extLst>
              </a:tr>
              <a:tr h="568428">
                <a:tc>
                  <a:txBody>
                    <a:bodyPr/>
                    <a:lstStyle/>
                    <a:p>
                      <a:pPr marL="0" marR="0" algn="ctr">
                        <a:lnSpc>
                          <a:spcPct val="107000"/>
                        </a:lnSpc>
                        <a:spcBef>
                          <a:spcPts val="0"/>
                        </a:spcBef>
                        <a:spcAft>
                          <a:spcPts val="800"/>
                        </a:spcAft>
                      </a:pPr>
                      <a:r>
                        <a:rPr lang="en-US" sz="1400" b="0" dirty="0">
                          <a:effectLst/>
                        </a:rPr>
                        <a:t>2</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Observing Pinhole Images of the Sun in Our Everyday Environments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teaches you how to </a:t>
                      </a:r>
                      <a:r>
                        <a:rPr lang="en-US" sz="1200" u="sng" dirty="0">
                          <a:effectLst/>
                        </a:rPr>
                        <a:t>observe the phenomenon</a:t>
                      </a:r>
                      <a:r>
                        <a:rPr lang="en-US" sz="1200" dirty="0">
                          <a:effectLst/>
                        </a:rPr>
                        <a:t> of pinhole images of the Sun in our everyday world, both indoors and outdoors.</a:t>
                      </a:r>
                      <a:endParaRPr lang="en-US"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6043677"/>
                  </a:ext>
                </a:extLst>
              </a:tr>
              <a:tr h="568428">
                <a:tc>
                  <a:txBody>
                    <a:bodyPr/>
                    <a:lstStyle/>
                    <a:p>
                      <a:pPr marL="0" marR="0" algn="ctr">
                        <a:lnSpc>
                          <a:spcPct val="107000"/>
                        </a:lnSpc>
                        <a:spcBef>
                          <a:spcPts val="0"/>
                        </a:spcBef>
                        <a:spcAft>
                          <a:spcPts val="800"/>
                        </a:spcAft>
                      </a:pPr>
                      <a:r>
                        <a:rPr lang="en-US" sz="1400" b="0" dirty="0">
                          <a:effectLst/>
                        </a:rPr>
                        <a:t>3</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Exploring Pinhole Projection Using Your Own Hands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invites you to </a:t>
                      </a:r>
                      <a:r>
                        <a:rPr lang="en-US" sz="1200" u="sng" dirty="0">
                          <a:effectLst/>
                        </a:rPr>
                        <a:t>explore the behavior</a:t>
                      </a:r>
                      <a:r>
                        <a:rPr lang="en-US" sz="1200" dirty="0">
                          <a:effectLst/>
                        </a:rPr>
                        <a:t> of pinhole projection by experimenting with your own hands (try both palms up!)</a:t>
                      </a:r>
                      <a:endParaRPr lang="en-US"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844955"/>
                  </a:ext>
                </a:extLst>
              </a:tr>
              <a:tr h="760748">
                <a:tc>
                  <a:txBody>
                    <a:bodyPr/>
                    <a:lstStyle/>
                    <a:p>
                      <a:pPr marL="0" marR="0" algn="ctr">
                        <a:lnSpc>
                          <a:spcPct val="107000"/>
                        </a:lnSpc>
                        <a:spcBef>
                          <a:spcPts val="0"/>
                        </a:spcBef>
                        <a:spcAft>
                          <a:spcPts val="800"/>
                        </a:spcAft>
                      </a:pPr>
                      <a:r>
                        <a:rPr lang="en-US" sz="1400" b="0" dirty="0">
                          <a:effectLst/>
                        </a:rPr>
                        <a:t>4</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Explaining and Understanding How Pinhole Imaging Happens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interactively guides your </a:t>
                      </a:r>
                      <a:r>
                        <a:rPr lang="en-US" sz="1200" u="sng" dirty="0">
                          <a:effectLst/>
                        </a:rPr>
                        <a:t>quest for explanations</a:t>
                      </a:r>
                      <a:r>
                        <a:rPr lang="en-US" sz="1200" dirty="0">
                          <a:effectLst/>
                        </a:rPr>
                        <a:t> and deeper understanding of how pinhole imaging happens. After this, you will </a:t>
                      </a:r>
                      <a:r>
                        <a:rPr lang="en-US" sz="1200" i="1" dirty="0">
                          <a:effectLst/>
                        </a:rPr>
                        <a:t>really</a:t>
                      </a:r>
                      <a:r>
                        <a:rPr lang="en-US" sz="1200" dirty="0">
                          <a:effectLst/>
                        </a:rPr>
                        <a:t> understand why small, lens-less holes can create images.</a:t>
                      </a:r>
                      <a:endParaRPr lang="en-US"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9015542"/>
                  </a:ext>
                </a:extLst>
              </a:tr>
              <a:tr h="535855">
                <a:tc>
                  <a:txBody>
                    <a:bodyPr/>
                    <a:lstStyle/>
                    <a:p>
                      <a:pPr marL="0" marR="0" algn="ctr">
                        <a:lnSpc>
                          <a:spcPct val="107000"/>
                        </a:lnSpc>
                        <a:spcBef>
                          <a:spcPts val="0"/>
                        </a:spcBef>
                        <a:spcAft>
                          <a:spcPts val="800"/>
                        </a:spcAft>
                      </a:pPr>
                      <a:r>
                        <a:rPr lang="en-US" sz="1400" b="1" dirty="0">
                          <a:effectLst/>
                        </a:rPr>
                        <a:t>5</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1" dirty="0">
                          <a:effectLst/>
                        </a:rPr>
                        <a:t>APPENDICES A-E:                          More Insights &amp; Fun Resources</a:t>
                      </a:r>
                      <a:endParaRPr lang="en-US" sz="12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1" dirty="0">
                          <a:effectLst/>
                        </a:rPr>
                        <a:t>offers </a:t>
                      </a:r>
                      <a:r>
                        <a:rPr lang="en-US" sz="1200" b="1" u="sng" dirty="0">
                          <a:effectLst/>
                        </a:rPr>
                        <a:t>more insights &amp; resources</a:t>
                      </a:r>
                      <a:r>
                        <a:rPr lang="en-US" sz="1200" b="1" dirty="0">
                          <a:effectLst/>
                        </a:rPr>
                        <a:t> (e.g., explaining the relationship between pinhole images and the view through “eclipse” glasses)</a:t>
                      </a:r>
                      <a:endParaRPr lang="en-US" sz="12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8489357"/>
                  </a:ext>
                </a:extLst>
              </a:tr>
            </a:tbl>
          </a:graphicData>
        </a:graphic>
      </p:graphicFrame>
      <p:sp>
        <p:nvSpPr>
          <p:cNvPr id="15" name="Title 1">
            <a:extLst>
              <a:ext uri="{FF2B5EF4-FFF2-40B4-BE49-F238E27FC236}">
                <a16:creationId xmlns:a16="http://schemas.microsoft.com/office/drawing/2014/main" id="{578A184E-7C83-A471-CC63-ED99992D45AD}"/>
              </a:ext>
            </a:extLst>
          </p:cNvPr>
          <p:cNvSpPr txBox="1">
            <a:spLocks/>
          </p:cNvSpPr>
          <p:nvPr/>
        </p:nvSpPr>
        <p:spPr>
          <a:xfrm>
            <a:off x="718238" y="-1109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Calibri"/>
                <a:ea typeface="+mj-ea"/>
                <a:cs typeface="+mj-cs"/>
              </a:rPr>
              <a:t>[</a:t>
            </a:r>
            <a:r>
              <a:rPr kumimoji="0" lang="en-US" sz="4000" b="0" i="1" u="none" strike="noStrike" kern="1200" cap="none" spc="0" normalizeH="0" baseline="0" noProof="0" dirty="0">
                <a:ln>
                  <a:noFill/>
                </a:ln>
                <a:solidFill>
                  <a:sysClr val="windowText" lastClr="000000"/>
                </a:solidFill>
                <a:effectLst/>
                <a:uLnTx/>
                <a:uFillTx/>
                <a:latin typeface="Calibri"/>
                <a:ea typeface="+mj-ea"/>
                <a:cs typeface="+mj-cs"/>
              </a:rPr>
              <a:t>Really</a:t>
            </a:r>
            <a:r>
              <a:rPr kumimoji="0" lang="en-US" sz="4000" b="0" i="0" u="none" strike="noStrike" kern="1200" cap="none" spc="0" normalizeH="0" baseline="0" noProof="0" dirty="0">
                <a:ln>
                  <a:noFill/>
                </a:ln>
                <a:solidFill>
                  <a:sysClr val="windowText" lastClr="000000"/>
                </a:solidFill>
                <a:effectLst/>
                <a:uLnTx/>
                <a:uFillTx/>
                <a:latin typeface="Calibri"/>
                <a:ea typeface="+mj-ea"/>
                <a:cs typeface="+mj-cs"/>
              </a:rPr>
              <a:t>] Understanding             Pinhole Projection of the Sun</a:t>
            </a:r>
          </a:p>
        </p:txBody>
      </p:sp>
      <p:sp>
        <p:nvSpPr>
          <p:cNvPr id="18" name="TextBox 17">
            <a:extLst>
              <a:ext uri="{FF2B5EF4-FFF2-40B4-BE49-F238E27FC236}">
                <a16:creationId xmlns:a16="http://schemas.microsoft.com/office/drawing/2014/main" id="{345A62C5-C8AB-649E-827E-B3D92004FBD5}"/>
              </a:ext>
            </a:extLst>
          </p:cNvPr>
          <p:cNvSpPr txBox="1"/>
          <p:nvPr/>
        </p:nvSpPr>
        <p:spPr>
          <a:xfrm>
            <a:off x="154156" y="6427115"/>
            <a:ext cx="84099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Dr. Cherilynn Morrow, Outreach Director for the NASA PUNCH mission [cherilynn.morrow@gmail.com]</a:t>
            </a:r>
          </a:p>
        </p:txBody>
      </p:sp>
    </p:spTree>
    <p:extLst>
      <p:ext uri="{BB962C8B-B14F-4D97-AF65-F5344CB8AC3E}">
        <p14:creationId xmlns:p14="http://schemas.microsoft.com/office/powerpoint/2010/main" val="219676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ext&#10;&#10;Description automatically generated">
            <a:extLst>
              <a:ext uri="{FF2B5EF4-FFF2-40B4-BE49-F238E27FC236}">
                <a16:creationId xmlns:a16="http://schemas.microsoft.com/office/drawing/2014/main" id="{47B19B0B-C3A3-09CB-B6DF-7792460BCC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00800" y="3149284"/>
            <a:ext cx="3200399" cy="3053716"/>
          </a:xfrm>
          <a:prstGeom prst="rect">
            <a:avLst/>
          </a:prstGeom>
        </p:spPr>
      </p:pic>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Title 1">
            <a:extLst>
              <a:ext uri="{FF2B5EF4-FFF2-40B4-BE49-F238E27FC236}">
                <a16:creationId xmlns:a16="http://schemas.microsoft.com/office/drawing/2014/main" id="{79D1D5DC-5403-7D96-D555-B77FF7C7261F}"/>
              </a:ext>
            </a:extLst>
          </p:cNvPr>
          <p:cNvSpPr txBox="1">
            <a:spLocks/>
          </p:cNvSpPr>
          <p:nvPr/>
        </p:nvSpPr>
        <p:spPr>
          <a:xfrm>
            <a:off x="1600200" y="427084"/>
            <a:ext cx="5943600" cy="659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4" name="Slide Number Placeholder 3">
            <a:extLst>
              <a:ext uri="{FF2B5EF4-FFF2-40B4-BE49-F238E27FC236}">
                <a16:creationId xmlns:a16="http://schemas.microsoft.com/office/drawing/2014/main" id="{02CEC553-80B9-525D-017A-21B524B26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E941AFBB-D87D-77F9-9FB5-C9CA9A818494}"/>
              </a:ext>
            </a:extLst>
          </p:cNvPr>
          <p:cNvSpPr txBox="1">
            <a:spLocks/>
          </p:cNvSpPr>
          <p:nvPr/>
        </p:nvSpPr>
        <p:spPr>
          <a:xfrm>
            <a:off x="704530" y="-12825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APPENDIX E1</a:t>
            </a:r>
            <a:br>
              <a:rPr lang="en-US" sz="4000" dirty="0"/>
            </a:br>
            <a:r>
              <a:rPr lang="en-US" sz="2800" b="1" dirty="0"/>
              <a:t>Favorite Pinhole-Related Resources</a:t>
            </a:r>
          </a:p>
        </p:txBody>
      </p:sp>
      <p:sp>
        <p:nvSpPr>
          <p:cNvPr id="18" name="TextBox 17">
            <a:extLst>
              <a:ext uri="{FF2B5EF4-FFF2-40B4-BE49-F238E27FC236}">
                <a16:creationId xmlns:a16="http://schemas.microsoft.com/office/drawing/2014/main" id="{3F5BF76C-FBCF-BDF4-3FE4-BDA28C91DA29}"/>
              </a:ext>
            </a:extLst>
          </p:cNvPr>
          <p:cNvSpPr txBox="1"/>
          <p:nvPr/>
        </p:nvSpPr>
        <p:spPr>
          <a:xfrm>
            <a:off x="1759795" y="1441256"/>
            <a:ext cx="4572000" cy="276999"/>
          </a:xfrm>
          <a:prstGeom prst="rect">
            <a:avLst/>
          </a:prstGeom>
          <a:noFill/>
        </p:spPr>
        <p:txBody>
          <a:bodyPr wrap="square">
            <a:spAutoFit/>
          </a:bodyPr>
          <a:lstStyle/>
          <a:p>
            <a:r>
              <a:rPr lang="en-US" sz="1200" dirty="0">
                <a:hlinkClick r:id="rId5"/>
              </a:rPr>
              <a:t>https://www.exploratorium.edu/snacks/personal-pinhole-theater</a:t>
            </a:r>
            <a:endParaRPr lang="en-US" sz="1200" dirty="0"/>
          </a:p>
        </p:txBody>
      </p:sp>
      <p:sp>
        <p:nvSpPr>
          <p:cNvPr id="20" name="TextBox 19">
            <a:extLst>
              <a:ext uri="{FF2B5EF4-FFF2-40B4-BE49-F238E27FC236}">
                <a16:creationId xmlns:a16="http://schemas.microsoft.com/office/drawing/2014/main" id="{22A5C8E7-A589-C056-5DFF-6DDD50DD9908}"/>
              </a:ext>
            </a:extLst>
          </p:cNvPr>
          <p:cNvSpPr txBox="1"/>
          <p:nvPr/>
        </p:nvSpPr>
        <p:spPr>
          <a:xfrm>
            <a:off x="1553985" y="1163706"/>
            <a:ext cx="3316165" cy="369332"/>
          </a:xfrm>
          <a:prstGeom prst="rect">
            <a:avLst/>
          </a:prstGeom>
          <a:noFill/>
        </p:spPr>
        <p:txBody>
          <a:bodyPr wrap="square">
            <a:spAutoFit/>
          </a:bodyPr>
          <a:lstStyle/>
          <a:p>
            <a:r>
              <a:rPr lang="en-US" b="1" dirty="0"/>
              <a:t>1. A Personal Pinhole Theatre</a:t>
            </a:r>
          </a:p>
        </p:txBody>
      </p:sp>
      <p:pic>
        <p:nvPicPr>
          <p:cNvPr id="26" name="Picture 25" descr="A picture containing plane&#10;&#10;Description automatically generated">
            <a:extLst>
              <a:ext uri="{FF2B5EF4-FFF2-40B4-BE49-F238E27FC236}">
                <a16:creationId xmlns:a16="http://schemas.microsoft.com/office/drawing/2014/main" id="{3900482C-F38A-D522-5AD3-022A3001C4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3538" y="3518643"/>
            <a:ext cx="2472513" cy="2359189"/>
          </a:xfrm>
          <a:prstGeom prst="rect">
            <a:avLst/>
          </a:prstGeom>
        </p:spPr>
      </p:pic>
      <p:sp>
        <p:nvSpPr>
          <p:cNvPr id="32" name="Rectangle 1">
            <a:extLst>
              <a:ext uri="{FF2B5EF4-FFF2-40B4-BE49-F238E27FC236}">
                <a16:creationId xmlns:a16="http://schemas.microsoft.com/office/drawing/2014/main" id="{6A7CE7EA-E176-EC6A-B2D3-B346364DF613}"/>
              </a:ext>
            </a:extLst>
          </p:cNvPr>
          <p:cNvSpPr>
            <a:spLocks noChangeArrowheads="1"/>
          </p:cNvSpPr>
          <p:nvPr/>
        </p:nvSpPr>
        <p:spPr bwMode="auto">
          <a:xfrm>
            <a:off x="1718008" y="1731999"/>
            <a:ext cx="619424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sz="1400" dirty="0"/>
              <a:t>Your Personal Pinhole Theater is actually a giant </a:t>
            </a:r>
            <a:r>
              <a:rPr lang="en-US" sz="1400" i="1" dirty="0"/>
              <a:t>camera obscura</a:t>
            </a:r>
            <a:r>
              <a:rPr lang="en-US" sz="1400" dirty="0"/>
              <a:t> (Italian for “dark room”), or pinhole camera. Light rays from the sun reflect off every point on every object—including, say, a tree. The rays from the tree then hit the outside of the box, except where they can pass through the pinhole. Each light ray, in effect, carries an image of the point on the tree where it originated. </a:t>
            </a:r>
            <a:endParaRPr kumimoji="0" lang="en-US" altLang="en-US" sz="1000" b="0" i="0" u="none" strike="noStrike" cap="none" normalizeH="0" baseline="0" dirty="0">
              <a:ln>
                <a:noFill/>
              </a:ln>
              <a:solidFill>
                <a:schemeClr val="tx1"/>
              </a:solidFill>
              <a:effectLst/>
            </a:endParaRPr>
          </a:p>
        </p:txBody>
      </p:sp>
      <p:pic>
        <p:nvPicPr>
          <p:cNvPr id="6" name="Picture 5" descr="Diagram&#10;&#10;Description automatically generated">
            <a:extLst>
              <a:ext uri="{FF2B5EF4-FFF2-40B4-BE49-F238E27FC236}">
                <a16:creationId xmlns:a16="http://schemas.microsoft.com/office/drawing/2014/main" id="{874A3507-A418-0DF0-4884-A72CB2AF0EA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12067" y="3050698"/>
            <a:ext cx="3528588" cy="3134563"/>
          </a:xfrm>
          <a:prstGeom prst="rect">
            <a:avLst/>
          </a:prstGeom>
        </p:spPr>
      </p:pic>
    </p:spTree>
    <p:extLst>
      <p:ext uri="{BB962C8B-B14F-4D97-AF65-F5344CB8AC3E}">
        <p14:creationId xmlns:p14="http://schemas.microsoft.com/office/powerpoint/2010/main" val="2059186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154" y="113952"/>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Title 1">
            <a:extLst>
              <a:ext uri="{FF2B5EF4-FFF2-40B4-BE49-F238E27FC236}">
                <a16:creationId xmlns:a16="http://schemas.microsoft.com/office/drawing/2014/main" id="{79D1D5DC-5403-7D96-D555-B77FF7C7261F}"/>
              </a:ext>
            </a:extLst>
          </p:cNvPr>
          <p:cNvSpPr txBox="1">
            <a:spLocks/>
          </p:cNvSpPr>
          <p:nvPr/>
        </p:nvSpPr>
        <p:spPr>
          <a:xfrm>
            <a:off x="1600200" y="427084"/>
            <a:ext cx="5943600" cy="659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4" name="Slide Number Placeholder 3">
            <a:extLst>
              <a:ext uri="{FF2B5EF4-FFF2-40B4-BE49-F238E27FC236}">
                <a16:creationId xmlns:a16="http://schemas.microsoft.com/office/drawing/2014/main" id="{02CEC553-80B9-525D-017A-21B524B26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2" name="Picture 21" descr="A stone structure in the middle of a forest&#10;&#10;Description automatically generated with low confidence">
            <a:extLst>
              <a:ext uri="{FF2B5EF4-FFF2-40B4-BE49-F238E27FC236}">
                <a16:creationId xmlns:a16="http://schemas.microsoft.com/office/drawing/2014/main" id="{9B55C0DD-C610-D119-42D0-79865F422E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6444" y="3106204"/>
            <a:ext cx="3854396" cy="3294596"/>
          </a:xfrm>
          <a:prstGeom prst="rect">
            <a:avLst/>
          </a:prstGeom>
        </p:spPr>
      </p:pic>
      <p:sp>
        <p:nvSpPr>
          <p:cNvPr id="13" name="Rectangle 1">
            <a:extLst>
              <a:ext uri="{FF2B5EF4-FFF2-40B4-BE49-F238E27FC236}">
                <a16:creationId xmlns:a16="http://schemas.microsoft.com/office/drawing/2014/main" id="{A6589D8E-BA5F-D3F2-6B42-24FBFB3C6590}"/>
              </a:ext>
            </a:extLst>
          </p:cNvPr>
          <p:cNvSpPr>
            <a:spLocks noChangeArrowheads="1"/>
          </p:cNvSpPr>
          <p:nvPr/>
        </p:nvSpPr>
        <p:spPr bwMode="auto">
          <a:xfrm>
            <a:off x="1365992" y="1731436"/>
            <a:ext cx="713834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en-US" sz="1400" b="0" i="1" u="none" strike="noStrike" cap="none" normalizeH="0" baseline="0" dirty="0">
                <a:ln>
                  <a:noFill/>
                </a:ln>
                <a:solidFill>
                  <a:schemeClr val="tx1"/>
                </a:solidFill>
                <a:effectLst/>
              </a:rPr>
              <a:t>A work of art by Chris Drury: Cloud Chamber for the Trees and Sky </a:t>
            </a:r>
          </a:p>
          <a:p>
            <a:pPr algn="just" eaLnBrk="0" fontAlgn="base" hangingPunct="0">
              <a:spcBef>
                <a:spcPct val="0"/>
              </a:spcBef>
              <a:spcAft>
                <a:spcPct val="0"/>
              </a:spcAft>
            </a:pPr>
            <a:r>
              <a:rPr lang="en-US" altLang="en-US" sz="1400" dirty="0"/>
              <a:t>This structure f</a:t>
            </a:r>
            <a:r>
              <a:rPr kumimoji="0" lang="en-US" altLang="en-US" sz="1400" b="0" i="0" u="none" strike="noStrike" cap="none" normalizeH="0" baseline="0" dirty="0">
                <a:ln>
                  <a:noFill/>
                </a:ln>
                <a:solidFill>
                  <a:schemeClr val="tx1"/>
                </a:solidFill>
                <a:effectLst/>
              </a:rPr>
              <a:t>unctions as a </a:t>
            </a:r>
            <a:r>
              <a:rPr kumimoji="0" lang="en-US" altLang="en-US" sz="1400" b="0" i="0" u="none" strike="noStrike" cap="none" normalizeH="0" baseline="0" dirty="0">
                <a:ln>
                  <a:noFill/>
                </a:ln>
                <a:solidFill>
                  <a:schemeClr val="tx1"/>
                </a:solidFill>
                <a:effectLst/>
                <a:hlinkClick r:id="rId5"/>
              </a:rPr>
              <a:t>camera obscura</a:t>
            </a:r>
            <a:r>
              <a:rPr kumimoji="0" lang="en-US" altLang="en-US" sz="1400" b="0" i="0" u="none" strike="noStrike" cap="none" normalizeH="0" baseline="0" dirty="0">
                <a:ln>
                  <a:noFill/>
                </a:ln>
                <a:solidFill>
                  <a:schemeClr val="tx1"/>
                </a:solidFill>
                <a:effectLst/>
              </a:rPr>
              <a:t>, or pinhole camera. As light passes through the hole in the roof, it creates an upside-down reflection of the sky and clouds on the ground beneath the viewer. It is a peaceful, dreamlike space where viewers can observe the natural world around them.    </a:t>
            </a:r>
            <a:r>
              <a:rPr lang="en-US" altLang="en-US" sz="1000" dirty="0"/>
              <a:t>ALSO SEE: </a:t>
            </a:r>
            <a:r>
              <a:rPr kumimoji="0" lang="en-US" altLang="en-US" sz="1000" b="0" i="0" u="none" strike="noStrike" cap="none" normalizeH="0" baseline="0" dirty="0">
                <a:ln>
                  <a:noFill/>
                </a:ln>
                <a:solidFill>
                  <a:schemeClr val="tx1"/>
                </a:solidFill>
                <a:effectLst/>
                <a:hlinkClick r:id="rId6"/>
              </a:rPr>
              <a:t>https://www.atlasobscura.com/places/cloud-chamber-for-the-trees-and-sky</a:t>
            </a:r>
            <a:r>
              <a:rPr kumimoji="0" lang="en-US" altLang="en-US" sz="1000" b="0" i="0" u="none" strike="noStrike" cap="none" normalizeH="0" baseline="0" dirty="0">
                <a:ln>
                  <a:noFill/>
                </a:ln>
                <a:solidFill>
                  <a:schemeClr val="tx1"/>
                </a:solidFill>
                <a:effectLst/>
              </a:rPr>
              <a:t> </a:t>
            </a:r>
          </a:p>
        </p:txBody>
      </p:sp>
      <p:sp>
        <p:nvSpPr>
          <p:cNvPr id="19" name="TextBox 18">
            <a:extLst>
              <a:ext uri="{FF2B5EF4-FFF2-40B4-BE49-F238E27FC236}">
                <a16:creationId xmlns:a16="http://schemas.microsoft.com/office/drawing/2014/main" id="{57C92A7B-F5FE-9E6E-B024-2EB9034B2CBF}"/>
              </a:ext>
            </a:extLst>
          </p:cNvPr>
          <p:cNvSpPr txBox="1"/>
          <p:nvPr/>
        </p:nvSpPr>
        <p:spPr>
          <a:xfrm>
            <a:off x="1357475" y="1217500"/>
            <a:ext cx="3493464" cy="369332"/>
          </a:xfrm>
          <a:prstGeom prst="rect">
            <a:avLst/>
          </a:prstGeom>
          <a:noFill/>
        </p:spPr>
        <p:txBody>
          <a:bodyPr wrap="square">
            <a:spAutoFit/>
          </a:bodyPr>
          <a:lstStyle/>
          <a:p>
            <a:r>
              <a:rPr lang="en-US" b="1" dirty="0"/>
              <a:t>3. A Public Pinhole Theatre</a:t>
            </a:r>
          </a:p>
        </p:txBody>
      </p:sp>
      <p:sp>
        <p:nvSpPr>
          <p:cNvPr id="29" name="TextBox 28">
            <a:extLst>
              <a:ext uri="{FF2B5EF4-FFF2-40B4-BE49-F238E27FC236}">
                <a16:creationId xmlns:a16="http://schemas.microsoft.com/office/drawing/2014/main" id="{8FFBCBA4-3581-50D8-9730-126F3052B670}"/>
              </a:ext>
            </a:extLst>
          </p:cNvPr>
          <p:cNvSpPr txBox="1"/>
          <p:nvPr/>
        </p:nvSpPr>
        <p:spPr>
          <a:xfrm>
            <a:off x="1365992" y="1496191"/>
            <a:ext cx="5131652"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7"/>
              </a:rPr>
              <a:t>https://learn.ncartmuseum.org/artwork/cloud-chamber-for-the-trees-and-sky/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descr="A picture containing outdoor, night, night sky&#10;&#10;Description automatically generated">
            <a:extLst>
              <a:ext uri="{FF2B5EF4-FFF2-40B4-BE49-F238E27FC236}">
                <a16:creationId xmlns:a16="http://schemas.microsoft.com/office/drawing/2014/main" id="{55F6608A-03DF-0A58-63C5-106B120603A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77535" y="3106204"/>
            <a:ext cx="4946724" cy="3294596"/>
          </a:xfrm>
          <a:prstGeom prst="rect">
            <a:avLst/>
          </a:prstGeom>
        </p:spPr>
      </p:pic>
      <p:sp>
        <p:nvSpPr>
          <p:cNvPr id="2" name="Title 1">
            <a:extLst>
              <a:ext uri="{FF2B5EF4-FFF2-40B4-BE49-F238E27FC236}">
                <a16:creationId xmlns:a16="http://schemas.microsoft.com/office/drawing/2014/main" id="{800D53CA-1B42-3A82-F33A-16F50379912B}"/>
              </a:ext>
            </a:extLst>
          </p:cNvPr>
          <p:cNvSpPr txBox="1">
            <a:spLocks/>
          </p:cNvSpPr>
          <p:nvPr/>
        </p:nvSpPr>
        <p:spPr>
          <a:xfrm>
            <a:off x="707352" y="-18484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APPENDIX E2</a:t>
            </a:r>
            <a:br>
              <a:rPr lang="en-US" sz="4000" dirty="0"/>
            </a:br>
            <a:r>
              <a:rPr lang="en-US" sz="2800" b="1" dirty="0"/>
              <a:t>Favorite Pinhole-Related Resources</a:t>
            </a:r>
          </a:p>
        </p:txBody>
      </p:sp>
    </p:spTree>
    <p:extLst>
      <p:ext uri="{BB962C8B-B14F-4D97-AF65-F5344CB8AC3E}">
        <p14:creationId xmlns:p14="http://schemas.microsoft.com/office/powerpoint/2010/main" val="335153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Title 1">
            <a:extLst>
              <a:ext uri="{FF2B5EF4-FFF2-40B4-BE49-F238E27FC236}">
                <a16:creationId xmlns:a16="http://schemas.microsoft.com/office/drawing/2014/main" id="{79D1D5DC-5403-7D96-D555-B77FF7C7261F}"/>
              </a:ext>
            </a:extLst>
          </p:cNvPr>
          <p:cNvSpPr txBox="1">
            <a:spLocks/>
          </p:cNvSpPr>
          <p:nvPr/>
        </p:nvSpPr>
        <p:spPr>
          <a:xfrm>
            <a:off x="1600200" y="427084"/>
            <a:ext cx="5943600" cy="659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4" name="Slide Number Placeholder 3">
            <a:extLst>
              <a:ext uri="{FF2B5EF4-FFF2-40B4-BE49-F238E27FC236}">
                <a16:creationId xmlns:a16="http://schemas.microsoft.com/office/drawing/2014/main" id="{02CEC553-80B9-525D-017A-21B524B26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A6589D8E-BA5F-D3F2-6B42-24FBFB3C6590}"/>
              </a:ext>
            </a:extLst>
          </p:cNvPr>
          <p:cNvSpPr>
            <a:spLocks noChangeArrowheads="1"/>
          </p:cNvSpPr>
          <p:nvPr/>
        </p:nvSpPr>
        <p:spPr bwMode="auto">
          <a:xfrm>
            <a:off x="3535441" y="5964864"/>
            <a:ext cx="54544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200" dirty="0">
                <a:hlinkClick r:id="rId4"/>
              </a:rPr>
              <a:t>https://www.9news.com/article/weather/weather-colorado/home-made-camera-captures-long-exposure-of-the-sun-angle/73-a64dbc8c-bd9f-4813-9752-adfa78eb7f7b</a:t>
            </a:r>
            <a:r>
              <a:rPr lang="en-US" sz="1200" dirty="0"/>
              <a:t> </a:t>
            </a:r>
          </a:p>
        </p:txBody>
      </p:sp>
      <p:sp>
        <p:nvSpPr>
          <p:cNvPr id="19" name="TextBox 18">
            <a:extLst>
              <a:ext uri="{FF2B5EF4-FFF2-40B4-BE49-F238E27FC236}">
                <a16:creationId xmlns:a16="http://schemas.microsoft.com/office/drawing/2014/main" id="{57C92A7B-F5FE-9E6E-B024-2EB9034B2CBF}"/>
              </a:ext>
            </a:extLst>
          </p:cNvPr>
          <p:cNvSpPr txBox="1"/>
          <p:nvPr/>
        </p:nvSpPr>
        <p:spPr>
          <a:xfrm>
            <a:off x="1596952" y="1014952"/>
            <a:ext cx="5131652" cy="369332"/>
          </a:xfrm>
          <a:prstGeom prst="rect">
            <a:avLst/>
          </a:prstGeom>
          <a:noFill/>
        </p:spPr>
        <p:txBody>
          <a:bodyPr wrap="square">
            <a:spAutoFit/>
          </a:bodyPr>
          <a:lstStyle/>
          <a:p>
            <a:r>
              <a:rPr lang="en-US" b="1" dirty="0"/>
              <a:t>3. Solargraphy: Long exposure pinhole photography</a:t>
            </a:r>
          </a:p>
        </p:txBody>
      </p:sp>
      <p:pic>
        <p:nvPicPr>
          <p:cNvPr id="15" name="Picture 14">
            <a:extLst>
              <a:ext uri="{FF2B5EF4-FFF2-40B4-BE49-F238E27FC236}">
                <a16:creationId xmlns:a16="http://schemas.microsoft.com/office/drawing/2014/main" id="{63AA01E8-E4AC-CFD7-4A53-2CB7451630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43219" y="2978084"/>
            <a:ext cx="5290183" cy="2975728"/>
          </a:xfrm>
          <a:prstGeom prst="rect">
            <a:avLst/>
          </a:prstGeom>
        </p:spPr>
      </p:pic>
      <p:graphicFrame>
        <p:nvGraphicFramePr>
          <p:cNvPr id="17" name="Table 16">
            <a:extLst>
              <a:ext uri="{FF2B5EF4-FFF2-40B4-BE49-F238E27FC236}">
                <a16:creationId xmlns:a16="http://schemas.microsoft.com/office/drawing/2014/main" id="{4818AB63-713B-9A6B-E578-B107487893C8}"/>
              </a:ext>
            </a:extLst>
          </p:cNvPr>
          <p:cNvGraphicFramePr>
            <a:graphicFrameLocks noGrp="1"/>
          </p:cNvGraphicFramePr>
          <p:nvPr>
            <p:extLst>
              <p:ext uri="{D42A27DB-BD31-4B8C-83A1-F6EECF244321}">
                <p14:modId xmlns:p14="http://schemas.microsoft.com/office/powerpoint/2010/main" val="2735893089"/>
              </p:ext>
            </p:extLst>
          </p:nvPr>
        </p:nvGraphicFramePr>
        <p:xfrm>
          <a:off x="1716240" y="1438618"/>
          <a:ext cx="7108690" cy="472440"/>
        </p:xfrm>
        <a:graphic>
          <a:graphicData uri="http://schemas.openxmlformats.org/drawingml/2006/table">
            <a:tbl>
              <a:tblPr/>
              <a:tblGrid>
                <a:gridCol w="7108690">
                  <a:extLst>
                    <a:ext uri="{9D8B030D-6E8A-4147-A177-3AD203B41FA5}">
                      <a16:colId xmlns:a16="http://schemas.microsoft.com/office/drawing/2014/main" val="996324251"/>
                    </a:ext>
                  </a:extLst>
                </a:gridCol>
              </a:tblGrid>
              <a:tr h="0">
                <a:tc>
                  <a:txBody>
                    <a:bodyPr/>
                    <a:lstStyle/>
                    <a:p>
                      <a:pPr algn="l">
                        <a:lnSpc>
                          <a:spcPts val="1500"/>
                        </a:lnSpc>
                      </a:pPr>
                      <a:r>
                        <a:rPr lang="en-US" sz="1400" b="1" dirty="0">
                          <a:solidFill>
                            <a:srgbClr val="666666"/>
                          </a:solidFill>
                          <a:effectLst/>
                          <a:latin typeface="+mn-lt"/>
                        </a:rPr>
                        <a:t>Solargraphy</a:t>
                      </a:r>
                      <a:r>
                        <a:rPr lang="en-US" sz="1400" b="1" dirty="0">
                          <a:effectLst/>
                          <a:latin typeface="+mn-lt"/>
                        </a:rPr>
                        <a:t> </a:t>
                      </a:r>
                      <a:r>
                        <a:rPr lang="en-US" sz="1400" dirty="0">
                          <a:effectLst/>
                          <a:latin typeface="+mn-lt"/>
                        </a:rPr>
                        <a:t>combines art, astronomy, and photography.  It uses a lens-less pinhole camera to record the paths of the Sun, making its movements marvelously visible in landscapes. </a:t>
                      </a:r>
                    </a:p>
                  </a:txBody>
                  <a:tcPr>
                    <a:lnL>
                      <a:noFill/>
                    </a:lnL>
                    <a:lnR>
                      <a:noFill/>
                    </a:lnR>
                    <a:lnT>
                      <a:noFill/>
                    </a:lnT>
                    <a:lnB>
                      <a:noFill/>
                    </a:lnB>
                  </a:tcPr>
                </a:tc>
                <a:extLst>
                  <a:ext uri="{0D108BD9-81ED-4DB2-BD59-A6C34878D82A}">
                    <a16:rowId xmlns:a16="http://schemas.microsoft.com/office/drawing/2014/main" val="2190116155"/>
                  </a:ext>
                </a:extLst>
              </a:tr>
            </a:tbl>
          </a:graphicData>
        </a:graphic>
      </p:graphicFrame>
      <p:sp>
        <p:nvSpPr>
          <p:cNvPr id="2" name="Title 1">
            <a:extLst>
              <a:ext uri="{FF2B5EF4-FFF2-40B4-BE49-F238E27FC236}">
                <a16:creationId xmlns:a16="http://schemas.microsoft.com/office/drawing/2014/main" id="{C63A4FEF-024D-A6D4-BDAB-EE5D7D72316D}"/>
              </a:ext>
            </a:extLst>
          </p:cNvPr>
          <p:cNvSpPr txBox="1">
            <a:spLocks/>
          </p:cNvSpPr>
          <p:nvPr/>
        </p:nvSpPr>
        <p:spPr>
          <a:xfrm>
            <a:off x="707352" y="-18484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APPENDIX E3</a:t>
            </a:r>
            <a:br>
              <a:rPr lang="en-US" sz="4000" dirty="0"/>
            </a:br>
            <a:r>
              <a:rPr lang="en-US" sz="2800" b="1" dirty="0"/>
              <a:t>Favorite Pinhole-Related Resources</a:t>
            </a:r>
          </a:p>
        </p:txBody>
      </p:sp>
      <p:pic>
        <p:nvPicPr>
          <p:cNvPr id="18" name="Picture 17">
            <a:extLst>
              <a:ext uri="{FF2B5EF4-FFF2-40B4-BE49-F238E27FC236}">
                <a16:creationId xmlns:a16="http://schemas.microsoft.com/office/drawing/2014/main" id="{ADD6E53B-E34F-1027-046F-FB96671692D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8584" y="3000341"/>
            <a:ext cx="3176857" cy="2973336"/>
          </a:xfrm>
          <a:prstGeom prst="rect">
            <a:avLst/>
          </a:prstGeom>
        </p:spPr>
      </p:pic>
      <p:sp>
        <p:nvSpPr>
          <p:cNvPr id="21" name="TextBox 20">
            <a:extLst>
              <a:ext uri="{FF2B5EF4-FFF2-40B4-BE49-F238E27FC236}">
                <a16:creationId xmlns:a16="http://schemas.microsoft.com/office/drawing/2014/main" id="{13E3E7E0-E391-C0F0-5584-39C62E3C0625}"/>
              </a:ext>
            </a:extLst>
          </p:cNvPr>
          <p:cNvSpPr txBox="1"/>
          <p:nvPr/>
        </p:nvSpPr>
        <p:spPr>
          <a:xfrm>
            <a:off x="1716240" y="1994562"/>
            <a:ext cx="6839101" cy="738664"/>
          </a:xfrm>
          <a:prstGeom prst="rect">
            <a:avLst/>
          </a:prstGeom>
          <a:noFill/>
        </p:spPr>
        <p:txBody>
          <a:bodyPr wrap="square">
            <a:spAutoFit/>
          </a:bodyPr>
          <a:lstStyle/>
          <a:p>
            <a:r>
              <a:rPr lang="en-US" sz="1400" b="0" dirty="0">
                <a:solidFill>
                  <a:schemeClr val="tx1"/>
                </a:solidFill>
                <a:effectLst/>
                <a:latin typeface="+mn-lt"/>
              </a:rPr>
              <a:t>S</a:t>
            </a:r>
            <a:r>
              <a:rPr lang="en-US" sz="1400" b="1" dirty="0">
                <a:solidFill>
                  <a:srgbClr val="666666"/>
                </a:solidFill>
                <a:effectLst/>
                <a:latin typeface="+mn-lt"/>
              </a:rPr>
              <a:t>olargraphs</a:t>
            </a:r>
            <a:r>
              <a:rPr lang="en-US" sz="1400" dirty="0">
                <a:solidFill>
                  <a:srgbClr val="000000"/>
                </a:solidFill>
                <a:effectLst/>
                <a:latin typeface="+mn-lt"/>
              </a:rPr>
              <a:t> are</a:t>
            </a:r>
            <a:r>
              <a:rPr lang="en-US" sz="1400" dirty="0">
                <a:effectLst/>
                <a:latin typeface="+mn-lt"/>
              </a:rPr>
              <a:t> pinhole photographs often made with a long exposure time.  The solargraph (right below) was created over six months of time. Can you tell which paths are on the days of greatest daylight?  The days of least daylight?  Cloudy days? </a:t>
            </a:r>
            <a:endParaRPr lang="en-US" sz="1400" dirty="0"/>
          </a:p>
        </p:txBody>
      </p:sp>
      <p:sp>
        <p:nvSpPr>
          <p:cNvPr id="25" name="TextBox 24">
            <a:extLst>
              <a:ext uri="{FF2B5EF4-FFF2-40B4-BE49-F238E27FC236}">
                <a16:creationId xmlns:a16="http://schemas.microsoft.com/office/drawing/2014/main" id="{A281AF76-125B-2F81-19A0-5D1A8D6AE570}"/>
              </a:ext>
            </a:extLst>
          </p:cNvPr>
          <p:cNvSpPr txBox="1"/>
          <p:nvPr/>
        </p:nvSpPr>
        <p:spPr>
          <a:xfrm>
            <a:off x="265638" y="6048368"/>
            <a:ext cx="3430484"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hlinkClick r:id="rId7"/>
              </a:rPr>
              <a:t>https://www.youtube.com/watch?v=ddTV4ScvJRA</a:t>
            </a: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4168546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Title 1">
            <a:extLst>
              <a:ext uri="{FF2B5EF4-FFF2-40B4-BE49-F238E27FC236}">
                <a16:creationId xmlns:a16="http://schemas.microsoft.com/office/drawing/2014/main" id="{79D1D5DC-5403-7D96-D555-B77FF7C7261F}"/>
              </a:ext>
            </a:extLst>
          </p:cNvPr>
          <p:cNvSpPr txBox="1">
            <a:spLocks/>
          </p:cNvSpPr>
          <p:nvPr/>
        </p:nvSpPr>
        <p:spPr>
          <a:xfrm>
            <a:off x="1600200" y="427084"/>
            <a:ext cx="5943600" cy="659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4" name="Slide Number Placeholder 3">
            <a:extLst>
              <a:ext uri="{FF2B5EF4-FFF2-40B4-BE49-F238E27FC236}">
                <a16:creationId xmlns:a16="http://schemas.microsoft.com/office/drawing/2014/main" id="{02CEC553-80B9-525D-017A-21B524B26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7C92A7B-F5FE-9E6E-B024-2EB9034B2CBF}"/>
              </a:ext>
            </a:extLst>
          </p:cNvPr>
          <p:cNvSpPr txBox="1"/>
          <p:nvPr/>
        </p:nvSpPr>
        <p:spPr>
          <a:xfrm>
            <a:off x="1554146" y="1362724"/>
            <a:ext cx="7132654" cy="646331"/>
          </a:xfrm>
          <a:prstGeom prst="rect">
            <a:avLst/>
          </a:prstGeom>
          <a:noFill/>
        </p:spPr>
        <p:txBody>
          <a:bodyPr wrap="square">
            <a:spAutoFit/>
          </a:bodyPr>
          <a:lstStyle/>
          <a:p>
            <a:r>
              <a:rPr lang="en-US" b="1" dirty="0"/>
              <a:t>4. Khan Academy Lesson about Virtual Cameras with helpful animations!</a:t>
            </a:r>
            <a:endParaRPr lang="en-US" dirty="0"/>
          </a:p>
          <a:p>
            <a:r>
              <a:rPr lang="en-US" dirty="0"/>
              <a:t>Course: Pixar in a Box &gt; Unit 6.   Lesson 1: How virtual cameras work</a:t>
            </a:r>
          </a:p>
        </p:txBody>
      </p:sp>
      <p:graphicFrame>
        <p:nvGraphicFramePr>
          <p:cNvPr id="16" name="Table 15">
            <a:extLst>
              <a:ext uri="{FF2B5EF4-FFF2-40B4-BE49-F238E27FC236}">
                <a16:creationId xmlns:a16="http://schemas.microsoft.com/office/drawing/2014/main" id="{24046CBC-5135-1A91-0725-D7D03BC8BA71}"/>
              </a:ext>
            </a:extLst>
          </p:cNvPr>
          <p:cNvGraphicFramePr>
            <a:graphicFrameLocks noGrp="1"/>
          </p:cNvGraphicFramePr>
          <p:nvPr/>
        </p:nvGraphicFramePr>
        <p:xfrm>
          <a:off x="457200" y="4141818"/>
          <a:ext cx="8229600" cy="365760"/>
        </p:xfrm>
        <a:graphic>
          <a:graphicData uri="http://schemas.openxmlformats.org/drawingml/2006/table">
            <a:tbl>
              <a:tblPr/>
              <a:tblGrid>
                <a:gridCol w="8229600">
                  <a:extLst>
                    <a:ext uri="{9D8B030D-6E8A-4147-A177-3AD203B41FA5}">
                      <a16:colId xmlns:a16="http://schemas.microsoft.com/office/drawing/2014/main" val="2522132496"/>
                    </a:ext>
                  </a:extLst>
                </a:gridCol>
              </a:tblGrid>
              <a:tr h="0">
                <a:tc>
                  <a:txBody>
                    <a:bodyPr/>
                    <a:lstStyle/>
                    <a:p>
                      <a:endParaRPr lang="en-US" dirty="0"/>
                    </a:p>
                  </a:txBody>
                  <a:tcPr anchor="ctr">
                    <a:lnL>
                      <a:noFill/>
                    </a:lnL>
                    <a:lnR>
                      <a:noFill/>
                    </a:lnR>
                    <a:lnT>
                      <a:noFill/>
                    </a:lnT>
                    <a:lnB>
                      <a:noFill/>
                    </a:lnB>
                  </a:tcPr>
                </a:tc>
                <a:extLst>
                  <a:ext uri="{0D108BD9-81ED-4DB2-BD59-A6C34878D82A}">
                    <a16:rowId xmlns:a16="http://schemas.microsoft.com/office/drawing/2014/main" val="2301387247"/>
                  </a:ext>
                </a:extLst>
              </a:tr>
            </a:tbl>
          </a:graphicData>
        </a:graphic>
      </p:graphicFrame>
      <p:sp>
        <p:nvSpPr>
          <p:cNvPr id="2" name="Title 1">
            <a:extLst>
              <a:ext uri="{FF2B5EF4-FFF2-40B4-BE49-F238E27FC236}">
                <a16:creationId xmlns:a16="http://schemas.microsoft.com/office/drawing/2014/main" id="{C63A4FEF-024D-A6D4-BDAB-EE5D7D72316D}"/>
              </a:ext>
            </a:extLst>
          </p:cNvPr>
          <p:cNvSpPr txBox="1">
            <a:spLocks/>
          </p:cNvSpPr>
          <p:nvPr/>
        </p:nvSpPr>
        <p:spPr>
          <a:xfrm>
            <a:off x="707352" y="-18484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APPENDIX E4</a:t>
            </a:r>
            <a:br>
              <a:rPr lang="en-US" sz="4000" dirty="0"/>
            </a:br>
            <a:r>
              <a:rPr lang="en-US" sz="2800" b="1" dirty="0"/>
              <a:t>Favorite Pinhole-Related Resources</a:t>
            </a:r>
          </a:p>
        </p:txBody>
      </p:sp>
      <p:sp>
        <p:nvSpPr>
          <p:cNvPr id="3" name="TextBox 2">
            <a:extLst>
              <a:ext uri="{FF2B5EF4-FFF2-40B4-BE49-F238E27FC236}">
                <a16:creationId xmlns:a16="http://schemas.microsoft.com/office/drawing/2014/main" id="{D9C2BFFF-D812-5E46-0C21-1B5BE2626E07}"/>
              </a:ext>
            </a:extLst>
          </p:cNvPr>
          <p:cNvSpPr txBox="1"/>
          <p:nvPr/>
        </p:nvSpPr>
        <p:spPr>
          <a:xfrm>
            <a:off x="1584438" y="2032361"/>
            <a:ext cx="6506492" cy="276999"/>
          </a:xfrm>
          <a:prstGeom prst="rect">
            <a:avLst/>
          </a:prstGeom>
          <a:noFill/>
        </p:spPr>
        <p:txBody>
          <a:bodyPr wrap="square">
            <a:spAutoFit/>
          </a:bodyPr>
          <a:lstStyle/>
          <a:p>
            <a:r>
              <a:rPr lang="en-US" sz="1200" dirty="0">
                <a:hlinkClick r:id="rId4"/>
              </a:rPr>
              <a:t>https://www.khanacademy.org/computing/pixar/virtual-cameras/virtual-cameras-1/v/optics1-final</a:t>
            </a:r>
            <a:r>
              <a:rPr lang="en-US" sz="1200" dirty="0"/>
              <a:t> </a:t>
            </a:r>
          </a:p>
        </p:txBody>
      </p:sp>
      <p:pic>
        <p:nvPicPr>
          <p:cNvPr id="12" name="Picture 11">
            <a:extLst>
              <a:ext uri="{FF2B5EF4-FFF2-40B4-BE49-F238E27FC236}">
                <a16:creationId xmlns:a16="http://schemas.microsoft.com/office/drawing/2014/main" id="{4AD04124-231F-D701-D1D0-03EB9453E03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200" y="3302006"/>
            <a:ext cx="4086407" cy="2316878"/>
          </a:xfrm>
          <a:prstGeom prst="rect">
            <a:avLst/>
          </a:prstGeom>
        </p:spPr>
      </p:pic>
      <p:pic>
        <p:nvPicPr>
          <p:cNvPr id="18" name="Picture 17">
            <a:extLst>
              <a:ext uri="{FF2B5EF4-FFF2-40B4-BE49-F238E27FC236}">
                <a16:creationId xmlns:a16="http://schemas.microsoft.com/office/drawing/2014/main" id="{CEDEDD4A-6EAF-BA5D-A979-B26CAE56950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31539" y="3302006"/>
            <a:ext cx="4086407" cy="2362200"/>
          </a:xfrm>
          <a:prstGeom prst="rect">
            <a:avLst/>
          </a:prstGeom>
        </p:spPr>
      </p:pic>
    </p:spTree>
    <p:extLst>
      <p:ext uri="{BB962C8B-B14F-4D97-AF65-F5344CB8AC3E}">
        <p14:creationId xmlns:p14="http://schemas.microsoft.com/office/powerpoint/2010/main" val="470725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Title 1">
            <a:extLst>
              <a:ext uri="{FF2B5EF4-FFF2-40B4-BE49-F238E27FC236}">
                <a16:creationId xmlns:a16="http://schemas.microsoft.com/office/drawing/2014/main" id="{79D1D5DC-5403-7D96-D555-B77FF7C7261F}"/>
              </a:ext>
            </a:extLst>
          </p:cNvPr>
          <p:cNvSpPr txBox="1">
            <a:spLocks/>
          </p:cNvSpPr>
          <p:nvPr/>
        </p:nvSpPr>
        <p:spPr>
          <a:xfrm>
            <a:off x="1600200" y="427084"/>
            <a:ext cx="5943600" cy="659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4" name="Slide Number Placeholder 3">
            <a:extLst>
              <a:ext uri="{FF2B5EF4-FFF2-40B4-BE49-F238E27FC236}">
                <a16:creationId xmlns:a16="http://schemas.microsoft.com/office/drawing/2014/main" id="{02CEC553-80B9-525D-017A-21B524B26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7C92A7B-F5FE-9E6E-B024-2EB9034B2CBF}"/>
              </a:ext>
            </a:extLst>
          </p:cNvPr>
          <p:cNvSpPr txBox="1"/>
          <p:nvPr/>
        </p:nvSpPr>
        <p:spPr>
          <a:xfrm>
            <a:off x="1295400" y="1014319"/>
            <a:ext cx="7402064" cy="2092881"/>
          </a:xfrm>
          <a:prstGeom prst="rect">
            <a:avLst/>
          </a:prstGeom>
          <a:noFill/>
        </p:spPr>
        <p:txBody>
          <a:bodyPr wrap="square">
            <a:spAutoFit/>
          </a:bodyPr>
          <a:lstStyle/>
          <a:p>
            <a:r>
              <a:rPr lang="en-US" b="1" dirty="0"/>
              <a:t>4. Khan Academy Article about </a:t>
            </a:r>
            <a:r>
              <a:rPr lang="en-US" sz="1800" i="1" dirty="0"/>
              <a:t>Hasan Ibn al-Haytham</a:t>
            </a:r>
            <a:r>
              <a:rPr lang="en-US" b="1" dirty="0"/>
              <a:t>– Extraordinary!</a:t>
            </a:r>
          </a:p>
          <a:p>
            <a:r>
              <a:rPr lang="en-US" sz="1600" dirty="0"/>
              <a:t>500 years before the Scientific Revolution </a:t>
            </a:r>
            <a:r>
              <a:rPr lang="en-US" sz="1600" i="1" dirty="0"/>
              <a:t>Hasan Ibn al-Haytham </a:t>
            </a:r>
            <a:r>
              <a:rPr lang="en-US" sz="1600" dirty="0"/>
              <a:t>(a man who lived long ago in a region that we now call Iraq) revolutionized our understanding of how light moves through the Universe and how we see it.  By observing the behavior of light in the camera obscura (right), he was able to understand that something similar must happen in our eyes. As light passes through the tiny opening in our eye—the pupil—it creates an upside-down projection on the back of our eye. Ibn al-Haytham was the first to argue that vision happens in the brain, not the eyes. </a:t>
            </a:r>
          </a:p>
        </p:txBody>
      </p:sp>
      <p:sp>
        <p:nvSpPr>
          <p:cNvPr id="2" name="Title 1">
            <a:extLst>
              <a:ext uri="{FF2B5EF4-FFF2-40B4-BE49-F238E27FC236}">
                <a16:creationId xmlns:a16="http://schemas.microsoft.com/office/drawing/2014/main" id="{C63A4FEF-024D-A6D4-BDAB-EE5D7D72316D}"/>
              </a:ext>
            </a:extLst>
          </p:cNvPr>
          <p:cNvSpPr txBox="1">
            <a:spLocks/>
          </p:cNvSpPr>
          <p:nvPr/>
        </p:nvSpPr>
        <p:spPr>
          <a:xfrm>
            <a:off x="707352" y="-18484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APPENDIX E5</a:t>
            </a:r>
            <a:br>
              <a:rPr lang="en-US" sz="4000" dirty="0"/>
            </a:br>
            <a:r>
              <a:rPr lang="en-US" sz="2800" b="1" dirty="0"/>
              <a:t>Favorite Pinhole-Related Resources</a:t>
            </a:r>
          </a:p>
        </p:txBody>
      </p:sp>
      <p:sp>
        <p:nvSpPr>
          <p:cNvPr id="3" name="TextBox 2">
            <a:extLst>
              <a:ext uri="{FF2B5EF4-FFF2-40B4-BE49-F238E27FC236}">
                <a16:creationId xmlns:a16="http://schemas.microsoft.com/office/drawing/2014/main" id="{D9C2BFFF-D812-5E46-0C21-1B5BE2626E07}"/>
              </a:ext>
            </a:extLst>
          </p:cNvPr>
          <p:cNvSpPr txBox="1"/>
          <p:nvPr/>
        </p:nvSpPr>
        <p:spPr>
          <a:xfrm>
            <a:off x="1739642" y="6380115"/>
            <a:ext cx="6143808" cy="461665"/>
          </a:xfrm>
          <a:prstGeom prst="rect">
            <a:avLst/>
          </a:prstGeom>
          <a:noFill/>
        </p:spPr>
        <p:txBody>
          <a:bodyPr wrap="square">
            <a:spAutoFit/>
          </a:bodyPr>
          <a:lstStyle/>
          <a:p>
            <a:r>
              <a:rPr lang="en-US" sz="1200" dirty="0">
                <a:hlinkClick r:id="rId4"/>
              </a:rPr>
              <a:t>https://www.khanacademy.org/humanities/big-history-project/solar-system-and-earth/knowing-solar-system-earth/a/the-universe-through-a-pinhole-hasan-ibn-al-haytham</a:t>
            </a:r>
            <a:r>
              <a:rPr lang="en-US" sz="1200" dirty="0"/>
              <a:t> </a:t>
            </a:r>
          </a:p>
        </p:txBody>
      </p:sp>
      <p:pic>
        <p:nvPicPr>
          <p:cNvPr id="12" name="Picture 11" descr="Diagram, engineering drawing&#10;&#10;Description automatically generated">
            <a:extLst>
              <a:ext uri="{FF2B5EF4-FFF2-40B4-BE49-F238E27FC236}">
                <a16:creationId xmlns:a16="http://schemas.microsoft.com/office/drawing/2014/main" id="{7AB6BE61-A1D2-4F1D-2094-1616728393C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83324" y="3222247"/>
            <a:ext cx="3937105" cy="3042820"/>
          </a:xfrm>
          <a:prstGeom prst="rect">
            <a:avLst/>
          </a:prstGeom>
        </p:spPr>
      </p:pic>
      <p:pic>
        <p:nvPicPr>
          <p:cNvPr id="14" name="Picture 13" descr="A picture containing calendar&#10;&#10;Description automatically generated">
            <a:extLst>
              <a:ext uri="{FF2B5EF4-FFF2-40B4-BE49-F238E27FC236}">
                <a16:creationId xmlns:a16="http://schemas.microsoft.com/office/drawing/2014/main" id="{12D2481A-7340-BC6E-CDE5-E9CD742BDFD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9301"/>
          <a:stretch/>
        </p:blipFill>
        <p:spPr>
          <a:xfrm>
            <a:off x="484740" y="3230205"/>
            <a:ext cx="3887226" cy="3042820"/>
          </a:xfrm>
          <a:prstGeom prst="rect">
            <a:avLst/>
          </a:prstGeom>
        </p:spPr>
      </p:pic>
    </p:spTree>
    <p:extLst>
      <p:ext uri="{BB962C8B-B14F-4D97-AF65-F5344CB8AC3E}">
        <p14:creationId xmlns:p14="http://schemas.microsoft.com/office/powerpoint/2010/main" val="2430491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2"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513351" y="838200"/>
            <a:ext cx="6248401" cy="779776"/>
          </a:xfrm>
          <a:prstGeom prst="rect">
            <a:avLst/>
          </a:prstGeom>
          <a:solidFill>
            <a:srgbClr val="B1EBF4"/>
          </a:solidFill>
          <a:ln>
            <a:solidFill>
              <a:schemeClr val="accent5">
                <a:lumMod val="75000"/>
              </a:schemeClr>
            </a:solid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ADDITIONAL INFORMATION</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6" name="Title 1">
            <a:extLst>
              <a:ext uri="{FF2B5EF4-FFF2-40B4-BE49-F238E27FC236}">
                <a16:creationId xmlns:a16="http://schemas.microsoft.com/office/drawing/2014/main" id="{8B4A8F31-3FFD-DCEA-9BFC-43973797BDFE}"/>
              </a:ext>
            </a:extLst>
          </p:cNvPr>
          <p:cNvSpPr txBox="1">
            <a:spLocks/>
          </p:cNvSpPr>
          <p:nvPr/>
        </p:nvSpPr>
        <p:spPr>
          <a:xfrm>
            <a:off x="421422" y="1674437"/>
            <a:ext cx="8573085" cy="4191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Link for Feedback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Valuable References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Credits &amp; Acknowledgements</a:t>
            </a:r>
          </a:p>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Links to PUNCH &amp; PUNCH Outreach Products</a:t>
            </a:r>
          </a:p>
        </p:txBody>
      </p:sp>
      <p:grpSp>
        <p:nvGrpSpPr>
          <p:cNvPr id="7" name="Group 6">
            <a:extLst>
              <a:ext uri="{FF2B5EF4-FFF2-40B4-BE49-F238E27FC236}">
                <a16:creationId xmlns:a16="http://schemas.microsoft.com/office/drawing/2014/main" id="{5D96F442-0340-2528-12A3-6F93CEAB1844}"/>
              </a:ext>
            </a:extLst>
          </p:cNvPr>
          <p:cNvGrpSpPr/>
          <p:nvPr/>
        </p:nvGrpSpPr>
        <p:grpSpPr>
          <a:xfrm>
            <a:off x="75760" y="113952"/>
            <a:ext cx="1263184" cy="2809693"/>
            <a:chOff x="110611" y="113946"/>
            <a:chExt cx="1263184" cy="2809693"/>
          </a:xfrm>
        </p:grpSpPr>
        <p:pic>
          <p:nvPicPr>
            <p:cNvPr id="10" name="Picture 10" descr="Picture 10">
              <a:extLst>
                <a:ext uri="{FF2B5EF4-FFF2-40B4-BE49-F238E27FC236}">
                  <a16:creationId xmlns:a16="http://schemas.microsoft.com/office/drawing/2014/main" id="{C9804DB4-49AC-C8E7-A588-F99E28C8A7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12" name="TextBox 11">
              <a:extLst>
                <a:ext uri="{FF2B5EF4-FFF2-40B4-BE49-F238E27FC236}">
                  <a16:creationId xmlns:a16="http://schemas.microsoft.com/office/drawing/2014/main" id="{9BF30AD6-1738-9EF2-225B-F4B60050537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4" name="TextBox 3">
            <a:extLst>
              <a:ext uri="{FF2B5EF4-FFF2-40B4-BE49-F238E27FC236}">
                <a16:creationId xmlns:a16="http://schemas.microsoft.com/office/drawing/2014/main" id="{960D2AB6-32D1-C5D4-EFC4-52463A524234}"/>
              </a:ext>
            </a:extLst>
          </p:cNvPr>
          <p:cNvSpPr txBox="1"/>
          <p:nvPr/>
        </p:nvSpPr>
        <p:spPr>
          <a:xfrm>
            <a:off x="154154" y="6427113"/>
            <a:ext cx="84099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Dr. Cherilynn Morrow, Outreach Director for the NASA PUNCH mission [cherilynn.morrow@gmail.com]</a:t>
            </a:r>
          </a:p>
        </p:txBody>
      </p:sp>
    </p:spTree>
    <p:extLst>
      <p:ext uri="{BB962C8B-B14F-4D97-AF65-F5344CB8AC3E}">
        <p14:creationId xmlns:p14="http://schemas.microsoft.com/office/powerpoint/2010/main" val="1811043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1" name="Title 1">
            <a:extLst>
              <a:ext uri="{FF2B5EF4-FFF2-40B4-BE49-F238E27FC236}">
                <a16:creationId xmlns:a16="http://schemas.microsoft.com/office/drawing/2014/main" id="{79D1D5DC-5403-7D96-D555-B77FF7C7261F}"/>
              </a:ext>
            </a:extLst>
          </p:cNvPr>
          <p:cNvSpPr txBox="1">
            <a:spLocks/>
          </p:cNvSpPr>
          <p:nvPr/>
        </p:nvSpPr>
        <p:spPr>
          <a:xfrm>
            <a:off x="1600200" y="427084"/>
            <a:ext cx="5943600" cy="659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2" name="Title 1">
            <a:extLst>
              <a:ext uri="{FF2B5EF4-FFF2-40B4-BE49-F238E27FC236}">
                <a16:creationId xmlns:a16="http://schemas.microsoft.com/office/drawing/2014/main" id="{E711523C-B48B-3D3E-3F2B-55FF4235C2F4}"/>
              </a:ext>
            </a:extLst>
          </p:cNvPr>
          <p:cNvSpPr txBox="1">
            <a:spLocks/>
          </p:cNvSpPr>
          <p:nvPr/>
        </p:nvSpPr>
        <p:spPr>
          <a:xfrm>
            <a:off x="6858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PLEASE GIVE US YOUR FEEDBACK</a:t>
            </a:r>
          </a:p>
        </p:txBody>
      </p:sp>
      <p:sp>
        <p:nvSpPr>
          <p:cNvPr id="21" name="TextBox 20">
            <a:extLst>
              <a:ext uri="{FF2B5EF4-FFF2-40B4-BE49-F238E27FC236}">
                <a16:creationId xmlns:a16="http://schemas.microsoft.com/office/drawing/2014/main" id="{4E822FFF-B03D-638D-BAF3-72B01AEC89E8}"/>
              </a:ext>
            </a:extLst>
          </p:cNvPr>
          <p:cNvSpPr txBox="1"/>
          <p:nvPr/>
        </p:nvSpPr>
        <p:spPr>
          <a:xfrm>
            <a:off x="1121789" y="924179"/>
            <a:ext cx="69690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We take all feedback very seriously and are using it to keep improving our projector and this presentation.</a:t>
            </a:r>
          </a:p>
        </p:txBody>
      </p:sp>
      <p:sp>
        <p:nvSpPr>
          <p:cNvPr id="3" name="TextBox 2">
            <a:extLst>
              <a:ext uri="{FF2B5EF4-FFF2-40B4-BE49-F238E27FC236}">
                <a16:creationId xmlns:a16="http://schemas.microsoft.com/office/drawing/2014/main" id="{7D02773F-877F-4A21-9FE2-E6EAF2615240}"/>
              </a:ext>
            </a:extLst>
          </p:cNvPr>
          <p:cNvSpPr txBox="1"/>
          <p:nvPr/>
        </p:nvSpPr>
        <p:spPr>
          <a:xfrm>
            <a:off x="1201506" y="1671428"/>
            <a:ext cx="679257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Please scan the QR code or go to this URL to give us feedback</a:t>
            </a:r>
          </a:p>
        </p:txBody>
      </p:sp>
      <p:sp>
        <p:nvSpPr>
          <p:cNvPr id="14" name="Rectangle 7">
            <a:extLst>
              <a:ext uri="{FF2B5EF4-FFF2-40B4-BE49-F238E27FC236}">
                <a16:creationId xmlns:a16="http://schemas.microsoft.com/office/drawing/2014/main" id="{36458EA0-F9AE-5BCA-A1A2-64575A0EDBAD}"/>
              </a:ext>
            </a:extLst>
          </p:cNvPr>
          <p:cNvSpPr>
            <a:spLocks noChangeArrowheads="1"/>
          </p:cNvSpPr>
          <p:nvPr/>
        </p:nvSpPr>
        <p:spPr bwMode="auto">
          <a:xfrm>
            <a:off x="2785756" y="2130271"/>
            <a:ext cx="419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a:t>
            </a:r>
            <a:r>
              <a:rPr kumimoji="0" lang="en-US" altLang="en-US" sz="1800" b="0" i="0" u="none" strike="noStrike" kern="1200" cap="none" spc="0" normalizeH="0" baseline="0" noProof="0" dirty="0">
                <a:ln>
                  <a:noFill/>
                </a:ln>
                <a:solidFill>
                  <a:prstClr val="black"/>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https://tinyurl.com/PinholeFeedback</a:t>
            </a:r>
            <a:r>
              <a:rPr kumimoji="0" lang="en-US" alt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5" name="Picture 14" descr="Qr code&#10;&#10;Description automatically generated">
            <a:extLst>
              <a:ext uri="{FF2B5EF4-FFF2-40B4-BE49-F238E27FC236}">
                <a16:creationId xmlns:a16="http://schemas.microsoft.com/office/drawing/2014/main" id="{47CFC20C-4553-9D89-B65D-C2C72A73DBF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33253" y="2538966"/>
            <a:ext cx="1866900" cy="1866900"/>
          </a:xfrm>
          <a:prstGeom prst="rect">
            <a:avLst/>
          </a:prstGeom>
        </p:spPr>
      </p:pic>
      <p:sp>
        <p:nvSpPr>
          <p:cNvPr id="4" name="Slide Number Placeholder 3">
            <a:extLst>
              <a:ext uri="{FF2B5EF4-FFF2-40B4-BE49-F238E27FC236}">
                <a16:creationId xmlns:a16="http://schemas.microsoft.com/office/drawing/2014/main" id="{02CEC553-80B9-525D-017A-21B524B26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2FB8CEBD-6284-2077-061D-95FC657BB4C1}"/>
              </a:ext>
            </a:extLst>
          </p:cNvPr>
          <p:cNvGrpSpPr/>
          <p:nvPr/>
        </p:nvGrpSpPr>
        <p:grpSpPr>
          <a:xfrm>
            <a:off x="728358" y="2621200"/>
            <a:ext cx="2743439" cy="4032278"/>
            <a:chOff x="1055737" y="2621200"/>
            <a:chExt cx="2743439" cy="4032278"/>
          </a:xfrm>
        </p:grpSpPr>
        <p:sp>
          <p:nvSpPr>
            <p:cNvPr id="23" name="Title 1">
              <a:extLst>
                <a:ext uri="{FF2B5EF4-FFF2-40B4-BE49-F238E27FC236}">
                  <a16:creationId xmlns:a16="http://schemas.microsoft.com/office/drawing/2014/main" id="{65DF45FD-1D87-AC31-AB47-4EBE8F26A4C2}"/>
                </a:ext>
              </a:extLst>
            </p:cNvPr>
            <p:cNvSpPr txBox="1">
              <a:spLocks/>
            </p:cNvSpPr>
            <p:nvPr/>
          </p:nvSpPr>
          <p:spPr>
            <a:xfrm>
              <a:off x="1917275" y="635635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j-ea"/>
                  <a:cs typeface="+mj-cs"/>
                </a:rPr>
                <a:t>FRONT</a:t>
              </a:r>
            </a:p>
          </p:txBody>
        </p:sp>
        <p:pic>
          <p:nvPicPr>
            <p:cNvPr id="27" name="Picture 26">
              <a:extLst>
                <a:ext uri="{FF2B5EF4-FFF2-40B4-BE49-F238E27FC236}">
                  <a16:creationId xmlns:a16="http://schemas.microsoft.com/office/drawing/2014/main" id="{24EECF07-DB37-0E8C-8020-6241D720B5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5737" y="2621200"/>
              <a:ext cx="2743439" cy="3735156"/>
            </a:xfrm>
            <a:prstGeom prst="rect">
              <a:avLst/>
            </a:prstGeom>
          </p:spPr>
        </p:pic>
      </p:grpSp>
      <p:sp>
        <p:nvSpPr>
          <p:cNvPr id="6" name="Subtitle 11">
            <a:extLst>
              <a:ext uri="{FF2B5EF4-FFF2-40B4-BE49-F238E27FC236}">
                <a16:creationId xmlns:a16="http://schemas.microsoft.com/office/drawing/2014/main" id="{E1F55298-6B9C-F3C1-C294-766CB4A8BF85}"/>
              </a:ext>
            </a:extLst>
          </p:cNvPr>
          <p:cNvSpPr txBox="1">
            <a:spLocks/>
          </p:cNvSpPr>
          <p:nvPr/>
        </p:nvSpPr>
        <p:spPr>
          <a:xfrm>
            <a:off x="3271050" y="4267200"/>
            <a:ext cx="2791306" cy="185947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Insights gained?</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Remaining questions?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Ideas for improvements?</a:t>
            </a:r>
          </a:p>
        </p:txBody>
      </p:sp>
      <p:grpSp>
        <p:nvGrpSpPr>
          <p:cNvPr id="29" name="Group 28">
            <a:extLst>
              <a:ext uri="{FF2B5EF4-FFF2-40B4-BE49-F238E27FC236}">
                <a16:creationId xmlns:a16="http://schemas.microsoft.com/office/drawing/2014/main" id="{123673A6-4068-3C19-18DE-014D0E1338DC}"/>
              </a:ext>
            </a:extLst>
          </p:cNvPr>
          <p:cNvGrpSpPr/>
          <p:nvPr/>
        </p:nvGrpSpPr>
        <p:grpSpPr>
          <a:xfrm>
            <a:off x="5815528" y="2667000"/>
            <a:ext cx="2795072" cy="3978442"/>
            <a:chOff x="5821104" y="2530037"/>
            <a:chExt cx="2837629" cy="4039017"/>
          </a:xfrm>
        </p:grpSpPr>
        <p:sp>
          <p:nvSpPr>
            <p:cNvPr id="32" name="Title 1">
              <a:extLst>
                <a:ext uri="{FF2B5EF4-FFF2-40B4-BE49-F238E27FC236}">
                  <a16:creationId xmlns:a16="http://schemas.microsoft.com/office/drawing/2014/main" id="{D8D3DBA7-CDD4-625B-C904-7BBDAB2DE7A7}"/>
                </a:ext>
              </a:extLst>
            </p:cNvPr>
            <p:cNvSpPr txBox="1">
              <a:spLocks/>
            </p:cNvSpPr>
            <p:nvPr/>
          </p:nvSpPr>
          <p:spPr>
            <a:xfrm>
              <a:off x="6753250" y="6271932"/>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j-ea"/>
                  <a:cs typeface="+mj-cs"/>
                </a:rPr>
                <a:t>BACK</a:t>
              </a:r>
            </a:p>
          </p:txBody>
        </p:sp>
        <p:pic>
          <p:nvPicPr>
            <p:cNvPr id="33" name="Picture 32">
              <a:extLst>
                <a:ext uri="{FF2B5EF4-FFF2-40B4-BE49-F238E27FC236}">
                  <a16:creationId xmlns:a16="http://schemas.microsoft.com/office/drawing/2014/main" id="{2549130E-D31F-5EE7-4344-7BEAF57CB5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21104" y="2530037"/>
              <a:ext cx="2837629" cy="3727384"/>
            </a:xfrm>
            <a:prstGeom prst="rect">
              <a:avLst/>
            </a:prstGeom>
          </p:spPr>
        </p:pic>
      </p:grpSp>
      <p:sp>
        <p:nvSpPr>
          <p:cNvPr id="9" name="Oval 8">
            <a:extLst>
              <a:ext uri="{FF2B5EF4-FFF2-40B4-BE49-F238E27FC236}">
                <a16:creationId xmlns:a16="http://schemas.microsoft.com/office/drawing/2014/main" id="{DDE66BF2-95ED-1220-EF62-6765C2BA6912}"/>
              </a:ext>
            </a:extLst>
          </p:cNvPr>
          <p:cNvSpPr/>
          <p:nvPr/>
        </p:nvSpPr>
        <p:spPr>
          <a:xfrm>
            <a:off x="7924800" y="330246"/>
            <a:ext cx="1106396" cy="1061172"/>
          </a:xfrm>
          <a:prstGeom prst="ellipse">
            <a:avLst/>
          </a:prstGeom>
          <a:blipFill>
            <a:blip r:embed="rId7"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TextBox 12">
            <a:extLst>
              <a:ext uri="{FF2B5EF4-FFF2-40B4-BE49-F238E27FC236}">
                <a16:creationId xmlns:a16="http://schemas.microsoft.com/office/drawing/2014/main" id="{A7B85BA6-5AB8-6BB8-C310-040E4138FF80}"/>
              </a:ext>
            </a:extLst>
          </p:cNvPr>
          <p:cNvSpPr txBox="1"/>
          <p:nvPr/>
        </p:nvSpPr>
        <p:spPr>
          <a:xfrm>
            <a:off x="3351651" y="5497868"/>
            <a:ext cx="2492286" cy="1107996"/>
          </a:xfrm>
          <a:prstGeom prst="rect">
            <a:avLst/>
          </a:prstGeom>
          <a:solidFill>
            <a:srgbClr val="D9FFFF"/>
          </a:solidFill>
          <a:ln>
            <a:solidFill>
              <a:schemeClr val="tx1"/>
            </a:solidFill>
          </a:ln>
        </p:spPr>
        <p:txBody>
          <a:bodyPr wrap="square" rtlCol="0">
            <a:spAutoFit/>
          </a:bodyPr>
          <a:lstStyle/>
          <a:p>
            <a:pPr algn="ctr">
              <a:defRPr/>
            </a:pPr>
            <a:r>
              <a:rPr lang="en-US" b="1" dirty="0">
                <a:solidFill>
                  <a:prstClr val="black"/>
                </a:solidFill>
                <a:latin typeface="Calibri"/>
              </a:rPr>
              <a:t>MARK 3 Version </a:t>
            </a:r>
          </a:p>
          <a:p>
            <a:pPr algn="ctr">
              <a:defRPr/>
            </a:pPr>
            <a:r>
              <a:rPr lang="en-US" sz="1600" dirty="0">
                <a:solidFill>
                  <a:prstClr val="black"/>
                </a:solidFill>
                <a:latin typeface="Calibri"/>
              </a:rPr>
              <a:t>Final Release for use up to and including the Annular Eclipse on 14 Oct 2023</a:t>
            </a:r>
          </a:p>
        </p:txBody>
      </p:sp>
    </p:spTree>
    <p:extLst>
      <p:ext uri="{BB962C8B-B14F-4D97-AF65-F5344CB8AC3E}">
        <p14:creationId xmlns:p14="http://schemas.microsoft.com/office/powerpoint/2010/main" val="2139223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902882" y="228600"/>
            <a:ext cx="5298745" cy="77977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Valuable References</a:t>
            </a:r>
          </a:p>
        </p:txBody>
      </p:sp>
      <p:sp>
        <p:nvSpPr>
          <p:cNvPr id="14" name="TextBox 13">
            <a:extLst>
              <a:ext uri="{FF2B5EF4-FFF2-40B4-BE49-F238E27FC236}">
                <a16:creationId xmlns:a16="http://schemas.microsoft.com/office/drawing/2014/main" id="{96EC39AF-1D77-0962-9472-5E7D5ABEFD4B}"/>
              </a:ext>
            </a:extLst>
          </p:cNvPr>
          <p:cNvSpPr txBox="1"/>
          <p:nvPr/>
        </p:nvSpPr>
        <p:spPr>
          <a:xfrm>
            <a:off x="1323622" y="1009147"/>
            <a:ext cx="7467600" cy="564770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Lenses and Pinholes: What Does “In Focus” Mean?</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brief and clear explanation about what it means to be “in focus”: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https://www.physicsforums.com/insights/lenses-pinholes-focus-mean/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How a Pinhole Camera Works (Part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Excellent diagrams:</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 https://www.scratchapixel.com/lessons/3d-basic-rendering/3d-viewing-pinhole-camera</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Real image: Collection of focus points made by converging light rays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love the simple but insightful stick-figure: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https://www.wikiwand.com/en/Real_image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  Your Eyes See Upside Down and Reversed</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Lucid explanation by an eye doctor (MD) relating human eye to a pinhole camera: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https://bceye.com/retinal-image-inverted-reversed/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Camera Obscura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history of this wondrous effect, including reference to a possible paleo-camera:</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8"/>
              </a:rPr>
              <a:t>https://en.wikipedia.org/wiki/Camera_obscura</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9"/>
              </a:rPr>
              <a:t>http://paleo-camera.com/archeo-optics/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  Making, Measuring and Testing the “Optimal” Pinhole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 thorough and playful journey through the technical details of pinhole photography:</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10"/>
              </a:rPr>
              <a:t>https://www.35mmc.com/26/10/2020/making-measuring-and-testing-the-optimal-pinhole-pinhole-adventures-part-3-by-sroyon/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393017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9"/>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487290" y="0"/>
            <a:ext cx="6285110" cy="7797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Credits &amp; Acknowledgements</a:t>
            </a:r>
          </a:p>
        </p:txBody>
      </p:sp>
      <p:sp>
        <p:nvSpPr>
          <p:cNvPr id="14" name="TextBox 13">
            <a:extLst>
              <a:ext uri="{FF2B5EF4-FFF2-40B4-BE49-F238E27FC236}">
                <a16:creationId xmlns:a16="http://schemas.microsoft.com/office/drawing/2014/main" id="{96EC39AF-1D77-0962-9472-5E7D5ABEFD4B}"/>
              </a:ext>
            </a:extLst>
          </p:cNvPr>
          <p:cNvSpPr txBox="1"/>
          <p:nvPr/>
        </p:nvSpPr>
        <p:spPr>
          <a:xfrm>
            <a:off x="1199467" y="533402"/>
            <a:ext cx="7831730" cy="9618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Primary Authors of the Explanatory Presentations: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Cherilynn Morrow, Robert Bigelow, and Mike Zawaski</a:t>
            </a:r>
            <a:endPar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cherilynn.morrow@gmail.com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arca965@gmail.com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hlinkClick r:id="rId6"/>
              </a:rPr>
              <a:t>mjzawaski@gmail.com</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25F5EA4B-CAD1-D23D-99E9-49F2EE32D915}"/>
              </a:ext>
            </a:extLst>
          </p:cNvPr>
          <p:cNvSpPr txBox="1"/>
          <p:nvPr/>
        </p:nvSpPr>
        <p:spPr>
          <a:xfrm>
            <a:off x="1234097" y="6553202"/>
            <a:ext cx="69955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Thank you also to our web developer Don Kolinski for posting and updating our work on the PUNCH website.</a:t>
            </a:r>
          </a:p>
        </p:txBody>
      </p:sp>
      <p:sp>
        <p:nvSpPr>
          <p:cNvPr id="4" name="TextBox 3">
            <a:extLst>
              <a:ext uri="{FF2B5EF4-FFF2-40B4-BE49-F238E27FC236}">
                <a16:creationId xmlns:a16="http://schemas.microsoft.com/office/drawing/2014/main" id="{FFD02D31-BC38-9EF3-4C64-A8BCA008A051}"/>
              </a:ext>
            </a:extLst>
          </p:cNvPr>
          <p:cNvSpPr txBox="1"/>
          <p:nvPr/>
        </p:nvSpPr>
        <p:spPr>
          <a:xfrm>
            <a:off x="381000" y="1703978"/>
            <a:ext cx="8458200" cy="423962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Research &amp; Development Team for the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3-Hole PUNCH Pinhole Projector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Cherilynn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Morrow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(editor-in-chief, concept development, field testing, photos)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Robert Bigelow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(concept development, technical specifications, text reviewer, photos)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Briana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Ingermann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(graphic design, text developer, field testing, procurement of printing, photos)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Mike Zawaski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(reviewer/consultant on explanatory presentation, graphic support, photos)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Sanlyn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Buxner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(head of field testing and evaluation, photos)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Jason Trump, Nina Byers, Geoff Skelton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(text reviewer, field testing, reviewer of explanatory presentations)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Marisa Bevington &amp;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Marialis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Rosario Franco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(text reviewers, Spanish language translation)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GB Cornucopia, Bobbye Middendorf, Jeremy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Osowski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Stacy Wolff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(text reviewers, field testers, photo collaborators)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Craig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DeForest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PI, product review and approval, field tester)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Sarah Gibson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Project Scientist, product review and approval)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Nicki Viall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Mission Scientist, field tester, product review and approval)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Ronnie Killough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Program Manager, field tester)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Gilly Gilbert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Associate Investigator, field tester)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Countless others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(who participated in field testing events and gave us their feedback)</a:t>
            </a:r>
          </a:p>
        </p:txBody>
      </p:sp>
    </p:spTree>
    <p:extLst>
      <p:ext uri="{BB962C8B-B14F-4D97-AF65-F5344CB8AC3E}">
        <p14:creationId xmlns:p14="http://schemas.microsoft.com/office/powerpoint/2010/main" val="2927616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0AD8BB4-B99F-2483-EE17-5621D8C91B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0"/>
            <a:ext cx="9144000" cy="69850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A6533D3-31CA-7EEB-8DDC-84962FA9C9E2}"/>
              </a:ext>
            </a:extLst>
          </p:cNvPr>
          <p:cNvSpPr txBox="1"/>
          <p:nvPr/>
        </p:nvSpPr>
        <p:spPr>
          <a:xfrm>
            <a:off x="7620000" y="6553200"/>
            <a:ext cx="1676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mn-cs"/>
              </a:rPr>
              <a:t>Photo: Alan Friedman</a:t>
            </a:r>
          </a:p>
        </p:txBody>
      </p:sp>
      <p:sp>
        <p:nvSpPr>
          <p:cNvPr id="16" name="TextBox 15">
            <a:extLst>
              <a:ext uri="{FF2B5EF4-FFF2-40B4-BE49-F238E27FC236}">
                <a16:creationId xmlns:a16="http://schemas.microsoft.com/office/drawing/2014/main" id="{D3879F5F-987D-F0B2-EDF4-967588A99250}"/>
              </a:ext>
            </a:extLst>
          </p:cNvPr>
          <p:cNvSpPr txBox="1"/>
          <p:nvPr/>
        </p:nvSpPr>
        <p:spPr>
          <a:xfrm>
            <a:off x="9525" y="1638466"/>
            <a:ext cx="26003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ea typeface="+mn-ea"/>
                <a:cs typeface="+mn-cs"/>
              </a:rPr>
              <a:t>NASA PUNCH website: </a:t>
            </a:r>
            <a:r>
              <a:rPr kumimoji="0" lang="en-US" sz="1400" b="0" i="0" u="none" strike="noStrike" kern="1200" cap="none" spc="0" normalizeH="0" baseline="0" noProof="0" dirty="0">
                <a:ln>
                  <a:noFill/>
                </a:ln>
                <a:solidFill>
                  <a:srgbClr val="4BACC6">
                    <a:lumMod val="40000"/>
                    <a:lumOff val="60000"/>
                  </a:srgbClr>
                </a:solidFill>
                <a:effectLst/>
                <a:uLnTx/>
                <a:uFillTx/>
                <a:ea typeface="+mn-ea"/>
                <a:cs typeface="+mn-cs"/>
                <a:hlinkClick r:id="rId4">
                  <a:extLst>
                    <a:ext uri="{A12FA001-AC4F-418D-AE19-62706E023703}">
                      <ahyp:hlinkClr xmlns:ahyp="http://schemas.microsoft.com/office/drawing/2018/hyperlinkcolor" val="tx"/>
                    </a:ext>
                  </a:extLst>
                </a:hlinkClick>
              </a:rPr>
              <a:t>https://punch.space.swri.edu</a:t>
            </a:r>
            <a:r>
              <a:rPr kumimoji="0" lang="en-US" sz="1400" b="0" i="0" u="none" strike="noStrike" kern="1200" cap="none" spc="0" normalizeH="0" baseline="0" noProof="0" dirty="0">
                <a:ln>
                  <a:noFill/>
                </a:ln>
                <a:solidFill>
                  <a:srgbClr val="4BACC6">
                    <a:lumMod val="40000"/>
                    <a:lumOff val="60000"/>
                  </a:srgbClr>
                </a:solidFill>
                <a:effectLst/>
                <a:uLnTx/>
                <a:uFillTx/>
                <a:ea typeface="+mn-ea"/>
                <a:cs typeface="+mn-cs"/>
              </a:rPr>
              <a:t> </a:t>
            </a:r>
            <a:r>
              <a:rPr kumimoji="0" lang="en-US" sz="1400" b="0" i="0" u="none" strike="noStrike" kern="1200" cap="none" spc="0" normalizeH="0" baseline="0" noProof="0" dirty="0">
                <a:ln>
                  <a:noFill/>
                </a:ln>
                <a:solidFill>
                  <a:prstClr val="white"/>
                </a:solidFill>
                <a:effectLst/>
                <a:uLnTx/>
                <a:uFillTx/>
                <a:ea typeface="+mn-ea"/>
                <a:cs typeface="+mn-cs"/>
              </a:rPr>
              <a:t>/</a:t>
            </a:r>
          </a:p>
        </p:txBody>
      </p:sp>
      <p:pic>
        <p:nvPicPr>
          <p:cNvPr id="4100" name="Picture 4" descr="Attachments">
            <a:extLst>
              <a:ext uri="{FF2B5EF4-FFF2-40B4-BE49-F238E27FC236}">
                <a16:creationId xmlns:a16="http://schemas.microsoft.com/office/drawing/2014/main" id="{742C0A00-09D8-1BA0-B37F-C2F0B8170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3E8882AC-9862-657F-94B1-8EA799754C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EE8BF18-D6B7-F58B-61D7-A728E3ED4B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12278621-8ECB-D707-8DCE-CC314963C4F9}"/>
              </a:ext>
            </a:extLst>
          </p:cNvPr>
          <p:cNvSpPr txBox="1">
            <a:spLocks/>
          </p:cNvSpPr>
          <p:nvPr/>
        </p:nvSpPr>
        <p:spPr>
          <a:xfrm>
            <a:off x="3328984" y="1093919"/>
            <a:ext cx="5705475" cy="23055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6">
                    <a:lumMod val="20000"/>
                    <a:lumOff val="80000"/>
                  </a:schemeClr>
                </a:solidFill>
              </a:rPr>
              <a:t>FIN!</a:t>
            </a:r>
          </a:p>
          <a:p>
            <a:r>
              <a:rPr lang="en-US" b="1" dirty="0">
                <a:solidFill>
                  <a:schemeClr val="accent6">
                    <a:lumMod val="20000"/>
                    <a:lumOff val="80000"/>
                  </a:schemeClr>
                </a:solidFill>
              </a:rPr>
              <a:t>Thanks for Exploring!</a:t>
            </a:r>
          </a:p>
          <a:p>
            <a:endParaRPr lang="en-US" sz="4000" b="1" dirty="0">
              <a:solidFill>
                <a:schemeClr val="accent6">
                  <a:lumMod val="20000"/>
                  <a:lumOff val="80000"/>
                </a:schemeClr>
              </a:solidFill>
            </a:endParaRPr>
          </a:p>
        </p:txBody>
      </p:sp>
      <p:pic>
        <p:nvPicPr>
          <p:cNvPr id="4" name="Picture 10" descr="Picture 10">
            <a:extLst>
              <a:ext uri="{FF2B5EF4-FFF2-40B4-BE49-F238E27FC236}">
                <a16:creationId xmlns:a16="http://schemas.microsoft.com/office/drawing/2014/main" id="{5C34707E-CFD4-0F7E-4BE6-FF2FF5A12BC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1000" y="103311"/>
            <a:ext cx="1106396" cy="1483359"/>
          </a:xfrm>
          <a:prstGeom prst="rect">
            <a:avLst/>
          </a:prstGeom>
          <a:ln w="12700">
            <a:miter lim="400000"/>
          </a:ln>
        </p:spPr>
      </p:pic>
      <p:sp>
        <p:nvSpPr>
          <p:cNvPr id="5" name="TextBox 4">
            <a:extLst>
              <a:ext uri="{FF2B5EF4-FFF2-40B4-BE49-F238E27FC236}">
                <a16:creationId xmlns:a16="http://schemas.microsoft.com/office/drawing/2014/main" id="{833B3F58-5FB0-8A58-7CDA-E276A98213F9}"/>
              </a:ext>
            </a:extLst>
          </p:cNvPr>
          <p:cNvSpPr txBox="1"/>
          <p:nvPr/>
        </p:nvSpPr>
        <p:spPr>
          <a:xfrm>
            <a:off x="125583" y="5534561"/>
            <a:ext cx="481320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EEEEE"/>
                </a:solidFill>
                <a:effectLst/>
                <a:uLnTx/>
                <a:uFillTx/>
                <a:ea typeface="+mn-ea"/>
                <a:cs typeface="+mn-cs"/>
              </a:rPr>
              <a:t>Scan here </a:t>
            </a:r>
            <a:r>
              <a:rPr lang="en-US" sz="1400" dirty="0">
                <a:solidFill>
                  <a:srgbClr val="EEEEEE"/>
                </a:solidFill>
              </a:rPr>
              <a:t>to access all PUNCH Outreach products or visit: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93CDDD"/>
                </a:solidFill>
                <a:effectLst/>
                <a:uLnTx/>
                <a:uFillTx/>
                <a:ea typeface="+mn-ea"/>
                <a:cs typeface="+mn-cs"/>
                <a:hlinkClick r:id="rId7">
                  <a:extLst>
                    <a:ext uri="{A12FA001-AC4F-418D-AE19-62706E023703}">
                      <ahyp:hlinkClr xmlns:ahyp="http://schemas.microsoft.com/office/drawing/2018/hyperlinkcolor" val="tx"/>
                    </a:ext>
                  </a:extLst>
                </a:hlinkClick>
              </a:rPr>
              <a:t>https://punch.space.swri.edu/punch_outreach_products.php</a:t>
            </a:r>
            <a:endParaRPr kumimoji="0" lang="en-US" sz="1400" b="1" i="0" u="none" strike="noStrike" kern="1200" cap="none" spc="0" normalizeH="0" baseline="0" noProof="0" dirty="0">
              <a:ln>
                <a:noFill/>
              </a:ln>
              <a:solidFill>
                <a:srgbClr val="93CDDD"/>
              </a:solidFill>
              <a:effectLst/>
              <a:uLnTx/>
              <a:uFillTx/>
              <a:ea typeface="+mn-ea"/>
              <a:cs typeface="+mn-cs"/>
            </a:endParaRPr>
          </a:p>
          <a:p>
            <a:pPr>
              <a:defRPr/>
            </a:pPr>
            <a:r>
              <a:rPr lang="en-US" sz="1400" dirty="0">
                <a:solidFill>
                  <a:srgbClr val="EEEEEE"/>
                </a:solidFill>
              </a:rPr>
              <a:t>For questions or to request our 1-page monthly newsletter: Contact </a:t>
            </a:r>
            <a:r>
              <a:rPr lang="en-US" sz="1400" dirty="0">
                <a:solidFill>
                  <a:srgbClr val="93CDDD"/>
                </a:solidFill>
                <a:hlinkClick r:id="rId8">
                  <a:extLst>
                    <a:ext uri="{A12FA001-AC4F-418D-AE19-62706E023703}">
                      <ahyp:hlinkClr xmlns:ahyp="http://schemas.microsoft.com/office/drawing/2018/hyperlinkcolor" val="tx"/>
                    </a:ext>
                  </a:extLst>
                </a:hlinkClick>
              </a:rPr>
              <a:t>PUNCHOutreach@gmail.com</a:t>
            </a:r>
            <a:endParaRPr lang="en-US" sz="1400" dirty="0">
              <a:solidFill>
                <a:srgbClr val="93CDD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EEEEE"/>
                </a:solidFill>
                <a:effectLst/>
                <a:uLnTx/>
                <a:uFillTx/>
                <a:ea typeface="+mn-ea"/>
                <a:cs typeface="+mn-cs"/>
              </a:rPr>
              <a:t> </a:t>
            </a:r>
            <a:endParaRPr kumimoji="0" lang="en-US" sz="1400" b="1" i="0" u="none" strike="noStrike" kern="1200" cap="none" spc="0" normalizeH="0" baseline="0" noProof="0" dirty="0">
              <a:ln>
                <a:noFill/>
              </a:ln>
              <a:solidFill>
                <a:srgbClr val="93CDDD"/>
              </a:solidFill>
              <a:effectLst/>
              <a:uLnTx/>
              <a:uFillTx/>
              <a:ea typeface="+mn-ea"/>
              <a:cs typeface="+mn-cs"/>
            </a:endParaRPr>
          </a:p>
        </p:txBody>
      </p:sp>
      <p:pic>
        <p:nvPicPr>
          <p:cNvPr id="6" name="Picture 5" descr="A qr code with black and white squares&#10;&#10;Description automatically generated">
            <a:extLst>
              <a:ext uri="{FF2B5EF4-FFF2-40B4-BE49-F238E27FC236}">
                <a16:creationId xmlns:a16="http://schemas.microsoft.com/office/drawing/2014/main" id="{E1D8E114-1862-B25A-EE5C-B7B0FCC9FE57}"/>
              </a:ext>
            </a:extLst>
          </p:cNvPr>
          <p:cNvPicPr>
            <a:picLocks noChangeAspect="1"/>
          </p:cNvPicPr>
          <p:nvPr/>
        </p:nvPicPr>
        <p:blipFill rotWithShape="1">
          <a:blip r:embed="rId9" cstate="print">
            <a:clrChange>
              <a:clrFrom>
                <a:srgbClr val="000000">
                  <a:alpha val="99608"/>
                </a:srgbClr>
              </a:clrFrom>
              <a:clrTo>
                <a:srgbClr val="000000">
                  <a:alpha val="0"/>
                </a:srgbClr>
              </a:clrTo>
            </a:clrChange>
            <a:extLst>
              <a:ext uri="{28A0092B-C50C-407E-A947-70E740481C1C}">
                <a14:useLocalDpi xmlns:a14="http://schemas.microsoft.com/office/drawing/2010/main" val="0"/>
              </a:ext>
            </a:extLst>
          </a:blip>
          <a:srcRect r="303"/>
          <a:stretch/>
        </p:blipFill>
        <p:spPr>
          <a:xfrm>
            <a:off x="192505" y="3581400"/>
            <a:ext cx="1946869" cy="1909656"/>
          </a:xfrm>
          <a:prstGeom prst="rect">
            <a:avLst/>
          </a:prstGeom>
        </p:spPr>
      </p:pic>
    </p:spTree>
    <p:extLst>
      <p:ext uri="{BB962C8B-B14F-4D97-AF65-F5344CB8AC3E}">
        <p14:creationId xmlns:p14="http://schemas.microsoft.com/office/powerpoint/2010/main" val="938960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Title 1">
            <a:extLst>
              <a:ext uri="{FF2B5EF4-FFF2-40B4-BE49-F238E27FC236}">
                <a16:creationId xmlns:a16="http://schemas.microsoft.com/office/drawing/2014/main" id="{79D1D5DC-5403-7D96-D555-B77FF7C7261F}"/>
              </a:ext>
            </a:extLst>
          </p:cNvPr>
          <p:cNvSpPr txBox="1">
            <a:spLocks/>
          </p:cNvSpPr>
          <p:nvPr/>
        </p:nvSpPr>
        <p:spPr>
          <a:xfrm>
            <a:off x="1600200" y="427084"/>
            <a:ext cx="5943600" cy="659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4" name="Slide Number Placeholder 3">
            <a:extLst>
              <a:ext uri="{FF2B5EF4-FFF2-40B4-BE49-F238E27FC236}">
                <a16:creationId xmlns:a16="http://schemas.microsoft.com/office/drawing/2014/main" id="{02CEC553-80B9-525D-017A-21B524B26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Subtitle 11">
            <a:extLst>
              <a:ext uri="{FF2B5EF4-FFF2-40B4-BE49-F238E27FC236}">
                <a16:creationId xmlns:a16="http://schemas.microsoft.com/office/drawing/2014/main" id="{599194A3-2251-78D4-60EC-5CDEA4811616}"/>
              </a:ext>
            </a:extLst>
          </p:cNvPr>
          <p:cNvSpPr txBox="1">
            <a:spLocks/>
          </p:cNvSpPr>
          <p:nvPr/>
        </p:nvSpPr>
        <p:spPr>
          <a:xfrm>
            <a:off x="1550394" y="5232107"/>
            <a:ext cx="6008154" cy="55537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sp>
        <p:nvSpPr>
          <p:cNvPr id="17" name="Subtitle 11">
            <a:extLst>
              <a:ext uri="{FF2B5EF4-FFF2-40B4-BE49-F238E27FC236}">
                <a16:creationId xmlns:a16="http://schemas.microsoft.com/office/drawing/2014/main" id="{B281DCB5-894E-A555-CFDA-3FD3EF52E4AC}"/>
              </a:ext>
            </a:extLst>
          </p:cNvPr>
          <p:cNvSpPr txBox="1">
            <a:spLocks/>
          </p:cNvSpPr>
          <p:nvPr/>
        </p:nvSpPr>
        <p:spPr>
          <a:xfrm>
            <a:off x="1636910" y="3222501"/>
            <a:ext cx="5870179" cy="6820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sp>
        <p:nvSpPr>
          <p:cNvPr id="14" name="TextBox 13">
            <a:extLst>
              <a:ext uri="{FF2B5EF4-FFF2-40B4-BE49-F238E27FC236}">
                <a16:creationId xmlns:a16="http://schemas.microsoft.com/office/drawing/2014/main" id="{C9FBDFB2-6D30-17C0-E723-209957AC86F5}"/>
              </a:ext>
            </a:extLst>
          </p:cNvPr>
          <p:cNvSpPr txBox="1"/>
          <p:nvPr/>
        </p:nvSpPr>
        <p:spPr>
          <a:xfrm>
            <a:off x="1249254" y="1066881"/>
            <a:ext cx="6980346" cy="615553"/>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prstClr val="black"/>
                </a:solidFill>
                <a:latin typeface="Calibri Light" panose="020F0302020204030204"/>
              </a:rPr>
              <a:t>A.  Discovering How Pinhole Images of Eclipses are Inverted </a:t>
            </a: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(Slide 5)</a:t>
            </a: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 </a:t>
            </a:r>
            <a:endParaRPr lang="en-US" sz="2000" b="1" dirty="0">
              <a:solidFill>
                <a:prstClr val="black"/>
              </a:solidFill>
              <a:latin typeface="Calibri Light" panose="020F0302020204030204"/>
            </a:endParaRPr>
          </a:p>
          <a:p>
            <a:pPr marR="0" lvl="0" algn="l" defTabSz="914400" rtl="0" eaLnBrk="1" fontAlgn="auto" latinLnBrk="0" hangingPunct="1">
              <a:lnSpc>
                <a:spcPct val="100000"/>
              </a:lnSpc>
              <a:spcBef>
                <a:spcPct val="0"/>
              </a:spcBef>
              <a:spcAft>
                <a:spcPts val="0"/>
              </a:spcAft>
              <a:buClrTx/>
              <a:buSzTx/>
              <a:tabLst/>
              <a:defRPr/>
            </a:pPr>
            <a:r>
              <a:rPr lang="en-US" sz="1600" dirty="0">
                <a:solidFill>
                  <a:prstClr val="black"/>
                </a:solidFill>
                <a:latin typeface="Calibri Light" panose="020F0302020204030204"/>
              </a:rPr>
              <a:t>       Using images from the 2017 and 2012 Eclipses</a:t>
            </a:r>
          </a:p>
        </p:txBody>
      </p:sp>
      <p:pic>
        <p:nvPicPr>
          <p:cNvPr id="15" name="Picture 14" descr="A picture containing outdoor, ground, stone, rock&#10;&#10;Description automatically generated">
            <a:extLst>
              <a:ext uri="{FF2B5EF4-FFF2-40B4-BE49-F238E27FC236}">
                <a16:creationId xmlns:a16="http://schemas.microsoft.com/office/drawing/2014/main" id="{0BF53263-DAD6-16F6-96AB-7A270B480BA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12000"/>
                    </a14:imgEffect>
                  </a14:imgLayer>
                </a14:imgProps>
              </a:ext>
              <a:ext uri="{28A0092B-C50C-407E-A947-70E740481C1C}">
                <a14:useLocalDpi xmlns:a14="http://schemas.microsoft.com/office/drawing/2010/main"/>
              </a:ext>
            </a:extLst>
          </a:blip>
          <a:stretch>
            <a:fillRect/>
          </a:stretch>
        </p:blipFill>
        <p:spPr>
          <a:xfrm>
            <a:off x="1905003" y="1682434"/>
            <a:ext cx="1409075" cy="1059924"/>
          </a:xfrm>
          <a:prstGeom prst="rect">
            <a:avLst/>
          </a:prstGeom>
        </p:spPr>
      </p:pic>
      <p:pic>
        <p:nvPicPr>
          <p:cNvPr id="22" name="Picture 21" descr="A stone structure in the middle of a forest&#10;&#10;Description automatically generated with low confidence">
            <a:extLst>
              <a:ext uri="{FF2B5EF4-FFF2-40B4-BE49-F238E27FC236}">
                <a16:creationId xmlns:a16="http://schemas.microsoft.com/office/drawing/2014/main" id="{9B55C0DD-C610-D119-42D0-79865F422E0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17622" y="5288116"/>
            <a:ext cx="1601032" cy="1485068"/>
          </a:xfrm>
          <a:prstGeom prst="rect">
            <a:avLst/>
          </a:prstGeom>
        </p:spPr>
      </p:pic>
      <p:sp>
        <p:nvSpPr>
          <p:cNvPr id="27" name="TextBox 26">
            <a:extLst>
              <a:ext uri="{FF2B5EF4-FFF2-40B4-BE49-F238E27FC236}">
                <a16:creationId xmlns:a16="http://schemas.microsoft.com/office/drawing/2014/main" id="{04CF55D4-5186-D0A7-B036-1493E33841BD}"/>
              </a:ext>
            </a:extLst>
          </p:cNvPr>
          <p:cNvSpPr txBox="1"/>
          <p:nvPr/>
        </p:nvSpPr>
        <p:spPr>
          <a:xfrm>
            <a:off x="1279648" y="4608493"/>
            <a:ext cx="7559552" cy="954107"/>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en-US" sz="2000" b="1" dirty="0">
              <a:solidFill>
                <a:prstClr val="black"/>
              </a:solidFill>
              <a:latin typeface="Calibri Light" panose="020F0302020204030204"/>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a:solidFill>
                  <a:prstClr val="black"/>
                </a:solidFill>
                <a:latin typeface="Calibri Light" panose="020F0302020204030204"/>
              </a:rPr>
              <a:t>E.  A Shortlist of Our Favorite Pinhole-Related Resources 	</a:t>
            </a:r>
            <a:r>
              <a:rPr lang="en-US" sz="1600" b="1" dirty="0">
                <a:solidFill>
                  <a:prstClr val="black"/>
                </a:solidFill>
                <a:latin typeface="Calibri Light" panose="020F0302020204030204"/>
              </a:rPr>
              <a:t>(Slide 29) </a:t>
            </a:r>
            <a:endPar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algn="l">
              <a:defRPr/>
            </a:pPr>
            <a:endParaRPr lang="en-US" sz="2000" b="1" dirty="0">
              <a:solidFill>
                <a:prstClr val="black"/>
              </a:solidFill>
              <a:latin typeface="Calibri Light" panose="020F0302020204030204"/>
            </a:endParaRPr>
          </a:p>
        </p:txBody>
      </p:sp>
      <p:pic>
        <p:nvPicPr>
          <p:cNvPr id="28" name="Picture 27" descr="A picture containing night sky&#10;&#10;Description automatically generated">
            <a:extLst>
              <a:ext uri="{FF2B5EF4-FFF2-40B4-BE49-F238E27FC236}">
                <a16:creationId xmlns:a16="http://schemas.microsoft.com/office/drawing/2014/main" id="{AAE45B1A-F648-725C-936B-E31B82D606B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35432" y="1759076"/>
            <a:ext cx="909097" cy="906639"/>
          </a:xfrm>
          <a:prstGeom prst="ellipse">
            <a:avLst/>
          </a:prstGeom>
        </p:spPr>
      </p:pic>
      <p:pic>
        <p:nvPicPr>
          <p:cNvPr id="30" name="Picture 29" descr="A picture containing outdoor, dirt&#10;&#10;Description automatically generated">
            <a:extLst>
              <a:ext uri="{FF2B5EF4-FFF2-40B4-BE49-F238E27FC236}">
                <a16:creationId xmlns:a16="http://schemas.microsoft.com/office/drawing/2014/main" id="{D480C6A9-4CF5-84C9-E3E7-6165C072FFC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65488" y="1697698"/>
            <a:ext cx="1599161" cy="1128453"/>
          </a:xfrm>
          <a:prstGeom prst="rect">
            <a:avLst/>
          </a:prstGeom>
        </p:spPr>
      </p:pic>
      <p:sp>
        <p:nvSpPr>
          <p:cNvPr id="18" name="TextBox 17">
            <a:extLst>
              <a:ext uri="{FF2B5EF4-FFF2-40B4-BE49-F238E27FC236}">
                <a16:creationId xmlns:a16="http://schemas.microsoft.com/office/drawing/2014/main" id="{D2EC60FD-DAE2-AFB6-F080-88FB72F44AFC}"/>
              </a:ext>
            </a:extLst>
          </p:cNvPr>
          <p:cNvSpPr txBox="1"/>
          <p:nvPr/>
        </p:nvSpPr>
        <p:spPr>
          <a:xfrm>
            <a:off x="1279648" y="2947771"/>
            <a:ext cx="7407152" cy="590931"/>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B.  Why </a:t>
            </a:r>
            <a:r>
              <a:rPr lang="en-US" sz="2000" b="1" dirty="0">
                <a:solidFill>
                  <a:prstClr val="black"/>
                </a:solidFill>
                <a:latin typeface="Calibri Light" panose="020F0302020204030204"/>
              </a:rPr>
              <a:t>are the 3-Hole PUNCH Pinhole Projector Images </a:t>
            </a: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Fuzzy? 	</a:t>
            </a: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(Slide 18)</a:t>
            </a: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  </a:t>
            </a:r>
            <a:endPar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R="0" lvl="0" algn="l" defTabSz="914400" rtl="0" eaLnBrk="1" fontAlgn="auto" latinLnBrk="0" hangingPunct="1">
              <a:lnSpc>
                <a:spcPct val="90000"/>
              </a:lnSpc>
              <a:spcBef>
                <a:spcPct val="0"/>
              </a:spcBef>
              <a:spcAft>
                <a:spcPts val="600"/>
              </a:spcAft>
              <a:buClrTx/>
              <a:buSzTx/>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What does it mean to be in focus?</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TextBox 22">
            <a:extLst>
              <a:ext uri="{FF2B5EF4-FFF2-40B4-BE49-F238E27FC236}">
                <a16:creationId xmlns:a16="http://schemas.microsoft.com/office/drawing/2014/main" id="{D7C5F15B-D138-281D-B77C-60DD7B8A0F45}"/>
              </a:ext>
            </a:extLst>
          </p:cNvPr>
          <p:cNvSpPr txBox="1"/>
          <p:nvPr/>
        </p:nvSpPr>
        <p:spPr>
          <a:xfrm>
            <a:off x="1279648" y="3600069"/>
            <a:ext cx="7407152" cy="590931"/>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C.  What is the Difference Between a Pinhole and a Lens? 	</a:t>
            </a: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(Slide </a:t>
            </a:r>
            <a:r>
              <a:rPr lang="en-US" sz="1600" b="1" dirty="0">
                <a:solidFill>
                  <a:prstClr val="black"/>
                </a:solidFill>
                <a:latin typeface="Calibri Light" panose="020F0302020204030204"/>
              </a:rPr>
              <a:t>23</a:t>
            </a: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 </a:t>
            </a:r>
            <a:endPar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R="0" lvl="0" algn="l" defTabSz="914400" rtl="0" eaLnBrk="1" fontAlgn="auto" latinLnBrk="0" hangingPunct="1">
              <a:lnSpc>
                <a:spcPct val="90000"/>
              </a:lnSpc>
              <a:spcBef>
                <a:spcPct val="0"/>
              </a:spcBef>
              <a:spcAft>
                <a:spcPts val="0"/>
              </a:spcAft>
              <a:buClrTx/>
              <a:buSzTx/>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Finding new appreciation for what the lens of an eye or a camera is doing</a:t>
            </a:r>
          </a:p>
        </p:txBody>
      </p:sp>
      <p:pic>
        <p:nvPicPr>
          <p:cNvPr id="25" name="Picture 24" descr="A picture containing text&#10;&#10;Description automatically generated">
            <a:extLst>
              <a:ext uri="{FF2B5EF4-FFF2-40B4-BE49-F238E27FC236}">
                <a16:creationId xmlns:a16="http://schemas.microsoft.com/office/drawing/2014/main" id="{BD00E6C7-2CCF-2856-43D9-8BCD0ED13E4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62404" y="5218176"/>
            <a:ext cx="1638438" cy="1563624"/>
          </a:xfrm>
          <a:prstGeom prst="rect">
            <a:avLst/>
          </a:prstGeom>
        </p:spPr>
      </p:pic>
      <p:pic>
        <p:nvPicPr>
          <p:cNvPr id="29" name="Picture 28" descr="A picture containing plane&#10;&#10;Description automatically generated">
            <a:extLst>
              <a:ext uri="{FF2B5EF4-FFF2-40B4-BE49-F238E27FC236}">
                <a16:creationId xmlns:a16="http://schemas.microsoft.com/office/drawing/2014/main" id="{7EBE34AA-0C76-8C53-C87F-3E52674D985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019802" y="5286710"/>
            <a:ext cx="1716994" cy="1451165"/>
          </a:xfrm>
          <a:prstGeom prst="rect">
            <a:avLst/>
          </a:prstGeom>
        </p:spPr>
      </p:pic>
      <p:sp>
        <p:nvSpPr>
          <p:cNvPr id="24" name="TextBox 23">
            <a:extLst>
              <a:ext uri="{FF2B5EF4-FFF2-40B4-BE49-F238E27FC236}">
                <a16:creationId xmlns:a16="http://schemas.microsoft.com/office/drawing/2014/main" id="{D2EC60FD-DAE2-AFB6-F080-88FB72F44AFC}"/>
              </a:ext>
            </a:extLst>
          </p:cNvPr>
          <p:cNvSpPr txBox="1"/>
          <p:nvPr/>
        </p:nvSpPr>
        <p:spPr>
          <a:xfrm>
            <a:off x="1279649" y="4209669"/>
            <a:ext cx="7805055" cy="590931"/>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lang="en-US" sz="2000" b="1" noProof="0" dirty="0">
                <a:solidFill>
                  <a:prstClr val="black"/>
                </a:solidFill>
                <a:latin typeface="Calibri Light" panose="020F0302020204030204"/>
              </a:rPr>
              <a:t>D</a:t>
            </a: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  Why Doesn’t Our Pinhole Projector Have Pin-Sized Holes?	</a:t>
            </a: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(Slide </a:t>
            </a:r>
            <a:r>
              <a:rPr lang="en-US" sz="1600" b="1" dirty="0">
                <a:solidFill>
                  <a:prstClr val="black"/>
                </a:solidFill>
                <a:latin typeface="Calibri Light" panose="020F0302020204030204"/>
              </a:rPr>
              <a:t>24</a:t>
            </a: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 </a:t>
            </a:r>
            <a:endPar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R="0" lvl="0" algn="l" defTabSz="914400" rtl="0" eaLnBrk="1" fontAlgn="auto" latinLnBrk="0" hangingPunct="1">
              <a:lnSpc>
                <a:spcPct val="90000"/>
              </a:lnSpc>
              <a:spcBef>
                <a:spcPct val="0"/>
              </a:spcBef>
              <a:spcAft>
                <a:spcPts val="0"/>
              </a:spcAft>
              <a:buClrTx/>
              <a:buSzTx/>
              <a:tabLst/>
              <a:defRPr/>
            </a:pPr>
            <a:r>
              <a:rPr lang="en-US" sz="1600" dirty="0">
                <a:solidFill>
                  <a:prstClr val="black"/>
                </a:solidFill>
                <a:latin typeface="Calibri Light" panose="020F0302020204030204"/>
              </a:rPr>
              <a:t>        Includes: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DESIGN TRADE-OFFs for our Pinhole Projector </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Title 1">
            <a:extLst>
              <a:ext uri="{FF2B5EF4-FFF2-40B4-BE49-F238E27FC236}">
                <a16:creationId xmlns:a16="http://schemas.microsoft.com/office/drawing/2014/main" id="{7810C4FE-84D1-35D1-B210-714AA679844F}"/>
              </a:ext>
            </a:extLst>
          </p:cNvPr>
          <p:cNvSpPr txBox="1">
            <a:spLocks/>
          </p:cNvSpPr>
          <p:nvPr/>
        </p:nvSpPr>
        <p:spPr>
          <a:xfrm>
            <a:off x="1447798" y="256422"/>
            <a:ext cx="6248401" cy="779776"/>
          </a:xfrm>
          <a:prstGeom prst="rect">
            <a:avLst/>
          </a:prstGeom>
          <a:solidFill>
            <a:srgbClr val="B1EBF4"/>
          </a:solidFill>
          <a:ln>
            <a:solidFill>
              <a:schemeClr val="accent5">
                <a:lumMod val="75000"/>
              </a:schemeClr>
            </a:solid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5. </a:t>
            </a:r>
            <a:r>
              <a:rPr lang="en-US" sz="4000" b="1" dirty="0">
                <a:solidFill>
                  <a:prstClr val="black"/>
                </a:solidFill>
                <a:latin typeface="Calibri Light" panose="020F0302020204030204" pitchFamily="34" charset="0"/>
                <a:cs typeface="Calibri Light" panose="020F0302020204030204" pitchFamily="34" charset="0"/>
              </a:rPr>
              <a:t>APPENDICES</a:t>
            </a:r>
            <a:endParaRPr kumimoji="0" lang="en-US" sz="4000" b="1"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57558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2"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676399" y="1338687"/>
            <a:ext cx="6248401" cy="1587876"/>
          </a:xfrm>
          <a:prstGeom prst="rect">
            <a:avLst/>
          </a:prstGeom>
          <a:solidFill>
            <a:srgbClr val="B1EBF4"/>
          </a:solidFill>
          <a:ln>
            <a:solidFill>
              <a:schemeClr val="accent5">
                <a:lumMod val="75000"/>
              </a:schemeClr>
            </a:solidFill>
          </a:ln>
        </p:spPr>
        <p:txBody>
          <a:bodyP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APPENDIX A</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Discovering How Pinhole Images of Eclipses are Inverted </a:t>
            </a:r>
          </a:p>
        </p:txBody>
      </p:sp>
      <p:grpSp>
        <p:nvGrpSpPr>
          <p:cNvPr id="7" name="Group 6">
            <a:extLst>
              <a:ext uri="{FF2B5EF4-FFF2-40B4-BE49-F238E27FC236}">
                <a16:creationId xmlns:a16="http://schemas.microsoft.com/office/drawing/2014/main" id="{5D96F442-0340-2528-12A3-6F93CEAB1844}"/>
              </a:ext>
            </a:extLst>
          </p:cNvPr>
          <p:cNvGrpSpPr/>
          <p:nvPr/>
        </p:nvGrpSpPr>
        <p:grpSpPr>
          <a:xfrm>
            <a:off x="75760" y="113952"/>
            <a:ext cx="1263184" cy="2809693"/>
            <a:chOff x="110611" y="113946"/>
            <a:chExt cx="1263184" cy="2809693"/>
          </a:xfrm>
        </p:grpSpPr>
        <p:pic>
          <p:nvPicPr>
            <p:cNvPr id="10" name="Picture 10" descr="Picture 10">
              <a:extLst>
                <a:ext uri="{FF2B5EF4-FFF2-40B4-BE49-F238E27FC236}">
                  <a16:creationId xmlns:a16="http://schemas.microsoft.com/office/drawing/2014/main" id="{C9804DB4-49AC-C8E7-A588-F99E28C8A7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12" name="TextBox 11">
              <a:extLst>
                <a:ext uri="{FF2B5EF4-FFF2-40B4-BE49-F238E27FC236}">
                  <a16:creationId xmlns:a16="http://schemas.microsoft.com/office/drawing/2014/main" id="{9BF30AD6-1738-9EF2-225B-F4B60050537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4" name="TextBox 3">
            <a:extLst>
              <a:ext uri="{FF2B5EF4-FFF2-40B4-BE49-F238E27FC236}">
                <a16:creationId xmlns:a16="http://schemas.microsoft.com/office/drawing/2014/main" id="{960D2AB6-32D1-C5D4-EFC4-52463A524234}"/>
              </a:ext>
            </a:extLst>
          </p:cNvPr>
          <p:cNvSpPr txBox="1"/>
          <p:nvPr/>
        </p:nvSpPr>
        <p:spPr>
          <a:xfrm>
            <a:off x="154154" y="6427113"/>
            <a:ext cx="84099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Dr. Cherilynn Morrow, Outreach Director for the NASA PUNCH mission [cherilynn.morrow@gmail.com]</a:t>
            </a:r>
          </a:p>
        </p:txBody>
      </p:sp>
    </p:spTree>
    <p:extLst>
      <p:ext uri="{BB962C8B-B14F-4D97-AF65-F5344CB8AC3E}">
        <p14:creationId xmlns:p14="http://schemas.microsoft.com/office/powerpoint/2010/main" val="96301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2"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2362200" y="76200"/>
            <a:ext cx="4724400" cy="1315218"/>
          </a:xfrm>
          <a:prstGeom prst="rect">
            <a:avLst/>
          </a:prstGeom>
          <a:solidFill>
            <a:schemeClr val="bg1"/>
          </a:solidFill>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APPENDIX A1</a:t>
            </a:r>
          </a:p>
          <a:p>
            <a:pPr marL="0" marR="0" lvl="0" indent="0" algn="ctr" defTabSz="914400" rtl="0" eaLnBrk="1" fontAlgn="auto" latinLnBrk="0" hangingPunct="1">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Pinhole Projector’s Images are Inverted Top-to-Bottom and Left-to-Right</a:t>
            </a:r>
          </a:p>
        </p:txBody>
      </p:sp>
      <p:pic>
        <p:nvPicPr>
          <p:cNvPr id="10" name="Picture 10" descr="Picture 10">
            <a:extLst>
              <a:ext uri="{FF2B5EF4-FFF2-40B4-BE49-F238E27FC236}">
                <a16:creationId xmlns:a16="http://schemas.microsoft.com/office/drawing/2014/main" id="{C9804DB4-49AC-C8E7-A588-F99E28C8A7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154" y="113952"/>
            <a:ext cx="1106396" cy="1483359"/>
          </a:xfrm>
          <a:prstGeom prst="rect">
            <a:avLst/>
          </a:prstGeom>
          <a:ln w="12700">
            <a:miter lim="400000"/>
          </a:ln>
        </p:spPr>
      </p:pic>
      <p:sp>
        <p:nvSpPr>
          <p:cNvPr id="4" name="TextBox 3">
            <a:extLst>
              <a:ext uri="{FF2B5EF4-FFF2-40B4-BE49-F238E27FC236}">
                <a16:creationId xmlns:a16="http://schemas.microsoft.com/office/drawing/2014/main" id="{960D2AB6-32D1-C5D4-EFC4-52463A524234}"/>
              </a:ext>
            </a:extLst>
          </p:cNvPr>
          <p:cNvSpPr txBox="1"/>
          <p:nvPr/>
        </p:nvSpPr>
        <p:spPr>
          <a:xfrm>
            <a:off x="154154" y="6427113"/>
            <a:ext cx="84099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Dr. Cherilynn Morrow, Outreach Director for the NASA PUNCH mission [cherilynn.morrow@gmail.com]</a:t>
            </a:r>
          </a:p>
        </p:txBody>
      </p:sp>
      <p:sp>
        <p:nvSpPr>
          <p:cNvPr id="9" name="TextBox 8">
            <a:extLst>
              <a:ext uri="{FF2B5EF4-FFF2-40B4-BE49-F238E27FC236}">
                <a16:creationId xmlns:a16="http://schemas.microsoft.com/office/drawing/2014/main" id="{1D972747-97BA-A938-6FFA-3C41BBA66456}"/>
              </a:ext>
            </a:extLst>
          </p:cNvPr>
          <p:cNvSpPr txBox="1"/>
          <p:nvPr/>
        </p:nvSpPr>
        <p:spPr>
          <a:xfrm>
            <a:off x="1384727" y="1494511"/>
            <a:ext cx="6511851" cy="1015663"/>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The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images on the projection surface are F-shaped because the cut-out makes the light source F-shaped. But notice the pinhole images are upside down and flipped left-to-right.</a:t>
            </a:r>
          </a:p>
        </p:txBody>
      </p:sp>
      <p:pic>
        <p:nvPicPr>
          <p:cNvPr id="23" name="Picture 22" descr="A picture containing indoor, person, table, tool&#10;&#10;Description automatically generated">
            <a:extLst>
              <a:ext uri="{FF2B5EF4-FFF2-40B4-BE49-F238E27FC236}">
                <a16:creationId xmlns:a16="http://schemas.microsoft.com/office/drawing/2014/main" id="{F2C3F71F-1F8B-E41C-F135-0FF9EE6C538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2808" y="2966140"/>
            <a:ext cx="4274746" cy="3206060"/>
          </a:xfrm>
          <a:prstGeom prst="rect">
            <a:avLst/>
          </a:prstGeom>
        </p:spPr>
      </p:pic>
      <p:pic>
        <p:nvPicPr>
          <p:cNvPr id="25" name="Picture 24" descr="A picture containing person, sink, food, clothing&#10;&#10;Description automatically generated">
            <a:extLst>
              <a:ext uri="{FF2B5EF4-FFF2-40B4-BE49-F238E27FC236}">
                <a16:creationId xmlns:a16="http://schemas.microsoft.com/office/drawing/2014/main" id="{2FB1ECC8-00D6-DBCA-2D6A-9AFCF08AF3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40653" y="2966140"/>
            <a:ext cx="4274747" cy="3206060"/>
          </a:xfrm>
          <a:prstGeom prst="rect">
            <a:avLst/>
          </a:prstGeom>
        </p:spPr>
      </p:pic>
      <p:sp>
        <p:nvSpPr>
          <p:cNvPr id="26" name="TextBox 25">
            <a:extLst>
              <a:ext uri="{FF2B5EF4-FFF2-40B4-BE49-F238E27FC236}">
                <a16:creationId xmlns:a16="http://schemas.microsoft.com/office/drawing/2014/main" id="{3EEA9E3A-DB71-17B9-9806-45806229E1C7}"/>
              </a:ext>
            </a:extLst>
          </p:cNvPr>
          <p:cNvSpPr txBox="1"/>
          <p:nvPr/>
        </p:nvSpPr>
        <p:spPr>
          <a:xfrm>
            <a:off x="1524000" y="2602252"/>
            <a:ext cx="1489633" cy="400110"/>
          </a:xfrm>
          <a:prstGeom prst="rect">
            <a:avLst/>
          </a:prstGeom>
          <a:noFill/>
        </p:spPr>
        <p:txBody>
          <a:bodyPr wrap="square">
            <a:spAutoFit/>
          </a:bodyPr>
          <a:lstStyle/>
          <a:p>
            <a:pPr algn="ctr">
              <a:spcAft>
                <a:spcPts val="1200"/>
              </a:spcAf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Lamp OFF</a:t>
            </a:r>
            <a:endParaRPr lang="en-US" sz="2000" b="1" dirty="0"/>
          </a:p>
        </p:txBody>
      </p:sp>
      <p:sp>
        <p:nvSpPr>
          <p:cNvPr id="27" name="TextBox 26">
            <a:extLst>
              <a:ext uri="{FF2B5EF4-FFF2-40B4-BE49-F238E27FC236}">
                <a16:creationId xmlns:a16="http://schemas.microsoft.com/office/drawing/2014/main" id="{46DB4425-6E2B-1E6B-55E0-4B9248F601ED}"/>
              </a:ext>
            </a:extLst>
          </p:cNvPr>
          <p:cNvSpPr txBox="1"/>
          <p:nvPr/>
        </p:nvSpPr>
        <p:spPr>
          <a:xfrm>
            <a:off x="5820789" y="2583742"/>
            <a:ext cx="1489633" cy="400110"/>
          </a:xfrm>
          <a:prstGeom prst="rect">
            <a:avLst/>
          </a:prstGeom>
          <a:noFill/>
        </p:spPr>
        <p:txBody>
          <a:bodyPr wrap="square">
            <a:spAutoFit/>
          </a:bodyPr>
          <a:lstStyle/>
          <a:p>
            <a:pPr algn="ctr">
              <a:spcAft>
                <a:spcPts val="1200"/>
              </a:spcAf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Lamp ON</a:t>
            </a:r>
            <a:endParaRPr lang="en-US" sz="2000" b="1" dirty="0"/>
          </a:p>
        </p:txBody>
      </p:sp>
      <p:sp>
        <p:nvSpPr>
          <p:cNvPr id="29" name="TextBox 28">
            <a:extLst>
              <a:ext uri="{FF2B5EF4-FFF2-40B4-BE49-F238E27FC236}">
                <a16:creationId xmlns:a16="http://schemas.microsoft.com/office/drawing/2014/main" id="{097719AF-6905-DAFF-5A5B-BEC888EABD30}"/>
              </a:ext>
            </a:extLst>
          </p:cNvPr>
          <p:cNvSpPr txBox="1"/>
          <p:nvPr/>
        </p:nvSpPr>
        <p:spPr>
          <a:xfrm rot="3115964">
            <a:off x="7713334" y="5001370"/>
            <a:ext cx="1529329" cy="307777"/>
          </a:xfrm>
          <a:prstGeom prst="rect">
            <a:avLst/>
          </a:prstGeom>
          <a:noFill/>
        </p:spPr>
        <p:txBody>
          <a:bodyPr wrap="none" rtlCol="0">
            <a:spAutoFit/>
          </a:bodyPr>
          <a:lstStyle/>
          <a:p>
            <a:r>
              <a:rPr lang="en-US" sz="1400" b="1" dirty="0"/>
              <a:t>projection surface</a:t>
            </a:r>
          </a:p>
        </p:txBody>
      </p:sp>
      <p:cxnSp>
        <p:nvCxnSpPr>
          <p:cNvPr id="31" name="Straight Arrow Connector 30">
            <a:extLst>
              <a:ext uri="{FF2B5EF4-FFF2-40B4-BE49-F238E27FC236}">
                <a16:creationId xmlns:a16="http://schemas.microsoft.com/office/drawing/2014/main" id="{2F75B9C3-D534-3C21-3FD9-3A9DBF46792C}"/>
              </a:ext>
            </a:extLst>
          </p:cNvPr>
          <p:cNvCxnSpPr>
            <a:cxnSpLocks/>
          </p:cNvCxnSpPr>
          <p:nvPr/>
        </p:nvCxnSpPr>
        <p:spPr>
          <a:xfrm flipH="1" flipV="1">
            <a:off x="7721600" y="5617961"/>
            <a:ext cx="308574" cy="3256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8B52D6D-4B4A-F145-1090-6CEBFFAB6DBD}"/>
              </a:ext>
            </a:extLst>
          </p:cNvPr>
          <p:cNvSpPr txBox="1"/>
          <p:nvPr/>
        </p:nvSpPr>
        <p:spPr>
          <a:xfrm>
            <a:off x="7383465" y="5849035"/>
            <a:ext cx="1312860" cy="274320"/>
          </a:xfrm>
          <a:prstGeom prst="rect">
            <a:avLst/>
          </a:prstGeom>
          <a:noFill/>
        </p:spPr>
        <p:txBody>
          <a:bodyPr wrap="none" rtlCol="0">
            <a:spAutoFit/>
          </a:bodyPr>
          <a:lstStyle/>
          <a:p>
            <a:r>
              <a:rPr lang="en-US" sz="1400" b="1" dirty="0"/>
              <a:t>pinhole images</a:t>
            </a:r>
          </a:p>
        </p:txBody>
      </p:sp>
      <p:sp>
        <p:nvSpPr>
          <p:cNvPr id="2" name="TextBox 1">
            <a:extLst>
              <a:ext uri="{FF2B5EF4-FFF2-40B4-BE49-F238E27FC236}">
                <a16:creationId xmlns:a16="http://schemas.microsoft.com/office/drawing/2014/main" id="{63DB711D-F9B7-6282-CC88-59B8C7ECBC8C}"/>
              </a:ext>
            </a:extLst>
          </p:cNvPr>
          <p:cNvSpPr txBox="1"/>
          <p:nvPr/>
        </p:nvSpPr>
        <p:spPr>
          <a:xfrm>
            <a:off x="4581573" y="5620201"/>
            <a:ext cx="2386419" cy="1015663"/>
          </a:xfrm>
          <a:prstGeom prst="rect">
            <a:avLst/>
          </a:prstGeom>
          <a:solidFill>
            <a:srgbClr val="E2DCD6"/>
          </a:solidFill>
          <a:effectLst>
            <a:softEdge rad="63500"/>
          </a:effectLst>
        </p:spPr>
        <p:txBody>
          <a:bodyPr wrap="square">
            <a:spAutoFit/>
          </a:bodyPr>
          <a:lstStyle/>
          <a:p>
            <a:pPr algn="just">
              <a:spcAft>
                <a:spcPts val="1200"/>
              </a:spcAft>
              <a:defRPr/>
            </a:pPr>
            <a:r>
              <a:rPr lang="en-US" sz="1200" b="1" dirty="0">
                <a:solidFill>
                  <a:prstClr val="black"/>
                </a:solidFill>
                <a:latin typeface="Calibri"/>
              </a:rPr>
              <a:t>The Projector holes are each imaging the F-shape of the light source. An “F” makes it easy to see how pinhole images are upside down and flipped left-to-right.</a:t>
            </a:r>
          </a:p>
        </p:txBody>
      </p:sp>
      <p:sp>
        <p:nvSpPr>
          <p:cNvPr id="3" name="TextBox 2">
            <a:extLst>
              <a:ext uri="{FF2B5EF4-FFF2-40B4-BE49-F238E27FC236}">
                <a16:creationId xmlns:a16="http://schemas.microsoft.com/office/drawing/2014/main" id="{2C4CC380-D1FD-1AA8-7CE0-D9B3ADCF6D5E}"/>
              </a:ext>
            </a:extLst>
          </p:cNvPr>
          <p:cNvSpPr txBox="1"/>
          <p:nvPr/>
        </p:nvSpPr>
        <p:spPr>
          <a:xfrm>
            <a:off x="2174554" y="5269139"/>
            <a:ext cx="2184555" cy="523220"/>
          </a:xfrm>
          <a:prstGeom prst="rect">
            <a:avLst/>
          </a:prstGeom>
          <a:solidFill>
            <a:srgbClr val="E2DCD6"/>
          </a:solidFill>
          <a:effectLst>
            <a:softEdge rad="63500"/>
          </a:effectLst>
        </p:spPr>
        <p:txBody>
          <a:bodyPr wrap="square">
            <a:spAutoFit/>
          </a:bodyPr>
          <a:lstStyle/>
          <a:p>
            <a:pPr algn="ctr">
              <a:spcAft>
                <a:spcPts val="1200"/>
              </a:spcAft>
              <a:defRPr/>
            </a:pPr>
            <a:r>
              <a:rPr lang="en-US" sz="1400" b="1" dirty="0">
                <a:solidFill>
                  <a:prstClr val="black"/>
                </a:solidFill>
                <a:latin typeface="Calibri"/>
              </a:rPr>
              <a:t>The mask changes the shape of the light source.</a:t>
            </a:r>
          </a:p>
        </p:txBody>
      </p:sp>
      <p:cxnSp>
        <p:nvCxnSpPr>
          <p:cNvPr id="6" name="Straight Arrow Connector 5">
            <a:extLst>
              <a:ext uri="{FF2B5EF4-FFF2-40B4-BE49-F238E27FC236}">
                <a16:creationId xmlns:a16="http://schemas.microsoft.com/office/drawing/2014/main" id="{4407F894-B96C-6A4D-81EC-88020AB9EC59}"/>
              </a:ext>
            </a:extLst>
          </p:cNvPr>
          <p:cNvCxnSpPr>
            <a:cxnSpLocks/>
          </p:cNvCxnSpPr>
          <p:nvPr/>
        </p:nvCxnSpPr>
        <p:spPr>
          <a:xfrm flipH="1" flipV="1">
            <a:off x="2743200" y="4038600"/>
            <a:ext cx="1066800" cy="1266761"/>
          </a:xfrm>
          <a:prstGeom prst="straightConnector1">
            <a:avLst/>
          </a:prstGeom>
          <a:ln w="28575">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7" name="Straight Arrow Connector 6">
            <a:extLst>
              <a:ext uri="{FF2B5EF4-FFF2-40B4-BE49-F238E27FC236}">
                <a16:creationId xmlns:a16="http://schemas.microsoft.com/office/drawing/2014/main" id="{897CC50D-6172-5591-4047-771EA6179784}"/>
              </a:ext>
            </a:extLst>
          </p:cNvPr>
          <p:cNvCxnSpPr>
            <a:cxnSpLocks/>
            <a:stCxn id="2" idx="3"/>
          </p:cNvCxnSpPr>
          <p:nvPr/>
        </p:nvCxnSpPr>
        <p:spPr>
          <a:xfrm flipV="1">
            <a:off x="6967992" y="5456904"/>
            <a:ext cx="298643" cy="671129"/>
          </a:xfrm>
          <a:prstGeom prst="straightConnector1">
            <a:avLst/>
          </a:prstGeom>
          <a:ln w="28575">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id="{9F653AE7-9085-8A05-4C1F-D611C069EEA9}"/>
              </a:ext>
            </a:extLst>
          </p:cNvPr>
          <p:cNvSpPr txBox="1"/>
          <p:nvPr/>
        </p:nvSpPr>
        <p:spPr>
          <a:xfrm>
            <a:off x="7167014" y="5780780"/>
            <a:ext cx="1812524" cy="1015663"/>
          </a:xfrm>
          <a:prstGeom prst="rect">
            <a:avLst/>
          </a:prstGeom>
          <a:solidFill>
            <a:srgbClr val="C1F4FB"/>
          </a:solidFill>
          <a:effectLst>
            <a:softEdge rad="31750"/>
          </a:effectLst>
        </p:spPr>
        <p:txBody>
          <a:bodyPr wrap="square">
            <a:spAutoFit/>
          </a:bodyPr>
          <a:lstStyle/>
          <a:p>
            <a:pPr algn="just">
              <a:spcAft>
                <a:spcPts val="1200"/>
              </a:spcAft>
              <a:defRPr/>
            </a:pPr>
            <a:r>
              <a:rPr lang="en-US" sz="1200" b="1" dirty="0">
                <a:solidFill>
                  <a:prstClr val="black"/>
                </a:solidFill>
                <a:latin typeface="Calibri"/>
              </a:rPr>
              <a:t>NOTE:  If the Projector were held closer to the surface, we would still see the triangular, round, and square-shaped holes.</a:t>
            </a:r>
          </a:p>
        </p:txBody>
      </p:sp>
      <p:sp>
        <p:nvSpPr>
          <p:cNvPr id="11" name="TextBox 10">
            <a:extLst>
              <a:ext uri="{FF2B5EF4-FFF2-40B4-BE49-F238E27FC236}">
                <a16:creationId xmlns:a16="http://schemas.microsoft.com/office/drawing/2014/main" id="{27490905-A7B3-8022-55DC-46E61A11D799}"/>
              </a:ext>
            </a:extLst>
          </p:cNvPr>
          <p:cNvSpPr txBox="1"/>
          <p:nvPr/>
        </p:nvSpPr>
        <p:spPr>
          <a:xfrm>
            <a:off x="191025" y="5892233"/>
            <a:ext cx="2247375" cy="461665"/>
          </a:xfrm>
          <a:prstGeom prst="rect">
            <a:avLst/>
          </a:prstGeom>
          <a:solidFill>
            <a:srgbClr val="C1F4FB"/>
          </a:solidFill>
          <a:effectLst>
            <a:softEdge rad="31750"/>
          </a:effectLst>
        </p:spPr>
        <p:txBody>
          <a:bodyPr wrap="square">
            <a:spAutoFit/>
          </a:bodyPr>
          <a:lstStyle/>
          <a:p>
            <a:pPr algn="ctr">
              <a:spcAft>
                <a:spcPts val="1200"/>
              </a:spcAft>
              <a:defRPr/>
            </a:pPr>
            <a:r>
              <a:rPr lang="en-US" sz="1200" b="1" dirty="0">
                <a:solidFill>
                  <a:prstClr val="black"/>
                </a:solidFill>
                <a:latin typeface="Calibri"/>
              </a:rPr>
              <a:t>NOTE: See Section 1 for a neat demo using a star-shaped mask.</a:t>
            </a:r>
          </a:p>
        </p:txBody>
      </p:sp>
    </p:spTree>
    <p:extLst>
      <p:ext uri="{BB962C8B-B14F-4D97-AF65-F5344CB8AC3E}">
        <p14:creationId xmlns:p14="http://schemas.microsoft.com/office/powerpoint/2010/main" val="3575871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2"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2249741" y="146110"/>
            <a:ext cx="4644517" cy="1591868"/>
          </a:xfrm>
          <a:prstGeom prst="rect">
            <a:avLst/>
          </a:prstGeom>
          <a:solidFill>
            <a:schemeClr val="bg1"/>
          </a:solidFill>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APPENDIX A2</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Pinhole Inverts Images Inverted Both </a:t>
            </a:r>
            <a:r>
              <a:rPr lang="en-US" sz="2000" b="1" dirty="0">
                <a:solidFill>
                  <a:prstClr val="black"/>
                </a:solidFill>
                <a:latin typeface="Calibri" panose="020F0502020204030204" pitchFamily="34" charset="0"/>
                <a:cs typeface="Calibri" panose="020F0502020204030204" pitchFamily="34" charset="0"/>
              </a:rPr>
              <a:t>Top-to-Bottom and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Left-to-Right</a:t>
            </a:r>
          </a:p>
        </p:txBody>
      </p:sp>
      <p:grpSp>
        <p:nvGrpSpPr>
          <p:cNvPr id="7" name="Group 6">
            <a:extLst>
              <a:ext uri="{FF2B5EF4-FFF2-40B4-BE49-F238E27FC236}">
                <a16:creationId xmlns:a16="http://schemas.microsoft.com/office/drawing/2014/main" id="{5D96F442-0340-2528-12A3-6F93CEAB1844}"/>
              </a:ext>
            </a:extLst>
          </p:cNvPr>
          <p:cNvGrpSpPr/>
          <p:nvPr/>
        </p:nvGrpSpPr>
        <p:grpSpPr>
          <a:xfrm>
            <a:off x="75760" y="113952"/>
            <a:ext cx="1263184" cy="2809693"/>
            <a:chOff x="110611" y="113946"/>
            <a:chExt cx="1263184" cy="2809693"/>
          </a:xfrm>
        </p:grpSpPr>
        <p:pic>
          <p:nvPicPr>
            <p:cNvPr id="10" name="Picture 10" descr="Picture 10">
              <a:extLst>
                <a:ext uri="{FF2B5EF4-FFF2-40B4-BE49-F238E27FC236}">
                  <a16:creationId xmlns:a16="http://schemas.microsoft.com/office/drawing/2014/main" id="{C9804DB4-49AC-C8E7-A588-F99E28C8A7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12" name="TextBox 11">
              <a:extLst>
                <a:ext uri="{FF2B5EF4-FFF2-40B4-BE49-F238E27FC236}">
                  <a16:creationId xmlns:a16="http://schemas.microsoft.com/office/drawing/2014/main" id="{9BF30AD6-1738-9EF2-225B-F4B60050537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4" name="TextBox 3">
            <a:extLst>
              <a:ext uri="{FF2B5EF4-FFF2-40B4-BE49-F238E27FC236}">
                <a16:creationId xmlns:a16="http://schemas.microsoft.com/office/drawing/2014/main" id="{960D2AB6-32D1-C5D4-EFC4-52463A524234}"/>
              </a:ext>
            </a:extLst>
          </p:cNvPr>
          <p:cNvSpPr txBox="1"/>
          <p:nvPr/>
        </p:nvSpPr>
        <p:spPr>
          <a:xfrm>
            <a:off x="154154" y="6427113"/>
            <a:ext cx="84099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Dr. Cherilynn Morrow, Outreach Director for the NASA PUNCH mission [cherilynn.morrow@gmail.com]</a:t>
            </a:r>
          </a:p>
        </p:txBody>
      </p:sp>
      <p:sp>
        <p:nvSpPr>
          <p:cNvPr id="6" name="Subtitle 11">
            <a:extLst>
              <a:ext uri="{FF2B5EF4-FFF2-40B4-BE49-F238E27FC236}">
                <a16:creationId xmlns:a16="http://schemas.microsoft.com/office/drawing/2014/main" id="{D3BB3BD5-0528-05A1-262F-6EFF89AA3975}"/>
              </a:ext>
            </a:extLst>
          </p:cNvPr>
          <p:cNvSpPr txBox="1">
            <a:spLocks/>
          </p:cNvSpPr>
          <p:nvPr/>
        </p:nvSpPr>
        <p:spPr>
          <a:xfrm>
            <a:off x="1693606" y="1499430"/>
            <a:ext cx="6052456" cy="8273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Start with the green line at the top left of the F.  T</a:t>
            </a:r>
            <a:r>
              <a:rPr kumimoji="0" lang="en-US" sz="1800" i="0" u="none" strike="noStrike" kern="1200" cap="none" spc="0" normalizeH="0" baseline="0" noProof="0" dirty="0">
                <a:ln>
                  <a:noFill/>
                </a:ln>
                <a:solidFill>
                  <a:prstClr val="black"/>
                </a:solidFill>
                <a:effectLst/>
                <a:uLnTx/>
                <a:uFillTx/>
                <a:latin typeface="Calibri"/>
                <a:ea typeface="+mn-ea"/>
                <a:cs typeface="+mn-cs"/>
              </a:rPr>
              <a:t>race the line with your fingers to see where it goes on the projection surface. Notice how this works for each colored line.</a:t>
            </a:r>
          </a:p>
        </p:txBody>
      </p:sp>
      <p:sp>
        <p:nvSpPr>
          <p:cNvPr id="22" name="TextBox 21">
            <a:extLst>
              <a:ext uri="{FF2B5EF4-FFF2-40B4-BE49-F238E27FC236}">
                <a16:creationId xmlns:a16="http://schemas.microsoft.com/office/drawing/2014/main" id="{0AF467C6-F396-C4E1-6E33-3E1B5F837B82}"/>
              </a:ext>
            </a:extLst>
          </p:cNvPr>
          <p:cNvSpPr txBox="1"/>
          <p:nvPr/>
        </p:nvSpPr>
        <p:spPr>
          <a:xfrm>
            <a:off x="797090" y="5979795"/>
            <a:ext cx="8153400" cy="430887"/>
          </a:xfrm>
          <a:prstGeom prst="rect">
            <a:avLst/>
          </a:prstGeom>
          <a:solidFill>
            <a:schemeClr val="bg1"/>
          </a:solidFill>
        </p:spPr>
        <p:txBody>
          <a:bodyPr wrap="square">
            <a:spAutoFit/>
          </a:bodyPr>
          <a:lstStyle/>
          <a:p>
            <a:pPr defTabSz="457200">
              <a:defRPr/>
            </a:pPr>
            <a:r>
              <a:rPr lang="en-US" sz="1100" dirty="0">
                <a:solidFill>
                  <a:prstClr val="black"/>
                </a:solidFill>
                <a:latin typeface="Arial Narrow" panose="020B0606020202030204" pitchFamily="34" charset="0"/>
              </a:rPr>
              <a:t>Adapted from Figure 4</a:t>
            </a:r>
          </a:p>
          <a:p>
            <a:pPr defTabSz="457200">
              <a:defRPr/>
            </a:pPr>
            <a:r>
              <a:rPr lang="en-US" sz="1100" dirty="0">
                <a:hlinkClick r:id="rId4"/>
              </a:rPr>
              <a:t>https://www.scratchapixel.com/lessons/3d-basic-rendering/3d-viewing-pinhole-camera/how-pinhole-camera-works-part-1.html</a:t>
            </a:r>
            <a:r>
              <a:rPr lang="en-US" sz="1100" dirty="0"/>
              <a:t> </a:t>
            </a:r>
          </a:p>
        </p:txBody>
      </p:sp>
      <p:sp>
        <p:nvSpPr>
          <p:cNvPr id="26" name="TextBox 25">
            <a:extLst>
              <a:ext uri="{FF2B5EF4-FFF2-40B4-BE49-F238E27FC236}">
                <a16:creationId xmlns:a16="http://schemas.microsoft.com/office/drawing/2014/main" id="{5E842744-7624-2BC6-15CF-AF2DDD4681D2}"/>
              </a:ext>
            </a:extLst>
          </p:cNvPr>
          <p:cNvSpPr txBox="1"/>
          <p:nvPr/>
        </p:nvSpPr>
        <p:spPr>
          <a:xfrm>
            <a:off x="6838255" y="2514212"/>
            <a:ext cx="2126674" cy="3539430"/>
          </a:xfrm>
          <a:prstGeom prst="rect">
            <a:avLst/>
          </a:prstGeom>
          <a:noFill/>
          <a:ln>
            <a:noFill/>
          </a:ln>
        </p:spPr>
        <p:txBody>
          <a:bodyPr wrap="square">
            <a:spAutoFit/>
          </a:bodyPr>
          <a:lstStyle/>
          <a:p>
            <a:r>
              <a:rPr lang="en-US" sz="1400" dirty="0">
                <a:solidFill>
                  <a:prstClr val="black"/>
                </a:solidFill>
                <a:latin typeface="Calibri"/>
              </a:rPr>
              <a:t>Start here. Trace the green line to the left.</a:t>
            </a:r>
          </a:p>
          <a:p>
            <a:endParaRPr lang="en-US" sz="1400" dirty="0">
              <a:solidFill>
                <a:prstClr val="black"/>
              </a:solidFill>
              <a:latin typeface="Calibri"/>
            </a:endParaRPr>
          </a:p>
          <a:p>
            <a:pPr algn="just"/>
            <a:r>
              <a:rPr lang="en-US" sz="1400" dirty="0">
                <a:solidFill>
                  <a:prstClr val="black"/>
                </a:solidFill>
                <a:latin typeface="Calibri"/>
              </a:rPr>
              <a:t>Notice that the light from the top on </a:t>
            </a:r>
            <a:r>
              <a:rPr lang="en-US" sz="1400" i="1" dirty="0">
                <a:solidFill>
                  <a:prstClr val="black"/>
                </a:solidFill>
                <a:latin typeface="Calibri"/>
              </a:rPr>
              <a:t>one</a:t>
            </a:r>
            <a:r>
              <a:rPr lang="en-US" sz="1400" dirty="0">
                <a:solidFill>
                  <a:prstClr val="black"/>
                </a:solidFill>
                <a:latin typeface="Calibri"/>
              </a:rPr>
              <a:t> side of the F can only get to the bottom on </a:t>
            </a:r>
            <a:r>
              <a:rPr lang="en-US" sz="1400" i="1" dirty="0">
                <a:solidFill>
                  <a:prstClr val="black"/>
                </a:solidFill>
                <a:latin typeface="Calibri"/>
              </a:rPr>
              <a:t>the opposite </a:t>
            </a:r>
            <a:r>
              <a:rPr lang="en-US" sz="1400" dirty="0">
                <a:solidFill>
                  <a:prstClr val="black"/>
                </a:solidFill>
                <a:latin typeface="Calibri"/>
              </a:rPr>
              <a:t>side of the projection surface. Light traveling in other directions from the starting point is blocked by the box. This creates the correspondence between the light source and the projection surface needed to  form an image.</a:t>
            </a:r>
            <a:endParaRPr lang="en-US" sz="1400" dirty="0"/>
          </a:p>
        </p:txBody>
      </p:sp>
      <p:grpSp>
        <p:nvGrpSpPr>
          <p:cNvPr id="13" name="Group 12">
            <a:extLst>
              <a:ext uri="{FF2B5EF4-FFF2-40B4-BE49-F238E27FC236}">
                <a16:creationId xmlns:a16="http://schemas.microsoft.com/office/drawing/2014/main" id="{E3F66A0C-4428-BD5F-B7C1-5A7E27A15B5C}"/>
              </a:ext>
            </a:extLst>
          </p:cNvPr>
          <p:cNvGrpSpPr/>
          <p:nvPr/>
        </p:nvGrpSpPr>
        <p:grpSpPr>
          <a:xfrm>
            <a:off x="1693606" y="2637628"/>
            <a:ext cx="4933159" cy="3288773"/>
            <a:chOff x="2157411" y="3053676"/>
            <a:chExt cx="4452148" cy="2968099"/>
          </a:xfrm>
        </p:grpSpPr>
        <p:pic>
          <p:nvPicPr>
            <p:cNvPr id="3" name="Picture 2">
              <a:extLst>
                <a:ext uri="{FF2B5EF4-FFF2-40B4-BE49-F238E27FC236}">
                  <a16:creationId xmlns:a16="http://schemas.microsoft.com/office/drawing/2014/main" id="{73740D9C-9912-9147-597D-B2E5F833E43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57411" y="3053676"/>
              <a:ext cx="4452148" cy="28758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A357BB-96F7-DA30-39D3-8718D184BAE6}"/>
                </a:ext>
              </a:extLst>
            </p:cNvPr>
            <p:cNvSpPr txBox="1"/>
            <p:nvPr/>
          </p:nvSpPr>
          <p:spPr>
            <a:xfrm>
              <a:off x="4017052" y="5648368"/>
              <a:ext cx="2199772" cy="3734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FE2991D4-691F-3971-F587-91C1374B9C48}"/>
                </a:ext>
              </a:extLst>
            </p:cNvPr>
            <p:cNvSpPr txBox="1"/>
            <p:nvPr/>
          </p:nvSpPr>
          <p:spPr>
            <a:xfrm>
              <a:off x="2170442" y="3138503"/>
              <a:ext cx="2199772"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rojection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surface</a:t>
              </a:r>
            </a:p>
          </p:txBody>
        </p:sp>
        <p:sp>
          <p:nvSpPr>
            <p:cNvPr id="11" name="TextBox 10">
              <a:extLst>
                <a:ext uri="{FF2B5EF4-FFF2-40B4-BE49-F238E27FC236}">
                  <a16:creationId xmlns:a16="http://schemas.microsoft.com/office/drawing/2014/main" id="{B48CC386-9E97-81B8-00E7-965788E9552C}"/>
                </a:ext>
              </a:extLst>
            </p:cNvPr>
            <p:cNvSpPr txBox="1"/>
            <p:nvPr/>
          </p:nvSpPr>
          <p:spPr>
            <a:xfrm>
              <a:off x="4412975" y="5297382"/>
              <a:ext cx="1260125"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pinhole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28" name="Straight Arrow Connector 27">
            <a:extLst>
              <a:ext uri="{FF2B5EF4-FFF2-40B4-BE49-F238E27FC236}">
                <a16:creationId xmlns:a16="http://schemas.microsoft.com/office/drawing/2014/main" id="{AC50698F-9B65-CBEC-B4A9-321873B8CB30}"/>
              </a:ext>
            </a:extLst>
          </p:cNvPr>
          <p:cNvCxnSpPr>
            <a:cxnSpLocks/>
          </p:cNvCxnSpPr>
          <p:nvPr/>
        </p:nvCxnSpPr>
        <p:spPr>
          <a:xfrm flipH="1">
            <a:off x="6135765" y="2703390"/>
            <a:ext cx="758493" cy="76348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75264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kumimoji="0" lang="en-US" sz="4000" b="1" i="0" u="none" strike="noStrike" kern="1200" cap="none" spc="0" normalizeH="0" baseline="0" noProof="0" dirty="0">
                <a:ln>
                  <a:noFill/>
                </a:ln>
                <a:solidFill>
                  <a:prstClr val="black"/>
                </a:solidFill>
                <a:effectLst/>
                <a:uLnTx/>
                <a:uFillTx/>
                <a:latin typeface="Calibri"/>
                <a:ea typeface="+mj-ea"/>
                <a:cs typeface="+mj-cs"/>
              </a:rPr>
              <a:t>APPENDIX A3</a:t>
            </a:r>
            <a:endParaRPr lang="en-US" sz="4000" b="1" dirty="0"/>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959843" y="788221"/>
            <a:ext cx="5410200" cy="786100"/>
          </a:xfrm>
        </p:spPr>
        <p:txBody>
          <a:bodyPr>
            <a:noAutofit/>
          </a:bodyPr>
          <a:lstStyle/>
          <a:p>
            <a:pPr>
              <a:spcBef>
                <a:spcPts val="0"/>
              </a:spcBef>
              <a:spcAft>
                <a:spcPts val="600"/>
              </a:spcAft>
            </a:pPr>
            <a:r>
              <a:rPr lang="en-US" sz="2000" b="1" dirty="0">
                <a:solidFill>
                  <a:schemeClr val="tx1"/>
                </a:solidFill>
              </a:rPr>
              <a:t>How does the pinhole projection compare to what you see through solar protection glasses?</a:t>
            </a:r>
          </a:p>
        </p:txBody>
      </p:sp>
      <p:pic>
        <p:nvPicPr>
          <p:cNvPr id="19" name="Picture 2">
            <a:extLst>
              <a:ext uri="{FF2B5EF4-FFF2-40B4-BE49-F238E27FC236}">
                <a16:creationId xmlns:a16="http://schemas.microsoft.com/office/drawing/2014/main" id="{ADED8808-A78E-B841-DC00-11CC6A281EC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483014" y="1932040"/>
            <a:ext cx="2559022" cy="187971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2B04DA-3297-B979-08BF-15B47EC7600D}"/>
              </a:ext>
            </a:extLst>
          </p:cNvPr>
          <p:cNvSpPr txBox="1"/>
          <p:nvPr/>
        </p:nvSpPr>
        <p:spPr>
          <a:xfrm>
            <a:off x="1447800" y="3845391"/>
            <a:ext cx="259423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1. </a:t>
            </a:r>
            <a:r>
              <a:rPr kumimoji="0" lang="en-US" sz="1800" b="0" i="0" u="none" strike="noStrike" kern="1200" cap="none" spc="0" normalizeH="0" baseline="0" noProof="0" dirty="0">
                <a:ln>
                  <a:noFill/>
                </a:ln>
                <a:solidFill>
                  <a:srgbClr val="000000"/>
                </a:solidFill>
                <a:effectLst/>
                <a:uLnTx/>
                <a:uFillTx/>
                <a:latin typeface="Calibri"/>
                <a:ea typeface="+mn-ea"/>
                <a:cs typeface="+mn-cs"/>
              </a:rPr>
              <a:t>Pinhole images of the round Sun being partially eclipsed by the Moon: Card and Hand methods.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15E6954B-FFCB-38D8-218A-BD1AC53C0491}"/>
              </a:ext>
            </a:extLst>
          </p:cNvPr>
          <p:cNvSpPr txBox="1"/>
          <p:nvPr/>
        </p:nvSpPr>
        <p:spPr>
          <a:xfrm>
            <a:off x="6052852" y="1963031"/>
            <a:ext cx="282949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2. </a:t>
            </a:r>
            <a:r>
              <a:rPr kumimoji="0" lang="en-US" sz="1800" b="0" i="0" u="none" strike="noStrike" kern="1200" cap="none" spc="0" normalizeH="0" baseline="0" noProof="0" dirty="0">
                <a:ln>
                  <a:noFill/>
                </a:ln>
                <a:solidFill>
                  <a:srgbClr val="000000"/>
                </a:solidFill>
                <a:effectLst/>
                <a:uLnTx/>
                <a:uFillTx/>
                <a:latin typeface="Calibri"/>
                <a:ea typeface="+mn-ea"/>
                <a:cs typeface="+mn-cs"/>
              </a:rPr>
              <a:t>Here’s what you would see through solar protection glasses </a:t>
            </a:r>
            <a:r>
              <a:rPr kumimoji="0" lang="en-US" sz="1800" b="0" i="1" u="none" strike="noStrike" kern="1200" cap="none" spc="0" normalizeH="0" baseline="0" noProof="0" dirty="0">
                <a:ln>
                  <a:noFill/>
                </a:ln>
                <a:solidFill>
                  <a:srgbClr val="000000"/>
                </a:solidFill>
                <a:effectLst/>
                <a:uLnTx/>
                <a:uFillTx/>
                <a:latin typeface="Calibri"/>
                <a:ea typeface="+mn-ea"/>
                <a:cs typeface="+mn-cs"/>
              </a:rPr>
              <a:t>at the same time</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p>
        </p:txBody>
      </p:sp>
      <p:pic>
        <p:nvPicPr>
          <p:cNvPr id="9" name="Picture 8" descr="A picture containing person, outdoor, loudspeaker, megaphone&#10;&#10;Description automatically generated">
            <a:extLst>
              <a:ext uri="{FF2B5EF4-FFF2-40B4-BE49-F238E27FC236}">
                <a16:creationId xmlns:a16="http://schemas.microsoft.com/office/drawing/2014/main" id="{C786A835-725C-45B7-9500-8F57C9AA5A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87865" y="3118421"/>
            <a:ext cx="1945042" cy="1727312"/>
          </a:xfrm>
          <a:prstGeom prst="rect">
            <a:avLst/>
          </a:prstGeom>
        </p:spPr>
      </p:pic>
      <p:sp>
        <p:nvSpPr>
          <p:cNvPr id="14" name="TextBox 13">
            <a:extLst>
              <a:ext uri="{FF2B5EF4-FFF2-40B4-BE49-F238E27FC236}">
                <a16:creationId xmlns:a16="http://schemas.microsoft.com/office/drawing/2014/main" id="{4EBE2EA8-A069-9FDE-090D-06FD7A8D7FB3}"/>
              </a:ext>
            </a:extLst>
          </p:cNvPr>
          <p:cNvSpPr txBox="1"/>
          <p:nvPr/>
        </p:nvSpPr>
        <p:spPr>
          <a:xfrm>
            <a:off x="1828800" y="5791200"/>
            <a:ext cx="56388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3. Compare the images. How can we make sense of the difference in appearance between the pinhole images and what we see through the solar protection glasses?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6" name="Straight Arrow Connector 15">
            <a:extLst>
              <a:ext uri="{FF2B5EF4-FFF2-40B4-BE49-F238E27FC236}">
                <a16:creationId xmlns:a16="http://schemas.microsoft.com/office/drawing/2014/main" id="{6AEE1D5E-80EE-0627-CF18-2B781056D06D}"/>
              </a:ext>
            </a:extLst>
          </p:cNvPr>
          <p:cNvCxnSpPr>
            <a:cxnSpLocks/>
          </p:cNvCxnSpPr>
          <p:nvPr/>
        </p:nvCxnSpPr>
        <p:spPr>
          <a:xfrm>
            <a:off x="5444336" y="2614195"/>
            <a:ext cx="2016050" cy="908534"/>
          </a:xfrm>
          <a:prstGeom prst="straightConnector1">
            <a:avLst/>
          </a:prstGeom>
          <a:ln>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8C70258-0372-A0DB-2B42-7B422CC8F3A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7251850">
            <a:off x="4790764" y="2175162"/>
            <a:ext cx="681567" cy="6967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Picture 31" descr="A picture containing ground, outdoor, person, curb&#10;&#10;Description automatically generated">
            <a:extLst>
              <a:ext uri="{FF2B5EF4-FFF2-40B4-BE49-F238E27FC236}">
                <a16:creationId xmlns:a16="http://schemas.microsoft.com/office/drawing/2014/main" id="{A36EA2DC-6520-E5CC-C40A-5DB5A70B72A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230710">
            <a:off x="4180746" y="3034523"/>
            <a:ext cx="1901601" cy="2691593"/>
          </a:xfrm>
          <a:prstGeom prst="ellipse">
            <a:avLst/>
          </a:prstGeom>
          <a:ln>
            <a:noFill/>
          </a:ln>
          <a:effectLst>
            <a:softEdge rad="112500"/>
          </a:effectLst>
        </p:spPr>
      </p:pic>
      <p:pic>
        <p:nvPicPr>
          <p:cNvPr id="33" name="Picture 32">
            <a:extLst>
              <a:ext uri="{FF2B5EF4-FFF2-40B4-BE49-F238E27FC236}">
                <a16:creationId xmlns:a16="http://schemas.microsoft.com/office/drawing/2014/main" id="{04EF7630-BBD6-AC1D-5419-91190BC1583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87866" y="4868358"/>
            <a:ext cx="1945041" cy="600674"/>
          </a:xfrm>
          <a:prstGeom prst="rect">
            <a:avLst/>
          </a:prstGeom>
        </p:spPr>
      </p:pic>
      <p:sp>
        <p:nvSpPr>
          <p:cNvPr id="3" name="Slide Number Placeholder 2">
            <a:extLst>
              <a:ext uri="{FF2B5EF4-FFF2-40B4-BE49-F238E27FC236}">
                <a16:creationId xmlns:a16="http://schemas.microsoft.com/office/drawing/2014/main" id="{49544F0C-BC10-6246-FCDA-2C831D654B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36C02459-96F2-557A-C1C8-EE2B867ED44E}"/>
              </a:ext>
            </a:extLst>
          </p:cNvPr>
          <p:cNvSpPr txBox="1"/>
          <p:nvPr/>
        </p:nvSpPr>
        <p:spPr>
          <a:xfrm>
            <a:off x="6373511" y="5409135"/>
            <a:ext cx="23405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CM observing a solar eclipse</a:t>
            </a:r>
          </a:p>
        </p:txBody>
      </p:sp>
    </p:spTree>
    <p:extLst>
      <p:ext uri="{BB962C8B-B14F-4D97-AF65-F5344CB8AC3E}">
        <p14:creationId xmlns:p14="http://schemas.microsoft.com/office/powerpoint/2010/main" val="2259381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352" y="-184846"/>
            <a:ext cx="7772400" cy="1470025"/>
          </a:xfrm>
        </p:spPr>
        <p:txBody>
          <a:bodyPr>
            <a:normAutofit/>
          </a:bodyPr>
          <a:lstStyle/>
          <a:p>
            <a:r>
              <a:rPr kumimoji="0" lang="en-US" sz="4000" b="1" i="0" u="none" strike="noStrike" kern="1200" cap="none" spc="0" normalizeH="0" baseline="0" noProof="0" dirty="0">
                <a:ln>
                  <a:noFill/>
                </a:ln>
                <a:solidFill>
                  <a:prstClr val="black"/>
                </a:solidFill>
                <a:effectLst/>
                <a:uLnTx/>
                <a:uFillTx/>
                <a:latin typeface="Calibri"/>
                <a:ea typeface="+mj-ea"/>
                <a:cs typeface="+mj-cs"/>
              </a:rPr>
              <a:t>APPENDIX A4</a:t>
            </a:r>
            <a:endParaRPr lang="en-US" sz="4000" b="1" dirty="0"/>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653005" y="869837"/>
            <a:ext cx="5881093" cy="786100"/>
          </a:xfrm>
        </p:spPr>
        <p:txBody>
          <a:bodyPr>
            <a:noAutofit/>
          </a:bodyPr>
          <a:lstStyle/>
          <a:p>
            <a:pPr>
              <a:spcBef>
                <a:spcPts val="0"/>
              </a:spcBef>
              <a:spcAft>
                <a:spcPts val="600"/>
              </a:spcAft>
            </a:pPr>
            <a:r>
              <a:rPr lang="en-US" sz="2000" b="1" dirty="0">
                <a:solidFill>
                  <a:schemeClr val="tx1"/>
                </a:solidFill>
              </a:rPr>
              <a:t>During a solar eclipse, it is easier to tell that a pinhole image is inverted compared to direct viewing.</a:t>
            </a:r>
          </a:p>
        </p:txBody>
      </p:sp>
      <p:pic>
        <p:nvPicPr>
          <p:cNvPr id="19" name="Picture 2">
            <a:extLst>
              <a:ext uri="{FF2B5EF4-FFF2-40B4-BE49-F238E27FC236}">
                <a16:creationId xmlns:a16="http://schemas.microsoft.com/office/drawing/2014/main" id="{ADED8808-A78E-B841-DC00-11CC6A281EC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862664" y="2478858"/>
            <a:ext cx="2559022" cy="187971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2B04DA-3297-B979-08BF-15B47EC7600D}"/>
              </a:ext>
            </a:extLst>
          </p:cNvPr>
          <p:cNvSpPr txBox="1"/>
          <p:nvPr/>
        </p:nvSpPr>
        <p:spPr>
          <a:xfrm>
            <a:off x="1858723" y="4370410"/>
            <a:ext cx="25590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Pinhole image of the round Sun eclipsed by the Moon</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94ECAAF7-0217-DAD5-65EE-C1938BC4D285}"/>
              </a:ext>
            </a:extLst>
          </p:cNvPr>
          <p:cNvSpPr txBox="1"/>
          <p:nvPr/>
        </p:nvSpPr>
        <p:spPr>
          <a:xfrm>
            <a:off x="6553200" y="1828395"/>
            <a:ext cx="2438399"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Appearance through solar protection glasses </a:t>
            </a:r>
            <a:r>
              <a:rPr kumimoji="0" lang="en-US" sz="1400" b="0" i="0" u="none" strike="noStrike" kern="1200" cap="none" spc="0" normalizeH="0" baseline="0" noProof="0" dirty="0">
                <a:ln>
                  <a:noFill/>
                </a:ln>
                <a:solidFill>
                  <a:prstClr val="black"/>
                </a:solidFill>
                <a:effectLst/>
                <a:uLnTx/>
                <a:uFillTx/>
                <a:latin typeface="Calibri"/>
                <a:ea typeface="+mn-ea"/>
                <a:cs typeface="+mn-cs"/>
              </a:rPr>
              <a:t>(re-created using Starry Night)</a:t>
            </a:r>
          </a:p>
        </p:txBody>
      </p:sp>
      <p:sp>
        <p:nvSpPr>
          <p:cNvPr id="11" name="TextBox 10">
            <a:extLst>
              <a:ext uri="{FF2B5EF4-FFF2-40B4-BE49-F238E27FC236}">
                <a16:creationId xmlns:a16="http://schemas.microsoft.com/office/drawing/2014/main" id="{555DAD09-BD05-6F06-3D1F-DA6811B7D2F2}"/>
              </a:ext>
            </a:extLst>
          </p:cNvPr>
          <p:cNvSpPr txBox="1"/>
          <p:nvPr/>
        </p:nvSpPr>
        <p:spPr>
          <a:xfrm>
            <a:off x="6341860" y="3295572"/>
            <a:ext cx="270689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Flipped top-to-bottom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(along the green line of symmetry)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E8A507BC-CFFB-F831-734C-8DCB09E552A9}"/>
              </a:ext>
            </a:extLst>
          </p:cNvPr>
          <p:cNvSpPr txBox="1"/>
          <p:nvPr/>
        </p:nvSpPr>
        <p:spPr>
          <a:xfrm>
            <a:off x="6499365" y="4481869"/>
            <a:ext cx="262443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Then flipped left-to-right*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(looks like the pinhole image)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C2F14A81-B600-47DC-3026-ACF53A736C01}"/>
              </a:ext>
            </a:extLst>
          </p:cNvPr>
          <p:cNvSpPr txBox="1"/>
          <p:nvPr/>
        </p:nvSpPr>
        <p:spPr>
          <a:xfrm>
            <a:off x="6428379" y="5066644"/>
            <a:ext cx="27156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Same if we’d flipped left-to-right first before flipping top-to-bottom</a:t>
            </a:r>
          </a:p>
        </p:txBody>
      </p:sp>
      <p:sp>
        <p:nvSpPr>
          <p:cNvPr id="9" name="Slide Number Placeholder 8">
            <a:extLst>
              <a:ext uri="{FF2B5EF4-FFF2-40B4-BE49-F238E27FC236}">
                <a16:creationId xmlns:a16="http://schemas.microsoft.com/office/drawing/2014/main" id="{B4AA7974-91E1-128C-45B5-0B0317DD81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F857A01D-D08A-CB49-99A0-59AA6925EA78}"/>
              </a:ext>
            </a:extLst>
          </p:cNvPr>
          <p:cNvGrpSpPr/>
          <p:nvPr/>
        </p:nvGrpSpPr>
        <p:grpSpPr>
          <a:xfrm>
            <a:off x="4990536" y="1574651"/>
            <a:ext cx="1471958" cy="1501880"/>
            <a:chOff x="5141695" y="1593493"/>
            <a:chExt cx="1471958" cy="1501880"/>
          </a:xfrm>
        </p:grpSpPr>
        <p:pic>
          <p:nvPicPr>
            <p:cNvPr id="16" name="Picture 15">
              <a:extLst>
                <a:ext uri="{FF2B5EF4-FFF2-40B4-BE49-F238E27FC236}">
                  <a16:creationId xmlns:a16="http://schemas.microsoft.com/office/drawing/2014/main" id="{6AAA077F-846A-7FFD-AA02-354BD3DB5B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7251850">
              <a:off x="5571253" y="2024129"/>
              <a:ext cx="681567" cy="6967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087F6819-9095-97AD-EFF9-11179BE91C02}"/>
                </a:ext>
              </a:extLst>
            </p:cNvPr>
            <p:cNvSpPr txBox="1"/>
            <p:nvPr/>
          </p:nvSpPr>
          <p:spPr>
            <a:xfrm>
              <a:off x="5141695" y="2787596"/>
              <a:ext cx="8424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BOTTOM</a:t>
              </a:r>
            </a:p>
          </p:txBody>
        </p:sp>
        <p:sp>
          <p:nvSpPr>
            <p:cNvPr id="21" name="TextBox 20">
              <a:extLst>
                <a:ext uri="{FF2B5EF4-FFF2-40B4-BE49-F238E27FC236}">
                  <a16:creationId xmlns:a16="http://schemas.microsoft.com/office/drawing/2014/main" id="{FC1B4F62-1482-EE96-4E99-374F981AAFE3}"/>
                </a:ext>
              </a:extLst>
            </p:cNvPr>
            <p:cNvSpPr txBox="1"/>
            <p:nvPr/>
          </p:nvSpPr>
          <p:spPr>
            <a:xfrm>
              <a:off x="6134291" y="1593493"/>
              <a:ext cx="4793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TOP</a:t>
              </a:r>
            </a:p>
          </p:txBody>
        </p:sp>
        <p:cxnSp>
          <p:nvCxnSpPr>
            <p:cNvPr id="22" name="Straight Connector 21">
              <a:extLst>
                <a:ext uri="{FF2B5EF4-FFF2-40B4-BE49-F238E27FC236}">
                  <a16:creationId xmlns:a16="http://schemas.microsoft.com/office/drawing/2014/main" id="{CD322497-FDD2-BBC0-2809-14F4D749AB8D}"/>
                </a:ext>
              </a:extLst>
            </p:cNvPr>
            <p:cNvCxnSpPr>
              <a:cxnSpLocks/>
            </p:cNvCxnSpPr>
            <p:nvPr/>
          </p:nvCxnSpPr>
          <p:spPr>
            <a:xfrm flipH="1">
              <a:off x="5625848" y="1931766"/>
              <a:ext cx="628810" cy="89112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743A19A4-0DF4-307E-32A5-0514E71542B7}"/>
              </a:ext>
            </a:extLst>
          </p:cNvPr>
          <p:cNvGrpSpPr/>
          <p:nvPr/>
        </p:nvGrpSpPr>
        <p:grpSpPr>
          <a:xfrm>
            <a:off x="5112568" y="3032055"/>
            <a:ext cx="1549339" cy="1366022"/>
            <a:chOff x="5246837" y="2872762"/>
            <a:chExt cx="1549339" cy="1366022"/>
          </a:xfrm>
        </p:grpSpPr>
        <p:pic>
          <p:nvPicPr>
            <p:cNvPr id="3" name="Picture 2">
              <a:extLst>
                <a:ext uri="{FF2B5EF4-FFF2-40B4-BE49-F238E27FC236}">
                  <a16:creationId xmlns:a16="http://schemas.microsoft.com/office/drawing/2014/main" id="{0B6CEF13-DB90-3AFF-AFD9-4AE7E1FCD53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8269274" flipV="1">
              <a:off x="5576219" y="3205604"/>
              <a:ext cx="681567" cy="6967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4" name="TextBox 43">
              <a:extLst>
                <a:ext uri="{FF2B5EF4-FFF2-40B4-BE49-F238E27FC236}">
                  <a16:creationId xmlns:a16="http://schemas.microsoft.com/office/drawing/2014/main" id="{9730B8EB-1A16-A8D8-58DE-F9A531EF674C}"/>
                </a:ext>
              </a:extLst>
            </p:cNvPr>
            <p:cNvSpPr txBox="1"/>
            <p:nvPr/>
          </p:nvSpPr>
          <p:spPr>
            <a:xfrm>
              <a:off x="5246837" y="3931007"/>
              <a:ext cx="4793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TOP</a:t>
              </a:r>
            </a:p>
          </p:txBody>
        </p:sp>
        <p:sp>
          <p:nvSpPr>
            <p:cNvPr id="45" name="TextBox 44">
              <a:extLst>
                <a:ext uri="{FF2B5EF4-FFF2-40B4-BE49-F238E27FC236}">
                  <a16:creationId xmlns:a16="http://schemas.microsoft.com/office/drawing/2014/main" id="{65DAFBD7-932A-1348-6641-B11FB70291D7}"/>
                </a:ext>
              </a:extLst>
            </p:cNvPr>
            <p:cNvSpPr txBox="1"/>
            <p:nvPr/>
          </p:nvSpPr>
          <p:spPr>
            <a:xfrm>
              <a:off x="5953701" y="2872762"/>
              <a:ext cx="8424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BOTTOM</a:t>
              </a:r>
            </a:p>
          </p:txBody>
        </p:sp>
        <p:cxnSp>
          <p:nvCxnSpPr>
            <p:cNvPr id="46" name="Straight Connector 45">
              <a:extLst>
                <a:ext uri="{FF2B5EF4-FFF2-40B4-BE49-F238E27FC236}">
                  <a16:creationId xmlns:a16="http://schemas.microsoft.com/office/drawing/2014/main" id="{37868C17-9494-2604-7686-7E79D8B6A3FB}"/>
                </a:ext>
              </a:extLst>
            </p:cNvPr>
            <p:cNvCxnSpPr>
              <a:cxnSpLocks/>
            </p:cNvCxnSpPr>
            <p:nvPr/>
          </p:nvCxnSpPr>
          <p:spPr>
            <a:xfrm flipH="1">
              <a:off x="5637047" y="3115948"/>
              <a:ext cx="609179" cy="85035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3754A2C6-8231-AE65-DCEC-1429ECB4A6CC}"/>
              </a:ext>
            </a:extLst>
          </p:cNvPr>
          <p:cNvGrpSpPr/>
          <p:nvPr/>
        </p:nvGrpSpPr>
        <p:grpSpPr>
          <a:xfrm>
            <a:off x="5003108" y="4466480"/>
            <a:ext cx="1532491" cy="1281447"/>
            <a:chOff x="5170427" y="4282641"/>
            <a:chExt cx="1532491" cy="1281447"/>
          </a:xfrm>
        </p:grpSpPr>
        <p:sp>
          <p:nvSpPr>
            <p:cNvPr id="51" name="TextBox 50">
              <a:extLst>
                <a:ext uri="{FF2B5EF4-FFF2-40B4-BE49-F238E27FC236}">
                  <a16:creationId xmlns:a16="http://schemas.microsoft.com/office/drawing/2014/main" id="{E611C11D-5F7E-167A-0B65-66C352B282D8}"/>
                </a:ext>
              </a:extLst>
            </p:cNvPr>
            <p:cNvSpPr txBox="1"/>
            <p:nvPr/>
          </p:nvSpPr>
          <p:spPr>
            <a:xfrm>
              <a:off x="5170427" y="4282641"/>
              <a:ext cx="8424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BOTTOM</a:t>
              </a:r>
            </a:p>
          </p:txBody>
        </p:sp>
        <p:sp>
          <p:nvSpPr>
            <p:cNvPr id="52" name="TextBox 51">
              <a:extLst>
                <a:ext uri="{FF2B5EF4-FFF2-40B4-BE49-F238E27FC236}">
                  <a16:creationId xmlns:a16="http://schemas.microsoft.com/office/drawing/2014/main" id="{74416FED-3F48-C68B-827C-A5391F11DFD4}"/>
                </a:ext>
              </a:extLst>
            </p:cNvPr>
            <p:cNvSpPr txBox="1"/>
            <p:nvPr/>
          </p:nvSpPr>
          <p:spPr>
            <a:xfrm>
              <a:off x="6223556" y="5256311"/>
              <a:ext cx="4793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TOP</a:t>
              </a:r>
            </a:p>
          </p:txBody>
        </p:sp>
        <p:pic>
          <p:nvPicPr>
            <p:cNvPr id="56" name="Picture 55">
              <a:extLst>
                <a:ext uri="{FF2B5EF4-FFF2-40B4-BE49-F238E27FC236}">
                  <a16:creationId xmlns:a16="http://schemas.microsoft.com/office/drawing/2014/main" id="{7A53A258-F902-BF07-86A6-9264109A75C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3118657" flipH="1" flipV="1">
              <a:off x="5607761" y="4578750"/>
              <a:ext cx="681567" cy="6967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53" name="Straight Connector 52">
              <a:extLst>
                <a:ext uri="{FF2B5EF4-FFF2-40B4-BE49-F238E27FC236}">
                  <a16:creationId xmlns:a16="http://schemas.microsoft.com/office/drawing/2014/main" id="{B2100877-0F86-7C97-44BD-E4C305B76603}"/>
                </a:ext>
              </a:extLst>
            </p:cNvPr>
            <p:cNvCxnSpPr>
              <a:cxnSpLocks/>
            </p:cNvCxnSpPr>
            <p:nvPr/>
          </p:nvCxnSpPr>
          <p:spPr>
            <a:xfrm flipH="1" flipV="1">
              <a:off x="5541294" y="4553497"/>
              <a:ext cx="805300" cy="77821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68" name="Straight Connector 67">
            <a:extLst>
              <a:ext uri="{FF2B5EF4-FFF2-40B4-BE49-F238E27FC236}">
                <a16:creationId xmlns:a16="http://schemas.microsoft.com/office/drawing/2014/main" id="{3A543239-D414-60B3-1A7C-4E01B7315B89}"/>
              </a:ext>
            </a:extLst>
          </p:cNvPr>
          <p:cNvCxnSpPr>
            <a:cxnSpLocks/>
          </p:cNvCxnSpPr>
          <p:nvPr/>
        </p:nvCxnSpPr>
        <p:spPr>
          <a:xfrm>
            <a:off x="2810808" y="3075474"/>
            <a:ext cx="677959" cy="678223"/>
          </a:xfrm>
          <a:prstGeom prst="line">
            <a:avLst/>
          </a:prstGeom>
        </p:spPr>
        <p:style>
          <a:lnRef idx="1">
            <a:schemeClr val="accent6"/>
          </a:lnRef>
          <a:fillRef idx="0">
            <a:schemeClr val="accent6"/>
          </a:fillRef>
          <a:effectRef idx="0">
            <a:schemeClr val="accent6"/>
          </a:effectRef>
          <a:fontRef idx="minor">
            <a:schemeClr val="tx1"/>
          </a:fontRef>
        </p:style>
      </p:cxnSp>
      <p:sp>
        <p:nvSpPr>
          <p:cNvPr id="70" name="TextBox 69">
            <a:extLst>
              <a:ext uri="{FF2B5EF4-FFF2-40B4-BE49-F238E27FC236}">
                <a16:creationId xmlns:a16="http://schemas.microsoft.com/office/drawing/2014/main" id="{C6884851-F33D-33E8-98BB-5F449E6A5512}"/>
              </a:ext>
            </a:extLst>
          </p:cNvPr>
          <p:cNvSpPr txBox="1"/>
          <p:nvPr/>
        </p:nvSpPr>
        <p:spPr>
          <a:xfrm>
            <a:off x="2234295" y="2755524"/>
            <a:ext cx="85613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BOTTOM</a:t>
            </a:r>
          </a:p>
        </p:txBody>
      </p:sp>
      <p:sp>
        <p:nvSpPr>
          <p:cNvPr id="71" name="TextBox 70">
            <a:extLst>
              <a:ext uri="{FF2B5EF4-FFF2-40B4-BE49-F238E27FC236}">
                <a16:creationId xmlns:a16="http://schemas.microsoft.com/office/drawing/2014/main" id="{56236A30-9704-0F3B-2C6C-6C59B4E86C53}"/>
              </a:ext>
            </a:extLst>
          </p:cNvPr>
          <p:cNvSpPr txBox="1"/>
          <p:nvPr/>
        </p:nvSpPr>
        <p:spPr>
          <a:xfrm>
            <a:off x="3432583" y="3642977"/>
            <a:ext cx="4860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TOP</a:t>
            </a:r>
          </a:p>
        </p:txBody>
      </p:sp>
    </p:spTree>
    <p:extLst>
      <p:ext uri="{BB962C8B-B14F-4D97-AF65-F5344CB8AC3E}">
        <p14:creationId xmlns:p14="http://schemas.microsoft.com/office/powerpoint/2010/main" val="39081312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114686</TotalTime>
  <Words>6153</Words>
  <Application>Microsoft Office PowerPoint</Application>
  <PresentationFormat>On-screen Show (4:3)</PresentationFormat>
  <Paragraphs>436</Paragraphs>
  <Slides>39</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39</vt:i4>
      </vt:variant>
    </vt:vector>
  </HeadingPairs>
  <TitlesOfParts>
    <vt:vector size="48" baseType="lpstr">
      <vt:lpstr>Arial</vt:lpstr>
      <vt:lpstr>Calibri</vt:lpstr>
      <vt:lpstr>Arial Narrow</vt:lpstr>
      <vt:lpstr>Tahoma</vt:lpstr>
      <vt:lpstr>Calibri Light</vt:lpstr>
      <vt:lpstr>Arial Nova Light</vt:lpstr>
      <vt:lpstr>Office Theme</vt:lpstr>
      <vt:lpstr>2_Office Theme</vt:lpstr>
      <vt:lpstr>1_Office Theme</vt:lpstr>
      <vt:lpstr>PowerPoint Presentation</vt:lpstr>
      <vt:lpstr>Essential viewing:  6-minute “how-to-facilitate” video [ https://punch.space.swri.edu/punch_outreach_pinholeprojector.php ]</vt:lpstr>
      <vt:lpstr>PowerPoint Presentation</vt:lpstr>
      <vt:lpstr>PowerPoint Presentation</vt:lpstr>
      <vt:lpstr>PowerPoint Presentation</vt:lpstr>
      <vt:lpstr>PowerPoint Presentation</vt:lpstr>
      <vt:lpstr>PowerPoint Presentation</vt:lpstr>
      <vt:lpstr>APPENDIX A3</vt:lpstr>
      <vt:lpstr>APPENDIX A4</vt:lpstr>
      <vt:lpstr>APPENDIX A5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Nature Can Get the “Equation” Right</vt:lpstr>
      <vt:lpstr>PowerPoint Presentation</vt:lpstr>
      <vt:lpstr>Ponderosa Pines Can Have Pine-Sized Pinholes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Pinhole Projection</dc:title>
  <dc:creator>arca965@gmail.com;cherilynn.morrow@gmail.com</dc:creator>
  <cp:lastModifiedBy>Mike Zawaski</cp:lastModifiedBy>
  <cp:revision>448</cp:revision>
  <dcterms:created xsi:type="dcterms:W3CDTF">2022-11-04T22:43:51Z</dcterms:created>
  <dcterms:modified xsi:type="dcterms:W3CDTF">2023-10-03T02:48:33Z</dcterms:modified>
</cp:coreProperties>
</file>