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0"/>
  </p:notesMasterIdLst>
  <p:sldIdLst>
    <p:sldId id="299" r:id="rId2"/>
    <p:sldId id="273" r:id="rId3"/>
    <p:sldId id="283" r:id="rId4"/>
    <p:sldId id="276" r:id="rId5"/>
    <p:sldId id="277" r:id="rId6"/>
    <p:sldId id="270" r:id="rId7"/>
    <p:sldId id="278" r:id="rId8"/>
    <p:sldId id="281" r:id="rId9"/>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747775"/>
          </p15:clr>
        </p15:guide>
        <p15:guide id="2" pos="31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0"/>
  </p:normalViewPr>
  <p:slideViewPr>
    <p:cSldViewPr snapToGrid="0">
      <p:cViewPr varScale="1">
        <p:scale>
          <a:sx n="52" d="100"/>
          <a:sy n="52" d="100"/>
        </p:scale>
        <p:origin x="72" y="394"/>
      </p:cViewPr>
      <p:guideLst>
        <p:guide orient="horz" pos="2448"/>
        <p:guide pos="316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85800"/>
            <a:ext cx="4437062"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135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85800"/>
            <a:ext cx="4437062"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651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85800"/>
            <a:ext cx="4437062"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089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85800"/>
            <a:ext cx="4437062"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7880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85800"/>
            <a:ext cx="4437062"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113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85800"/>
            <a:ext cx="4437062"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9985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85800"/>
            <a:ext cx="4437062"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46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85800"/>
            <a:ext cx="4437062"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17192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2903C-BEC1-97C0-B1D2-46E6A8BEFEE4}"/>
            </a:ext>
          </a:extLst>
        </p:cNvPr>
        <p:cNvGrpSpPr/>
        <p:nvPr/>
      </p:nvGrpSpPr>
      <p:grpSpPr>
        <a:xfrm>
          <a:off x="0" y="0"/>
          <a:ext cx="0" cy="0"/>
          <a:chOff x="0" y="0"/>
          <a:chExt cx="0" cy="0"/>
        </a:xfrm>
      </p:grpSpPr>
      <p:sp>
        <p:nvSpPr>
          <p:cNvPr id="3" name="Google Shape;407;p57">
            <a:extLst>
              <a:ext uri="{FF2B5EF4-FFF2-40B4-BE49-F238E27FC236}">
                <a16:creationId xmlns:a16="http://schemas.microsoft.com/office/drawing/2014/main" id="{A20905A2-05AA-BC7D-820E-0E415E84DB1C}"/>
              </a:ext>
            </a:extLst>
          </p:cNvPr>
          <p:cNvSpPr txBox="1"/>
          <p:nvPr/>
        </p:nvSpPr>
        <p:spPr>
          <a:xfrm>
            <a:off x="0" y="120602"/>
            <a:ext cx="10058399" cy="1716573"/>
          </a:xfrm>
          <a:prstGeom prst="rect">
            <a:avLst/>
          </a:prstGeom>
          <a:noFill/>
          <a:ln>
            <a:noFill/>
          </a:ln>
        </p:spPr>
        <p:txBody>
          <a:bodyPr spcFirstLastPara="1" wrap="square" lIns="101575" tIns="50775" rIns="101575" bIns="50775" anchor="t" anchorCtr="0">
            <a:spAutoFit/>
          </a:bodyPr>
          <a:lstStyle/>
          <a:p>
            <a:pPr marL="0" marR="0" lvl="0" indent="0" algn="ctr" rtl="0">
              <a:lnSpc>
                <a:spcPct val="114000"/>
              </a:lnSpc>
              <a:spcBef>
                <a:spcPts val="0"/>
              </a:spcBef>
              <a:spcAft>
                <a:spcPts val="0"/>
              </a:spcAft>
              <a:buNone/>
            </a:pPr>
            <a:r>
              <a:rPr lang="en-US" sz="2800" b="1" dirty="0">
                <a:solidFill>
                  <a:schemeClr val="dk1"/>
                </a:solidFill>
                <a:latin typeface="+mn-lt"/>
                <a:ea typeface="Calibri"/>
                <a:cs typeface="Calibri"/>
                <a:sym typeface="Calibri"/>
              </a:rPr>
              <a:t>Graphic 1 </a:t>
            </a:r>
            <a:r>
              <a:rPr lang="en-US" sz="2400" b="1" dirty="0">
                <a:solidFill>
                  <a:schemeClr val="dk1"/>
                </a:solidFill>
                <a:latin typeface="+mn-lt"/>
                <a:ea typeface="Calibri"/>
                <a:cs typeface="Calibri"/>
                <a:sym typeface="Calibri"/>
              </a:rPr>
              <a:t>enhanced</a:t>
            </a:r>
            <a:r>
              <a:rPr lang="en-US" sz="2800" b="1" dirty="0">
                <a:solidFill>
                  <a:schemeClr val="dk1"/>
                </a:solidFill>
                <a:latin typeface="+mn-lt"/>
                <a:ea typeface="Calibri"/>
                <a:cs typeface="Calibri"/>
                <a:sym typeface="Calibri"/>
              </a:rPr>
              <a:t>: </a:t>
            </a:r>
            <a:r>
              <a:rPr lang="en-US" sz="2800" dirty="0">
                <a:solidFill>
                  <a:schemeClr val="dk1"/>
                </a:solidFill>
                <a:latin typeface="+mn-lt"/>
                <a:ea typeface="Calibri"/>
                <a:cs typeface="Calibri"/>
                <a:sym typeface="Calibri"/>
              </a:rPr>
              <a:t>Sandstone petroglyph in Chaco Canyon Does this represent a total solar eclipse in 1097?</a:t>
            </a:r>
          </a:p>
          <a:p>
            <a:pPr marL="0" marR="0" lvl="0" indent="0" algn="ctr" rtl="0">
              <a:lnSpc>
                <a:spcPct val="114000"/>
              </a:lnSpc>
              <a:spcBef>
                <a:spcPts val="0"/>
              </a:spcBef>
              <a:spcAft>
                <a:spcPts val="0"/>
              </a:spcAft>
              <a:buNone/>
            </a:pPr>
            <a:r>
              <a:rPr lang="en-US" sz="1800" dirty="0">
                <a:solidFill>
                  <a:schemeClr val="dk1"/>
                </a:solidFill>
                <a:latin typeface="Calibri" panose="020F0502020204030204" pitchFamily="34" charset="0"/>
                <a:ea typeface="Calibri"/>
                <a:cs typeface="Calibri" panose="020F0502020204030204" pitchFamily="34" charset="0"/>
                <a:sym typeface="Calibri"/>
              </a:rPr>
              <a:t>The subsequent slides in this document are the images that correspond to the </a:t>
            </a:r>
          </a:p>
          <a:p>
            <a:pPr marL="0" marR="0" lvl="0" indent="0" algn="ctr" rtl="0">
              <a:lnSpc>
                <a:spcPct val="114000"/>
              </a:lnSpc>
              <a:spcBef>
                <a:spcPts val="0"/>
              </a:spcBef>
              <a:spcAft>
                <a:spcPts val="0"/>
              </a:spcAft>
              <a:buNone/>
            </a:pPr>
            <a:r>
              <a:rPr lang="en-US" sz="1800" dirty="0">
                <a:solidFill>
                  <a:schemeClr val="dk1"/>
                </a:solidFill>
                <a:latin typeface="Calibri" panose="020F0502020204030204" pitchFamily="34" charset="0"/>
                <a:ea typeface="Calibri"/>
                <a:cs typeface="Calibri" panose="020F0502020204030204" pitchFamily="34" charset="0"/>
                <a:sym typeface="Calibri"/>
              </a:rPr>
              <a:t>set of seven tactile-art representations used for the Petroglyph Inquiry.</a:t>
            </a:r>
          </a:p>
        </p:txBody>
      </p:sp>
      <p:pic>
        <p:nvPicPr>
          <p:cNvPr id="4" name="Picture 3" descr="QR code for more screen-readable information about the image and the Petroglyph Inquiry.">
            <a:extLst>
              <a:ext uri="{FF2B5EF4-FFF2-40B4-BE49-F238E27FC236}">
                <a16:creationId xmlns:a16="http://schemas.microsoft.com/office/drawing/2014/main" id="{4412FA4B-F30F-4A7A-C030-E38369D409A6}"/>
              </a:ext>
            </a:extLst>
          </p:cNvPr>
          <p:cNvPicPr>
            <a:picLocks noChangeAspect="1"/>
          </p:cNvPicPr>
          <p:nvPr/>
        </p:nvPicPr>
        <p:blipFill>
          <a:blip r:embed="rId3"/>
          <a:stretch>
            <a:fillRect/>
          </a:stretch>
        </p:blipFill>
        <p:spPr>
          <a:xfrm>
            <a:off x="8235842" y="1896224"/>
            <a:ext cx="1647571" cy="1645920"/>
          </a:xfrm>
          <a:prstGeom prst="rect">
            <a:avLst/>
          </a:prstGeom>
        </p:spPr>
      </p:pic>
      <p:pic>
        <p:nvPicPr>
          <p:cNvPr id="15" name="Google Shape;349;p53" descr="The PUNCH Outreach Logo. This round logo is on every page of the document in the lower left corner.  It has a turquoise outer rim with the lettering &quot;NASA PUNCH Outreach&quot; at the top and at the bottom &quot;Ancient &amp; Modern Sun-Watching.  Inside the rim is a round graphic that combines half of the ancient Chaco petroglyph at the upper left and on the lower right there are contemporary loops representing structures in the Sun's outermost layer called the corona.">
            <a:extLst>
              <a:ext uri="{FF2B5EF4-FFF2-40B4-BE49-F238E27FC236}">
                <a16:creationId xmlns:a16="http://schemas.microsoft.com/office/drawing/2014/main" id="{D095F76F-3242-8272-D8BD-B62839615753}"/>
              </a:ext>
            </a:extLst>
          </p:cNvPr>
          <p:cNvPicPr preferRelativeResize="0">
            <a:picLocks noChangeAspect="1"/>
          </p:cNvPicPr>
          <p:nvPr/>
        </p:nvPicPr>
        <p:blipFill>
          <a:blip r:embed="rId4">
            <a:alphaModFix/>
          </a:blip>
          <a:stretch>
            <a:fillRect/>
          </a:stretch>
        </p:blipFill>
        <p:spPr>
          <a:xfrm>
            <a:off x="300672" y="6159734"/>
            <a:ext cx="1477282" cy="1477281"/>
          </a:xfrm>
          <a:prstGeom prst="rect">
            <a:avLst/>
          </a:prstGeom>
          <a:noFill/>
          <a:ln>
            <a:noFill/>
          </a:ln>
        </p:spPr>
      </p:pic>
      <p:pic>
        <p:nvPicPr>
          <p:cNvPr id="6" name="Picture 5" descr="A thermoform tactile-art representation of the Sandstone Petroglyph in Chaco Canyon. &#10;&#10; The NASA PUNCH Outreach team created this tactile-art representation of the petroglyph in collaboration with tactile-artist Dr. Nicole Johnson &#10;&#10;The subsequent slides in this document are the images of the Sun's corona that were used as inspiration for creating the full set of seven tactile-art representations used for the Petroglyph Inquiry.">
            <a:extLst>
              <a:ext uri="{FF2B5EF4-FFF2-40B4-BE49-F238E27FC236}">
                <a16:creationId xmlns:a16="http://schemas.microsoft.com/office/drawing/2014/main" id="{617BAFCC-60A5-CF9C-D0D4-B5C6887270A4}"/>
              </a:ext>
            </a:extLst>
          </p:cNvPr>
          <p:cNvPicPr>
            <a:picLocks noChangeAspect="1"/>
          </p:cNvPicPr>
          <p:nvPr/>
        </p:nvPicPr>
        <p:blipFill>
          <a:blip r:embed="rId5"/>
          <a:stretch>
            <a:fillRect/>
          </a:stretch>
        </p:blipFill>
        <p:spPr>
          <a:xfrm>
            <a:off x="1938412" y="1951979"/>
            <a:ext cx="6181571" cy="4822240"/>
          </a:xfrm>
          <a:prstGeom prst="rect">
            <a:avLst/>
          </a:prstGeom>
        </p:spPr>
      </p:pic>
      <p:grpSp>
        <p:nvGrpSpPr>
          <p:cNvPr id="7" name="Group 6" descr="This is the standard footer that appears on every slide of this presentation: It reads:  Visuals to Support the Petroglyph Inquiry.  Email:  punchoutreach@gmail.com. August 2024.  Then includes a slide number at bottom right.&#10;">
            <a:extLst>
              <a:ext uri="{FF2B5EF4-FFF2-40B4-BE49-F238E27FC236}">
                <a16:creationId xmlns:a16="http://schemas.microsoft.com/office/drawing/2014/main" id="{99BDE3C9-D00F-1DDA-7038-8EA4770BBF83}"/>
              </a:ext>
            </a:extLst>
          </p:cNvPr>
          <p:cNvGrpSpPr/>
          <p:nvPr/>
        </p:nvGrpSpPr>
        <p:grpSpPr>
          <a:xfrm>
            <a:off x="1722196" y="7192359"/>
            <a:ext cx="8116611" cy="398481"/>
            <a:chOff x="-24695" y="6522489"/>
            <a:chExt cx="12275695" cy="276997"/>
          </a:xfrm>
          <a:noFill/>
        </p:grpSpPr>
        <p:sp>
          <p:nvSpPr>
            <p:cNvPr id="8" name="TextBox 7">
              <a:extLst>
                <a:ext uri="{FF2B5EF4-FFF2-40B4-BE49-F238E27FC236}">
                  <a16:creationId xmlns:a16="http://schemas.microsoft.com/office/drawing/2014/main" id="{88B38CBE-D533-B4DE-552A-2108460316E3}"/>
                </a:ext>
              </a:extLst>
            </p:cNvPr>
            <p:cNvSpPr txBox="1"/>
            <p:nvPr/>
          </p:nvSpPr>
          <p:spPr>
            <a:xfrm>
              <a:off x="-24695" y="6554585"/>
              <a:ext cx="10482781" cy="192549"/>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DADADA">
                      <a:lumMod val="10000"/>
                    </a:srgbClr>
                  </a:solidFill>
                  <a:latin typeface="Calibri"/>
                  <a:ea typeface="+mn-ea"/>
                  <a:cs typeface="Calibri"/>
                  <a:sym typeface="Calibri"/>
                </a:rPr>
                <a:t>Visuals to Support the Petroglyph Inquiry		</a:t>
              </a:r>
              <a:r>
                <a:rPr kumimoji="0" lang="en-US" sz="1200" u="none" strike="noStrike" kern="0" cap="none" spc="0" normalizeH="0" baseline="0" noProof="0" dirty="0">
                  <a:ln>
                    <a:noFill/>
                  </a:ln>
                  <a:solidFill>
                    <a:srgbClr val="DADADA">
                      <a:lumMod val="10000"/>
                    </a:srgbClr>
                  </a:solidFill>
                  <a:effectLst/>
                  <a:uLnTx/>
                  <a:uFillTx/>
                  <a:latin typeface="Calibri"/>
                  <a:ea typeface="+mn-ea"/>
                  <a:cs typeface="Calibri"/>
                  <a:sym typeface="Calibri"/>
                </a:rPr>
                <a:t>Email:  </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punchoutreach</a:t>
              </a:r>
              <a:r>
                <a:rPr lang="en-US" sz="1200" dirty="0">
                  <a:solidFill>
                    <a:srgbClr val="DADADA">
                      <a:lumMod val="10000"/>
                    </a:srgbClr>
                  </a:solidFill>
                  <a:latin typeface="Calibri"/>
                  <a:ea typeface="+mn-ea"/>
                  <a:cs typeface="Calibri"/>
                  <a:sym typeface="Calibri"/>
                </a:rPr>
                <a:t>@gmail</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.com</a:t>
              </a:r>
            </a:p>
          </p:txBody>
        </p:sp>
        <p:sp>
          <p:nvSpPr>
            <p:cNvPr id="9" name="TextBox 8">
              <a:extLst>
                <a:ext uri="{FF2B5EF4-FFF2-40B4-BE49-F238E27FC236}">
                  <a16:creationId xmlns:a16="http://schemas.microsoft.com/office/drawing/2014/main" id="{2EC3D4E1-2B1D-E692-375E-C42AB412E4CB}"/>
                </a:ext>
              </a:extLst>
            </p:cNvPr>
            <p:cNvSpPr txBox="1"/>
            <p:nvPr/>
          </p:nvSpPr>
          <p:spPr>
            <a:xfrm>
              <a:off x="8875700" y="6554586"/>
              <a:ext cx="3375300" cy="192550"/>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dirty="0">
                  <a:solidFill>
                    <a:srgbClr val="DADADA">
                      <a:lumMod val="10000"/>
                    </a:srgbClr>
                  </a:solidFill>
                  <a:latin typeface="Calibri"/>
                  <a:cs typeface="Calibri"/>
                  <a:sym typeface="Calibri"/>
                </a:rPr>
                <a:t>Aug 2024</a:t>
              </a:r>
              <a:endParaRPr kumimoji="0" lang="en-US" sz="1200" b="0" i="1"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sp>
          <p:nvSpPr>
            <p:cNvPr id="10" name="TextBox 3">
              <a:extLst>
                <a:ext uri="{FF2B5EF4-FFF2-40B4-BE49-F238E27FC236}">
                  <a16:creationId xmlns:a16="http://schemas.microsoft.com/office/drawing/2014/main" id="{015379F3-D65C-F471-B0B2-59EB73B0CD00}"/>
                </a:ext>
              </a:extLst>
            </p:cNvPr>
            <p:cNvSpPr txBox="1">
              <a:spLocks/>
            </p:cNvSpPr>
            <p:nvPr/>
          </p:nvSpPr>
          <p:spPr>
            <a:xfrm>
              <a:off x="11399586" y="6522489"/>
              <a:ext cx="451755" cy="276997"/>
            </a:xfrm>
            <a:prstGeom prst="rect">
              <a:avLst/>
            </a:prstGeom>
            <a:grp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DADADA">
                      <a:lumMod val="10000"/>
                    </a:srgbClr>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1</a:t>
              </a:fld>
              <a:endParaRPr kumimoji="0" lang="en-US" sz="1400" b="0" i="0"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grpSp>
    </p:spTree>
    <p:extLst>
      <p:ext uri="{BB962C8B-B14F-4D97-AF65-F5344CB8AC3E}">
        <p14:creationId xmlns:p14="http://schemas.microsoft.com/office/powerpoint/2010/main" val="76275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7;p57">
            <a:extLst>
              <a:ext uri="{FF2B5EF4-FFF2-40B4-BE49-F238E27FC236}">
                <a16:creationId xmlns:a16="http://schemas.microsoft.com/office/drawing/2014/main" id="{E1AC2188-05B2-5767-C6E1-CCAE21D8F83F}"/>
              </a:ext>
            </a:extLst>
          </p:cNvPr>
          <p:cNvSpPr txBox="1"/>
          <p:nvPr/>
        </p:nvSpPr>
        <p:spPr>
          <a:xfrm>
            <a:off x="300672" y="532749"/>
            <a:ext cx="9732235" cy="1084990"/>
          </a:xfrm>
          <a:prstGeom prst="rect">
            <a:avLst/>
          </a:prstGeom>
          <a:noFill/>
          <a:ln>
            <a:noFill/>
          </a:ln>
        </p:spPr>
        <p:txBody>
          <a:bodyPr spcFirstLastPara="1" wrap="square" lIns="101575" tIns="50775" rIns="101575" bIns="50775" anchor="t" anchorCtr="0">
            <a:spAutoFit/>
          </a:bodyPr>
          <a:lstStyle/>
          <a:p>
            <a:pPr marL="0" marR="0" lvl="0" indent="0" algn="ctr" rtl="0">
              <a:lnSpc>
                <a:spcPct val="114000"/>
              </a:lnSpc>
              <a:spcBef>
                <a:spcPts val="0"/>
              </a:spcBef>
              <a:spcAft>
                <a:spcPts val="0"/>
              </a:spcAft>
              <a:buNone/>
            </a:pPr>
            <a:r>
              <a:rPr lang="en-US" sz="2800" b="1" dirty="0">
                <a:solidFill>
                  <a:schemeClr val="dk1"/>
                </a:solidFill>
                <a:latin typeface="+mn-lt"/>
                <a:ea typeface="Calibri"/>
                <a:cs typeface="Calibri"/>
                <a:sym typeface="Calibri"/>
              </a:rPr>
              <a:t>Graphic 1: </a:t>
            </a:r>
            <a:r>
              <a:rPr lang="en-US" sz="2800" dirty="0">
                <a:solidFill>
                  <a:schemeClr val="dk1"/>
                </a:solidFill>
                <a:latin typeface="+mn-lt"/>
                <a:ea typeface="Calibri"/>
                <a:cs typeface="Calibri"/>
                <a:sym typeface="Calibri"/>
              </a:rPr>
              <a:t>Sandstone petroglyph in Chaco Canyon</a:t>
            </a:r>
          </a:p>
          <a:p>
            <a:pPr marL="0" marR="0" lvl="0" indent="0" algn="ctr" rtl="0">
              <a:lnSpc>
                <a:spcPct val="114000"/>
              </a:lnSpc>
              <a:spcBef>
                <a:spcPts val="0"/>
              </a:spcBef>
              <a:spcAft>
                <a:spcPts val="0"/>
              </a:spcAft>
              <a:buNone/>
            </a:pPr>
            <a:r>
              <a:rPr lang="en-US" sz="2800" dirty="0">
                <a:solidFill>
                  <a:schemeClr val="dk1"/>
                </a:solidFill>
                <a:latin typeface="+mn-lt"/>
                <a:ea typeface="Calibri"/>
                <a:cs typeface="Calibri"/>
                <a:sym typeface="Calibri"/>
              </a:rPr>
              <a:t>Does this represent a total solar eclipse in 1097?</a:t>
            </a:r>
          </a:p>
        </p:txBody>
      </p:sp>
      <p:pic>
        <p:nvPicPr>
          <p:cNvPr id="5" name="Google Shape;334;p52" descr="The visual represented in Tactile Graphic 1: Sandstone Petroglyph in Chaco Canyon.  The petroglyph is pecked into a reddish rock wall. The central disk has curlicues extending outward from the edge of the disk in all directions, making its diameter double of that of the central disk.  To the upper left of that, there is a smaller disk pecked in a similar style.">
            <a:extLst>
              <a:ext uri="{FF2B5EF4-FFF2-40B4-BE49-F238E27FC236}">
                <a16:creationId xmlns:a16="http://schemas.microsoft.com/office/drawing/2014/main" id="{49589505-ACA6-F7D9-D1B5-812309422175}"/>
              </a:ext>
            </a:extLst>
          </p:cNvPr>
          <p:cNvPicPr preferRelativeResize="0">
            <a:picLocks noChangeAspect="1"/>
          </p:cNvPicPr>
          <p:nvPr/>
        </p:nvPicPr>
        <p:blipFill>
          <a:blip r:embed="rId3">
            <a:alphaModFix/>
          </a:blip>
          <a:stretch>
            <a:fillRect/>
          </a:stretch>
        </p:blipFill>
        <p:spPr>
          <a:xfrm>
            <a:off x="1938414" y="1764272"/>
            <a:ext cx="6181571" cy="5029200"/>
          </a:xfrm>
          <a:prstGeom prst="rect">
            <a:avLst/>
          </a:prstGeom>
          <a:noFill/>
          <a:ln>
            <a:noFill/>
          </a:ln>
        </p:spPr>
      </p:pic>
      <p:pic>
        <p:nvPicPr>
          <p:cNvPr id="4" name="Picture 3" descr="QR code for more screen-readable information about the image and the Petroglyph Inquiry.">
            <a:extLst>
              <a:ext uri="{FF2B5EF4-FFF2-40B4-BE49-F238E27FC236}">
                <a16:creationId xmlns:a16="http://schemas.microsoft.com/office/drawing/2014/main" id="{C52D1830-D2A5-5F53-2992-0F2383E85005}"/>
              </a:ext>
            </a:extLst>
          </p:cNvPr>
          <p:cNvPicPr>
            <a:picLocks noChangeAspect="1"/>
          </p:cNvPicPr>
          <p:nvPr/>
        </p:nvPicPr>
        <p:blipFill>
          <a:blip r:embed="rId4"/>
          <a:stretch>
            <a:fillRect/>
          </a:stretch>
        </p:blipFill>
        <p:spPr>
          <a:xfrm>
            <a:off x="8235841" y="1708517"/>
            <a:ext cx="1647571" cy="1645920"/>
          </a:xfrm>
          <a:prstGeom prst="rect">
            <a:avLst/>
          </a:prstGeom>
        </p:spPr>
      </p:pic>
      <p:pic>
        <p:nvPicPr>
          <p:cNvPr id="15" name="Google Shape;349;p53" descr="The PUNCH Outreach Logo.">
            <a:extLst>
              <a:ext uri="{FF2B5EF4-FFF2-40B4-BE49-F238E27FC236}">
                <a16:creationId xmlns:a16="http://schemas.microsoft.com/office/drawing/2014/main" id="{8BD7881E-02E1-C4DF-00DF-AE2EE00758AA}"/>
              </a:ext>
            </a:extLst>
          </p:cNvPr>
          <p:cNvPicPr preferRelativeResize="0">
            <a:picLocks noChangeAspect="1"/>
          </p:cNvPicPr>
          <p:nvPr/>
        </p:nvPicPr>
        <p:blipFill>
          <a:blip r:embed="rId5">
            <a:alphaModFix/>
          </a:blip>
          <a:stretch>
            <a:fillRect/>
          </a:stretch>
        </p:blipFill>
        <p:spPr>
          <a:xfrm>
            <a:off x="300672" y="6159734"/>
            <a:ext cx="1477282" cy="1477281"/>
          </a:xfrm>
          <a:prstGeom prst="rect">
            <a:avLst/>
          </a:prstGeom>
          <a:noFill/>
          <a:ln>
            <a:noFill/>
          </a:ln>
        </p:spPr>
      </p:pic>
      <p:grpSp>
        <p:nvGrpSpPr>
          <p:cNvPr id="2" name="Group 1" descr="Standard footer that is described in the Alt Text on first slide of this presentation.">
            <a:extLst>
              <a:ext uri="{FF2B5EF4-FFF2-40B4-BE49-F238E27FC236}">
                <a16:creationId xmlns:a16="http://schemas.microsoft.com/office/drawing/2014/main" id="{A34515B0-94FB-4F3B-22F6-ECE98BE51F99}"/>
              </a:ext>
            </a:extLst>
          </p:cNvPr>
          <p:cNvGrpSpPr/>
          <p:nvPr/>
        </p:nvGrpSpPr>
        <p:grpSpPr>
          <a:xfrm>
            <a:off x="1722196" y="7192359"/>
            <a:ext cx="8116611" cy="398481"/>
            <a:chOff x="-24695" y="6522489"/>
            <a:chExt cx="12275695" cy="276997"/>
          </a:xfrm>
          <a:noFill/>
        </p:grpSpPr>
        <p:sp>
          <p:nvSpPr>
            <p:cNvPr id="6" name="TextBox 5">
              <a:extLst>
                <a:ext uri="{FF2B5EF4-FFF2-40B4-BE49-F238E27FC236}">
                  <a16:creationId xmlns:a16="http://schemas.microsoft.com/office/drawing/2014/main" id="{BBA7E459-C3B4-59C7-8D7A-A83C85314249}"/>
                </a:ext>
              </a:extLst>
            </p:cNvPr>
            <p:cNvSpPr txBox="1"/>
            <p:nvPr/>
          </p:nvSpPr>
          <p:spPr>
            <a:xfrm>
              <a:off x="-24695" y="6554585"/>
              <a:ext cx="10482781" cy="192549"/>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DADADA">
                      <a:lumMod val="10000"/>
                    </a:srgbClr>
                  </a:solidFill>
                  <a:latin typeface="Calibri"/>
                  <a:ea typeface="+mn-ea"/>
                  <a:cs typeface="Calibri"/>
                  <a:sym typeface="Calibri"/>
                </a:rPr>
                <a:t>Visuals to Support the Petroglyph Inquiry		</a:t>
              </a:r>
              <a:r>
                <a:rPr kumimoji="0" lang="en-US" sz="1200" u="none" strike="noStrike" kern="0" cap="none" spc="0" normalizeH="0" baseline="0" noProof="0" dirty="0">
                  <a:ln>
                    <a:noFill/>
                  </a:ln>
                  <a:solidFill>
                    <a:srgbClr val="DADADA">
                      <a:lumMod val="10000"/>
                    </a:srgbClr>
                  </a:solidFill>
                  <a:effectLst/>
                  <a:uLnTx/>
                  <a:uFillTx/>
                  <a:latin typeface="Calibri"/>
                  <a:ea typeface="+mn-ea"/>
                  <a:cs typeface="Calibri"/>
                  <a:sym typeface="Calibri"/>
                </a:rPr>
                <a:t>Email:  </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punchoutreach</a:t>
              </a:r>
              <a:r>
                <a:rPr lang="en-US" sz="1200" dirty="0">
                  <a:solidFill>
                    <a:srgbClr val="DADADA">
                      <a:lumMod val="10000"/>
                    </a:srgbClr>
                  </a:solidFill>
                  <a:latin typeface="Calibri"/>
                  <a:ea typeface="+mn-ea"/>
                  <a:cs typeface="Calibri"/>
                  <a:sym typeface="Calibri"/>
                </a:rPr>
                <a:t>@gmail</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.com</a:t>
              </a:r>
            </a:p>
          </p:txBody>
        </p:sp>
        <p:sp>
          <p:nvSpPr>
            <p:cNvPr id="11" name="TextBox 10">
              <a:extLst>
                <a:ext uri="{FF2B5EF4-FFF2-40B4-BE49-F238E27FC236}">
                  <a16:creationId xmlns:a16="http://schemas.microsoft.com/office/drawing/2014/main" id="{7AAC182A-2901-7B72-86E5-CEE3A857F3E9}"/>
                </a:ext>
              </a:extLst>
            </p:cNvPr>
            <p:cNvSpPr txBox="1"/>
            <p:nvPr/>
          </p:nvSpPr>
          <p:spPr>
            <a:xfrm>
              <a:off x="8875700" y="6554586"/>
              <a:ext cx="3375300" cy="192550"/>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dirty="0">
                  <a:solidFill>
                    <a:srgbClr val="DADADA">
                      <a:lumMod val="10000"/>
                    </a:srgbClr>
                  </a:solidFill>
                  <a:latin typeface="Calibri"/>
                  <a:cs typeface="Calibri"/>
                  <a:sym typeface="Calibri"/>
                </a:rPr>
                <a:t>Aug 2024</a:t>
              </a:r>
              <a:endParaRPr kumimoji="0" lang="en-US" sz="1200" b="0" i="1"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sp>
          <p:nvSpPr>
            <p:cNvPr id="12" name="TextBox 3">
              <a:extLst>
                <a:ext uri="{FF2B5EF4-FFF2-40B4-BE49-F238E27FC236}">
                  <a16:creationId xmlns:a16="http://schemas.microsoft.com/office/drawing/2014/main" id="{1B446357-3E05-A64B-7F5B-2C11C5497513}"/>
                </a:ext>
              </a:extLst>
            </p:cNvPr>
            <p:cNvSpPr txBox="1">
              <a:spLocks/>
            </p:cNvSpPr>
            <p:nvPr/>
          </p:nvSpPr>
          <p:spPr>
            <a:xfrm>
              <a:off x="11399586" y="6522489"/>
              <a:ext cx="451755" cy="276997"/>
            </a:xfrm>
            <a:prstGeom prst="rect">
              <a:avLst/>
            </a:prstGeom>
            <a:grp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DADADA">
                      <a:lumMod val="10000"/>
                    </a:srgbClr>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en-US" sz="1400" b="0" i="0"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grpSp>
    </p:spTree>
    <p:extLst>
      <p:ext uri="{BB962C8B-B14F-4D97-AF65-F5344CB8AC3E}">
        <p14:creationId xmlns:p14="http://schemas.microsoft.com/office/powerpoint/2010/main" val="177576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7;p57">
            <a:extLst>
              <a:ext uri="{FF2B5EF4-FFF2-40B4-BE49-F238E27FC236}">
                <a16:creationId xmlns:a16="http://schemas.microsoft.com/office/drawing/2014/main" id="{E1AC2188-05B2-5767-C6E1-CCAE21D8F83F}"/>
              </a:ext>
            </a:extLst>
          </p:cNvPr>
          <p:cNvSpPr txBox="1"/>
          <p:nvPr/>
        </p:nvSpPr>
        <p:spPr>
          <a:xfrm>
            <a:off x="987249" y="482185"/>
            <a:ext cx="8083901" cy="1084990"/>
          </a:xfrm>
          <a:prstGeom prst="rect">
            <a:avLst/>
          </a:prstGeom>
          <a:noFill/>
          <a:ln>
            <a:noFill/>
          </a:ln>
        </p:spPr>
        <p:txBody>
          <a:bodyPr spcFirstLastPara="1" wrap="square" lIns="101575" tIns="50775" rIns="101575" bIns="50775" anchor="t" anchorCtr="0">
            <a:spAutoFit/>
          </a:bodyPr>
          <a:lstStyle/>
          <a:p>
            <a:pPr marL="0" marR="0" lvl="0" indent="0" algn="ctr" rtl="0">
              <a:lnSpc>
                <a:spcPct val="114000"/>
              </a:lnSpc>
              <a:spcBef>
                <a:spcPts val="0"/>
              </a:spcBef>
              <a:spcAft>
                <a:spcPts val="0"/>
              </a:spcAft>
              <a:buNone/>
            </a:pPr>
            <a:r>
              <a:rPr lang="en-US" sz="2800" b="1" dirty="0">
                <a:solidFill>
                  <a:schemeClr val="dk1"/>
                </a:solidFill>
                <a:latin typeface="+mn-lt"/>
                <a:ea typeface="Calibri"/>
                <a:cs typeface="Calibri"/>
                <a:sym typeface="Calibri"/>
              </a:rPr>
              <a:t>Graphic 2: </a:t>
            </a:r>
            <a:r>
              <a:rPr lang="en-US" sz="2800" dirty="0">
                <a:solidFill>
                  <a:schemeClr val="dk1"/>
                </a:solidFill>
                <a:latin typeface="+mn-lt"/>
                <a:ea typeface="Calibri"/>
                <a:cs typeface="Calibri"/>
                <a:sym typeface="Calibri"/>
              </a:rPr>
              <a:t>1860 Hand drawing of total solar eclipse with a solar storm in the Sun’s corona</a:t>
            </a:r>
          </a:p>
        </p:txBody>
      </p:sp>
      <p:pic>
        <p:nvPicPr>
          <p:cNvPr id="2" name="Google Shape;392;p56" descr="The visual represented in Tactile Graphic 2:  1860 Hand drawing of total solar eclipse. White rays extending from black central disk. An oval-shaped feature at lower right.">
            <a:extLst>
              <a:ext uri="{FF2B5EF4-FFF2-40B4-BE49-F238E27FC236}">
                <a16:creationId xmlns:a16="http://schemas.microsoft.com/office/drawing/2014/main" id="{421C5F20-31C5-3779-B2DF-8CF680687FF7}"/>
              </a:ext>
            </a:extLst>
          </p:cNvPr>
          <p:cNvPicPr preferRelativeResize="0">
            <a:picLocks noChangeAspect="1"/>
          </p:cNvPicPr>
          <p:nvPr/>
        </p:nvPicPr>
        <p:blipFill rotWithShape="1">
          <a:blip r:embed="rId3">
            <a:alphaModFix/>
          </a:blip>
          <a:srcRect/>
          <a:stretch/>
        </p:blipFill>
        <p:spPr>
          <a:xfrm rot="10800000">
            <a:off x="2355384" y="1701772"/>
            <a:ext cx="5242963" cy="5324163"/>
          </a:xfrm>
          <a:prstGeom prst="rect">
            <a:avLst/>
          </a:prstGeom>
          <a:noFill/>
          <a:ln>
            <a:noFill/>
          </a:ln>
        </p:spPr>
      </p:pic>
      <p:pic>
        <p:nvPicPr>
          <p:cNvPr id="6" name="Picture 5" descr="QR code for more screen-readable information about the image.">
            <a:extLst>
              <a:ext uri="{FF2B5EF4-FFF2-40B4-BE49-F238E27FC236}">
                <a16:creationId xmlns:a16="http://schemas.microsoft.com/office/drawing/2014/main" id="{0DFE9AE8-670D-C5AE-F82E-7A42B9551178}"/>
              </a:ext>
            </a:extLst>
          </p:cNvPr>
          <p:cNvPicPr>
            <a:picLocks noChangeAspect="1"/>
          </p:cNvPicPr>
          <p:nvPr/>
        </p:nvPicPr>
        <p:blipFill>
          <a:blip r:embed="rId4"/>
          <a:stretch>
            <a:fillRect/>
          </a:stretch>
        </p:blipFill>
        <p:spPr>
          <a:xfrm>
            <a:off x="7685597" y="1646017"/>
            <a:ext cx="1732773" cy="1746023"/>
          </a:xfrm>
          <a:prstGeom prst="rect">
            <a:avLst/>
          </a:prstGeom>
        </p:spPr>
      </p:pic>
      <p:pic>
        <p:nvPicPr>
          <p:cNvPr id="10" name="Google Shape;349;p53" descr="The PUNCH Outreach Logo.">
            <a:extLst>
              <a:ext uri="{FF2B5EF4-FFF2-40B4-BE49-F238E27FC236}">
                <a16:creationId xmlns:a16="http://schemas.microsoft.com/office/drawing/2014/main" id="{C0432D07-FC05-7520-F191-DA112927EA64}"/>
              </a:ext>
            </a:extLst>
          </p:cNvPr>
          <p:cNvPicPr preferRelativeResize="0">
            <a:picLocks noChangeAspect="1"/>
          </p:cNvPicPr>
          <p:nvPr/>
        </p:nvPicPr>
        <p:blipFill>
          <a:blip r:embed="rId5">
            <a:alphaModFix/>
          </a:blip>
          <a:stretch>
            <a:fillRect/>
          </a:stretch>
        </p:blipFill>
        <p:spPr>
          <a:xfrm>
            <a:off x="300672" y="6159734"/>
            <a:ext cx="1477282" cy="1477281"/>
          </a:xfrm>
          <a:prstGeom prst="rect">
            <a:avLst/>
          </a:prstGeom>
          <a:noFill/>
          <a:ln>
            <a:noFill/>
          </a:ln>
        </p:spPr>
      </p:pic>
      <p:grpSp>
        <p:nvGrpSpPr>
          <p:cNvPr id="9" name="Group 8" descr="Standard footer that is described in the Alt Text on first slide of this presentation.">
            <a:extLst>
              <a:ext uri="{FF2B5EF4-FFF2-40B4-BE49-F238E27FC236}">
                <a16:creationId xmlns:a16="http://schemas.microsoft.com/office/drawing/2014/main" id="{2AF99BBB-8D29-57DC-ABC5-26048B6363D9}"/>
              </a:ext>
            </a:extLst>
          </p:cNvPr>
          <p:cNvGrpSpPr/>
          <p:nvPr/>
        </p:nvGrpSpPr>
        <p:grpSpPr>
          <a:xfrm>
            <a:off x="1722196" y="7192359"/>
            <a:ext cx="8116611" cy="398481"/>
            <a:chOff x="-24695" y="6522489"/>
            <a:chExt cx="12275695" cy="276997"/>
          </a:xfrm>
          <a:noFill/>
        </p:grpSpPr>
        <p:sp>
          <p:nvSpPr>
            <p:cNvPr id="15" name="TextBox 14">
              <a:extLst>
                <a:ext uri="{FF2B5EF4-FFF2-40B4-BE49-F238E27FC236}">
                  <a16:creationId xmlns:a16="http://schemas.microsoft.com/office/drawing/2014/main" id="{BE56C5E1-6357-7E91-3D04-8EC370F3D47D}"/>
                </a:ext>
              </a:extLst>
            </p:cNvPr>
            <p:cNvSpPr txBox="1"/>
            <p:nvPr/>
          </p:nvSpPr>
          <p:spPr>
            <a:xfrm>
              <a:off x="-24695" y="6554585"/>
              <a:ext cx="10482781" cy="192549"/>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DADADA">
                      <a:lumMod val="10000"/>
                    </a:srgbClr>
                  </a:solidFill>
                  <a:latin typeface="Calibri"/>
                  <a:ea typeface="+mn-ea"/>
                  <a:cs typeface="Calibri"/>
                  <a:sym typeface="Calibri"/>
                </a:rPr>
                <a:t>Images of Solar Corona used for </a:t>
              </a:r>
              <a:r>
                <a:rPr kumimoji="0" lang="en-US" sz="1200" u="none" strike="noStrike" kern="0" cap="none" spc="0" normalizeH="0" baseline="0" noProof="0" dirty="0">
                  <a:ln>
                    <a:noFill/>
                  </a:ln>
                  <a:solidFill>
                    <a:srgbClr val="DADADA">
                      <a:lumMod val="10000"/>
                    </a:srgbClr>
                  </a:solidFill>
                  <a:effectLst/>
                  <a:uLnTx/>
                  <a:uFillTx/>
                  <a:latin typeface="Calibri"/>
                  <a:ea typeface="+mn-ea"/>
                  <a:cs typeface="Calibri"/>
                  <a:sym typeface="Calibri"/>
                </a:rPr>
                <a:t>Thermoform Tactile-Art Graphics     Email:  </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punchoutreach</a:t>
              </a:r>
              <a:r>
                <a:rPr lang="en-US" sz="1200" dirty="0">
                  <a:solidFill>
                    <a:srgbClr val="DADADA">
                      <a:lumMod val="10000"/>
                    </a:srgbClr>
                  </a:solidFill>
                  <a:latin typeface="Calibri"/>
                  <a:ea typeface="+mn-ea"/>
                  <a:cs typeface="Calibri"/>
                  <a:sym typeface="Calibri"/>
                </a:rPr>
                <a:t>@gmail</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.com</a:t>
              </a:r>
            </a:p>
          </p:txBody>
        </p:sp>
        <p:sp>
          <p:nvSpPr>
            <p:cNvPr id="16" name="TextBox 15">
              <a:extLst>
                <a:ext uri="{FF2B5EF4-FFF2-40B4-BE49-F238E27FC236}">
                  <a16:creationId xmlns:a16="http://schemas.microsoft.com/office/drawing/2014/main" id="{3BB2695B-77E2-2A38-6C34-734491B46B8C}"/>
                </a:ext>
              </a:extLst>
            </p:cNvPr>
            <p:cNvSpPr txBox="1"/>
            <p:nvPr/>
          </p:nvSpPr>
          <p:spPr>
            <a:xfrm>
              <a:off x="8875700" y="6554586"/>
              <a:ext cx="3375300" cy="192550"/>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dirty="0">
                  <a:solidFill>
                    <a:srgbClr val="DADADA">
                      <a:lumMod val="10000"/>
                    </a:srgbClr>
                  </a:solidFill>
                  <a:latin typeface="Calibri"/>
                  <a:cs typeface="Calibri"/>
                  <a:sym typeface="Calibri"/>
                </a:rPr>
                <a:t>Aug 2024</a:t>
              </a:r>
              <a:endParaRPr kumimoji="0" lang="en-US" sz="1200" b="0" i="1"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sp>
          <p:nvSpPr>
            <p:cNvPr id="17" name="TextBox 3">
              <a:extLst>
                <a:ext uri="{FF2B5EF4-FFF2-40B4-BE49-F238E27FC236}">
                  <a16:creationId xmlns:a16="http://schemas.microsoft.com/office/drawing/2014/main" id="{4E1911F2-1290-D79A-2D44-8FEA423DE422}"/>
                </a:ext>
              </a:extLst>
            </p:cNvPr>
            <p:cNvSpPr txBox="1">
              <a:spLocks/>
            </p:cNvSpPr>
            <p:nvPr/>
          </p:nvSpPr>
          <p:spPr>
            <a:xfrm>
              <a:off x="11399586" y="6522489"/>
              <a:ext cx="451755" cy="276997"/>
            </a:xfrm>
            <a:prstGeom prst="rect">
              <a:avLst/>
            </a:prstGeom>
            <a:grp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DADADA">
                      <a:lumMod val="10000"/>
                    </a:srgbClr>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en-US" sz="1400" b="0" i="0"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grpSp>
    </p:spTree>
    <p:extLst>
      <p:ext uri="{BB962C8B-B14F-4D97-AF65-F5344CB8AC3E}">
        <p14:creationId xmlns:p14="http://schemas.microsoft.com/office/powerpoint/2010/main" val="427849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7;p57">
            <a:extLst>
              <a:ext uri="{FF2B5EF4-FFF2-40B4-BE49-F238E27FC236}">
                <a16:creationId xmlns:a16="http://schemas.microsoft.com/office/drawing/2014/main" id="{E1AC2188-05B2-5767-C6E1-CCAE21D8F83F}"/>
              </a:ext>
            </a:extLst>
          </p:cNvPr>
          <p:cNvSpPr txBox="1"/>
          <p:nvPr/>
        </p:nvSpPr>
        <p:spPr>
          <a:xfrm>
            <a:off x="1185563" y="475163"/>
            <a:ext cx="7358307" cy="1084990"/>
          </a:xfrm>
          <a:prstGeom prst="rect">
            <a:avLst/>
          </a:prstGeom>
          <a:noFill/>
          <a:ln>
            <a:noFill/>
          </a:ln>
        </p:spPr>
        <p:txBody>
          <a:bodyPr spcFirstLastPara="1" wrap="square" lIns="101575" tIns="50775" rIns="101575" bIns="50775" anchor="t" anchorCtr="0">
            <a:spAutoFit/>
          </a:bodyPr>
          <a:lstStyle/>
          <a:p>
            <a:pPr marL="0" marR="0" lvl="0" indent="0" algn="ctr" rtl="0">
              <a:lnSpc>
                <a:spcPct val="114000"/>
              </a:lnSpc>
              <a:spcBef>
                <a:spcPts val="0"/>
              </a:spcBef>
              <a:spcAft>
                <a:spcPts val="0"/>
              </a:spcAft>
              <a:buNone/>
            </a:pPr>
            <a:r>
              <a:rPr lang="en-US" sz="2800" b="1" dirty="0">
                <a:solidFill>
                  <a:schemeClr val="dk1"/>
                </a:solidFill>
                <a:latin typeface="+mj-lt"/>
                <a:ea typeface="Calibri"/>
                <a:cs typeface="Calibri"/>
                <a:sym typeface="Calibri"/>
              </a:rPr>
              <a:t>Graphic 3: </a:t>
            </a:r>
            <a:r>
              <a:rPr lang="en-US" sz="2800" dirty="0">
                <a:solidFill>
                  <a:schemeClr val="dk1"/>
                </a:solidFill>
                <a:latin typeface="+mj-lt"/>
                <a:ea typeface="Calibri"/>
                <a:cs typeface="Calibri"/>
                <a:sym typeface="Calibri"/>
              </a:rPr>
              <a:t>1918 Painting of total solar eclipse during a time of solar maximum</a:t>
            </a:r>
          </a:p>
        </p:txBody>
      </p:sp>
      <p:grpSp>
        <p:nvGrpSpPr>
          <p:cNvPr id="10" name="Group 9" descr="The visual represented in Tactile Graphic 3: 1918 painting of a total solar eclipse.  Composite of two images.  At left is the main image The white glow of the solar corona extends away from a central black disk in all directions. There are smaller reddish-pink structures around the edge of the disk called solar prominences. &#10;&#10;Two white guiding lines start on either side of a section of prominences at the lower right of the disk. These lines widen out to the right to define the top and bottom of a second image that is a close-up magnification of the solar prominences.  The magnified image reveals the complex, curly details of the prominences that are too small to see in the main image.">
            <a:extLst>
              <a:ext uri="{FF2B5EF4-FFF2-40B4-BE49-F238E27FC236}">
                <a16:creationId xmlns:a16="http://schemas.microsoft.com/office/drawing/2014/main" id="{7A5DC743-0AA7-1CB8-6CE5-5CA6A400C422}"/>
              </a:ext>
            </a:extLst>
          </p:cNvPr>
          <p:cNvGrpSpPr/>
          <p:nvPr/>
        </p:nvGrpSpPr>
        <p:grpSpPr>
          <a:xfrm>
            <a:off x="319261" y="1796879"/>
            <a:ext cx="9445500" cy="5390463"/>
            <a:chOff x="363600" y="1800787"/>
            <a:chExt cx="9445500" cy="5390463"/>
          </a:xfrm>
        </p:grpSpPr>
        <p:pic>
          <p:nvPicPr>
            <p:cNvPr id="2" name="Google Shape;376;p55" descr="Main image represented in Tactile Graphic 3: 1918 painting of a total solar eclipse. White glow of the solar corona extends away from a central black disk in all directions. Around the edge of the disk there are smaller reddish-pink structures called solar prominences. Two white guidelines start on either side of a section of prominences at the lower right of the disk. These lines widen out to a define the top and bottom of a second image that is a close-up magnification of the solar prominences.  The second image reveals the complex, curly details of the prominences that a are too small to see in the main image.">
              <a:extLst>
                <a:ext uri="{FF2B5EF4-FFF2-40B4-BE49-F238E27FC236}">
                  <a16:creationId xmlns:a16="http://schemas.microsoft.com/office/drawing/2014/main" id="{3E74D9AE-6C70-9A33-74DE-1DED9444E96A}"/>
                </a:ext>
              </a:extLst>
            </p:cNvPr>
            <p:cNvPicPr preferRelativeResize="0"/>
            <p:nvPr/>
          </p:nvPicPr>
          <p:blipFill rotWithShape="1">
            <a:blip r:embed="rId3">
              <a:alphaModFix/>
            </a:blip>
            <a:srcRect l="10438" r="17018" b="6559"/>
            <a:stretch/>
          </p:blipFill>
          <p:spPr>
            <a:xfrm>
              <a:off x="363600" y="1800787"/>
              <a:ext cx="4665603" cy="4170826"/>
            </a:xfrm>
            <a:prstGeom prst="rect">
              <a:avLst/>
            </a:prstGeom>
            <a:noFill/>
            <a:ln>
              <a:noFill/>
            </a:ln>
          </p:spPr>
        </p:pic>
        <p:pic>
          <p:nvPicPr>
            <p:cNvPr id="5" name="Google Shape;380;p55" descr="A second, magnified image of the section of solar prominences that are at the lower right edge of the black disk in the main image. The reddish pink curly and complex details of the solar prominences are revealed.">
              <a:extLst>
                <a:ext uri="{FF2B5EF4-FFF2-40B4-BE49-F238E27FC236}">
                  <a16:creationId xmlns:a16="http://schemas.microsoft.com/office/drawing/2014/main" id="{6228C5FE-7544-75FC-0F02-569EB02FF7F6}"/>
                </a:ext>
              </a:extLst>
            </p:cNvPr>
            <p:cNvPicPr preferRelativeResize="0"/>
            <p:nvPr/>
          </p:nvPicPr>
          <p:blipFill rotWithShape="1">
            <a:blip r:embed="rId4">
              <a:alphaModFix/>
            </a:blip>
            <a:srcRect l="52173" t="23155" r="18631" b="30449"/>
            <a:stretch/>
          </p:blipFill>
          <p:spPr>
            <a:xfrm>
              <a:off x="5143500" y="3020425"/>
              <a:ext cx="4665600" cy="4170825"/>
            </a:xfrm>
            <a:prstGeom prst="rect">
              <a:avLst/>
            </a:prstGeom>
            <a:noFill/>
            <a:ln>
              <a:noFill/>
            </a:ln>
          </p:spPr>
        </p:pic>
        <p:cxnSp>
          <p:nvCxnSpPr>
            <p:cNvPr id="6" name="Google Shape;382;p55" descr="The bottom white guideline (of top and bottom lines) that widen out to the right from a small section of solar prominences on the lower right of the main image (at left). The two lines define the top and bottom of a magnified image of the solar prominences (at right). ">
              <a:extLst>
                <a:ext uri="{FF2B5EF4-FFF2-40B4-BE49-F238E27FC236}">
                  <a16:creationId xmlns:a16="http://schemas.microsoft.com/office/drawing/2014/main" id="{3FD9B4A1-2BFF-7FDC-047F-384ABBA3F87F}"/>
                </a:ext>
              </a:extLst>
            </p:cNvPr>
            <p:cNvCxnSpPr/>
            <p:nvPr/>
          </p:nvCxnSpPr>
          <p:spPr>
            <a:xfrm rot="10800000" flipH="1">
              <a:off x="3295500" y="3070850"/>
              <a:ext cx="5967900" cy="914400"/>
            </a:xfrm>
            <a:prstGeom prst="straightConnector1">
              <a:avLst/>
            </a:prstGeom>
            <a:noFill/>
            <a:ln w="28575" cap="flat" cmpd="sng">
              <a:solidFill>
                <a:schemeClr val="bg1"/>
              </a:solidFill>
              <a:prstDash val="solid"/>
              <a:round/>
              <a:headEnd type="none" w="med" len="med"/>
              <a:tailEnd type="triangle" w="med" len="med"/>
            </a:ln>
          </p:spPr>
        </p:cxnSp>
        <p:cxnSp>
          <p:nvCxnSpPr>
            <p:cNvPr id="9" name="Google Shape;383;p55" descr="The bottom white guideline (of top and bottom lines) that widen out to the right from a small section of solar prominences on the lower right of the main image (at left). The two lines define the top and bottom of a magnified image of the solar prominences (at right).&#10;">
              <a:extLst>
                <a:ext uri="{FF2B5EF4-FFF2-40B4-BE49-F238E27FC236}">
                  <a16:creationId xmlns:a16="http://schemas.microsoft.com/office/drawing/2014/main" id="{80F8DDAE-EAD0-0015-3526-478C84959CA4}"/>
                </a:ext>
              </a:extLst>
            </p:cNvPr>
            <p:cNvCxnSpPr/>
            <p:nvPr/>
          </p:nvCxnSpPr>
          <p:spPr>
            <a:xfrm>
              <a:off x="2824475" y="4556750"/>
              <a:ext cx="3543900" cy="2019900"/>
            </a:xfrm>
            <a:prstGeom prst="straightConnector1">
              <a:avLst/>
            </a:prstGeom>
            <a:noFill/>
            <a:ln w="28575" cap="flat" cmpd="sng">
              <a:solidFill>
                <a:schemeClr val="bg1"/>
              </a:solidFill>
              <a:prstDash val="solid"/>
              <a:round/>
              <a:headEnd type="none" w="med" len="med"/>
              <a:tailEnd type="triangle" w="med" len="med"/>
            </a:ln>
          </p:spPr>
        </p:cxnSp>
      </p:grpSp>
      <p:pic>
        <p:nvPicPr>
          <p:cNvPr id="7" name="Picture 6" descr="QR code for more screen-readable information about the image.">
            <a:extLst>
              <a:ext uri="{FF2B5EF4-FFF2-40B4-BE49-F238E27FC236}">
                <a16:creationId xmlns:a16="http://schemas.microsoft.com/office/drawing/2014/main" id="{CAB6E03C-7590-892E-A634-3FD42D1925AB}"/>
              </a:ext>
            </a:extLst>
          </p:cNvPr>
          <p:cNvPicPr>
            <a:picLocks noChangeAspect="1"/>
          </p:cNvPicPr>
          <p:nvPr/>
        </p:nvPicPr>
        <p:blipFill>
          <a:blip r:embed="rId5"/>
          <a:stretch>
            <a:fillRect/>
          </a:stretch>
        </p:blipFill>
        <p:spPr>
          <a:xfrm>
            <a:off x="8170317" y="1303408"/>
            <a:ext cx="1627632" cy="1644368"/>
          </a:xfrm>
          <a:prstGeom prst="rect">
            <a:avLst/>
          </a:prstGeom>
        </p:spPr>
      </p:pic>
      <p:pic>
        <p:nvPicPr>
          <p:cNvPr id="14" name="Google Shape;349;p53" descr="The PUNCH Outreach Logo.">
            <a:extLst>
              <a:ext uri="{FF2B5EF4-FFF2-40B4-BE49-F238E27FC236}">
                <a16:creationId xmlns:a16="http://schemas.microsoft.com/office/drawing/2014/main" id="{835F0DEC-D708-37FC-7E6F-3A5B9D8DD49B}"/>
              </a:ext>
            </a:extLst>
          </p:cNvPr>
          <p:cNvPicPr preferRelativeResize="0">
            <a:picLocks noChangeAspect="1"/>
          </p:cNvPicPr>
          <p:nvPr/>
        </p:nvPicPr>
        <p:blipFill>
          <a:blip r:embed="rId6">
            <a:alphaModFix/>
          </a:blip>
          <a:stretch>
            <a:fillRect/>
          </a:stretch>
        </p:blipFill>
        <p:spPr>
          <a:xfrm>
            <a:off x="300672" y="6159734"/>
            <a:ext cx="1477282" cy="1477281"/>
          </a:xfrm>
          <a:prstGeom prst="rect">
            <a:avLst/>
          </a:prstGeom>
          <a:noFill/>
          <a:ln>
            <a:noFill/>
          </a:ln>
        </p:spPr>
      </p:pic>
      <p:grpSp>
        <p:nvGrpSpPr>
          <p:cNvPr id="8" name="Group 7" descr="Standard footer that is described in the Alt Text on first slide of this presentation.">
            <a:extLst>
              <a:ext uri="{FF2B5EF4-FFF2-40B4-BE49-F238E27FC236}">
                <a16:creationId xmlns:a16="http://schemas.microsoft.com/office/drawing/2014/main" id="{E1404C05-FA52-70AF-D0F5-21605031FC5C}"/>
              </a:ext>
            </a:extLst>
          </p:cNvPr>
          <p:cNvGrpSpPr/>
          <p:nvPr/>
        </p:nvGrpSpPr>
        <p:grpSpPr>
          <a:xfrm>
            <a:off x="1722196" y="7192359"/>
            <a:ext cx="8116611" cy="398481"/>
            <a:chOff x="-24695" y="6522489"/>
            <a:chExt cx="12275695" cy="276997"/>
          </a:xfrm>
          <a:noFill/>
        </p:grpSpPr>
        <p:sp>
          <p:nvSpPr>
            <p:cNvPr id="15" name="TextBox 14">
              <a:extLst>
                <a:ext uri="{FF2B5EF4-FFF2-40B4-BE49-F238E27FC236}">
                  <a16:creationId xmlns:a16="http://schemas.microsoft.com/office/drawing/2014/main" id="{D85AC44D-B8F5-0F4A-985C-3F7A00441422}"/>
                </a:ext>
              </a:extLst>
            </p:cNvPr>
            <p:cNvSpPr txBox="1"/>
            <p:nvPr/>
          </p:nvSpPr>
          <p:spPr>
            <a:xfrm>
              <a:off x="-24695" y="6554585"/>
              <a:ext cx="10482781" cy="192549"/>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DADADA">
                      <a:lumMod val="10000"/>
                    </a:srgbClr>
                  </a:solidFill>
                  <a:latin typeface="Calibri"/>
                  <a:ea typeface="+mn-ea"/>
                  <a:cs typeface="Calibri"/>
                  <a:sym typeface="Calibri"/>
                </a:rPr>
                <a:t>Visuals to Support the Petroglyph Inquiry		</a:t>
              </a:r>
              <a:r>
                <a:rPr kumimoji="0" lang="en-US" sz="1200" u="none" strike="noStrike" kern="0" cap="none" spc="0" normalizeH="0" baseline="0" noProof="0" dirty="0">
                  <a:ln>
                    <a:noFill/>
                  </a:ln>
                  <a:solidFill>
                    <a:srgbClr val="DADADA">
                      <a:lumMod val="10000"/>
                    </a:srgbClr>
                  </a:solidFill>
                  <a:effectLst/>
                  <a:uLnTx/>
                  <a:uFillTx/>
                  <a:latin typeface="Calibri"/>
                  <a:ea typeface="+mn-ea"/>
                  <a:cs typeface="Calibri"/>
                  <a:sym typeface="Calibri"/>
                </a:rPr>
                <a:t>Email:  </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punchoutreach</a:t>
              </a:r>
              <a:r>
                <a:rPr lang="en-US" sz="1200" dirty="0">
                  <a:solidFill>
                    <a:srgbClr val="DADADA">
                      <a:lumMod val="10000"/>
                    </a:srgbClr>
                  </a:solidFill>
                  <a:latin typeface="Calibri"/>
                  <a:ea typeface="+mn-ea"/>
                  <a:cs typeface="Calibri"/>
                  <a:sym typeface="Calibri"/>
                </a:rPr>
                <a:t>@gmail</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.com</a:t>
              </a:r>
            </a:p>
          </p:txBody>
        </p:sp>
        <p:sp>
          <p:nvSpPr>
            <p:cNvPr id="16" name="TextBox 15">
              <a:extLst>
                <a:ext uri="{FF2B5EF4-FFF2-40B4-BE49-F238E27FC236}">
                  <a16:creationId xmlns:a16="http://schemas.microsoft.com/office/drawing/2014/main" id="{6B473B8D-4347-D595-56A4-6D669C7A0727}"/>
                </a:ext>
              </a:extLst>
            </p:cNvPr>
            <p:cNvSpPr txBox="1"/>
            <p:nvPr/>
          </p:nvSpPr>
          <p:spPr>
            <a:xfrm>
              <a:off x="8875700" y="6554586"/>
              <a:ext cx="3375300" cy="192550"/>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dirty="0">
                  <a:solidFill>
                    <a:srgbClr val="DADADA">
                      <a:lumMod val="10000"/>
                    </a:srgbClr>
                  </a:solidFill>
                  <a:latin typeface="Calibri"/>
                  <a:cs typeface="Calibri"/>
                  <a:sym typeface="Calibri"/>
                </a:rPr>
                <a:t>Aug 2024</a:t>
              </a:r>
              <a:endParaRPr kumimoji="0" lang="en-US" sz="1200" b="0" i="1"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sp>
          <p:nvSpPr>
            <p:cNvPr id="17" name="TextBox 3">
              <a:extLst>
                <a:ext uri="{FF2B5EF4-FFF2-40B4-BE49-F238E27FC236}">
                  <a16:creationId xmlns:a16="http://schemas.microsoft.com/office/drawing/2014/main" id="{396C9F70-AC4B-7742-50EF-7273D5EF09C5}"/>
                </a:ext>
              </a:extLst>
            </p:cNvPr>
            <p:cNvSpPr txBox="1">
              <a:spLocks/>
            </p:cNvSpPr>
            <p:nvPr/>
          </p:nvSpPr>
          <p:spPr>
            <a:xfrm>
              <a:off x="11399586" y="6522489"/>
              <a:ext cx="451755" cy="276997"/>
            </a:xfrm>
            <a:prstGeom prst="rect">
              <a:avLst/>
            </a:prstGeom>
            <a:grp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DADADA">
                      <a:lumMod val="10000"/>
                    </a:srgbClr>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en-US" sz="1400" b="0" i="0"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grpSp>
    </p:spTree>
    <p:extLst>
      <p:ext uri="{BB962C8B-B14F-4D97-AF65-F5344CB8AC3E}">
        <p14:creationId xmlns:p14="http://schemas.microsoft.com/office/powerpoint/2010/main" val="332831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7;p57">
            <a:extLst>
              <a:ext uri="{FF2B5EF4-FFF2-40B4-BE49-F238E27FC236}">
                <a16:creationId xmlns:a16="http://schemas.microsoft.com/office/drawing/2014/main" id="{E1AC2188-05B2-5767-C6E1-CCAE21D8F83F}"/>
              </a:ext>
            </a:extLst>
          </p:cNvPr>
          <p:cNvSpPr txBox="1"/>
          <p:nvPr/>
        </p:nvSpPr>
        <p:spPr>
          <a:xfrm>
            <a:off x="937986" y="570611"/>
            <a:ext cx="8317311" cy="1084990"/>
          </a:xfrm>
          <a:prstGeom prst="rect">
            <a:avLst/>
          </a:prstGeom>
          <a:noFill/>
          <a:ln>
            <a:noFill/>
          </a:ln>
        </p:spPr>
        <p:txBody>
          <a:bodyPr spcFirstLastPara="1" wrap="square" lIns="101575" tIns="50775" rIns="101575" bIns="50775" anchor="t" anchorCtr="0">
            <a:spAutoFit/>
          </a:bodyPr>
          <a:lstStyle/>
          <a:p>
            <a:pPr marL="0" marR="0" lvl="0" indent="0" algn="ctr" rtl="0">
              <a:lnSpc>
                <a:spcPct val="114000"/>
              </a:lnSpc>
              <a:spcBef>
                <a:spcPts val="0"/>
              </a:spcBef>
              <a:spcAft>
                <a:spcPts val="0"/>
              </a:spcAft>
              <a:buNone/>
            </a:pPr>
            <a:r>
              <a:rPr lang="en-US" sz="2800" b="1" dirty="0">
                <a:solidFill>
                  <a:schemeClr val="dk1"/>
                </a:solidFill>
                <a:latin typeface="+mn-lt"/>
                <a:ea typeface="Calibri"/>
                <a:cs typeface="Calibri"/>
                <a:sym typeface="Calibri"/>
              </a:rPr>
              <a:t>Graphic 4a</a:t>
            </a:r>
            <a:r>
              <a:rPr lang="en-US" sz="2800" dirty="0">
                <a:solidFill>
                  <a:schemeClr val="dk1"/>
                </a:solidFill>
                <a:latin typeface="+mn-lt"/>
                <a:ea typeface="Calibri"/>
                <a:cs typeface="Calibri"/>
                <a:sym typeface="Calibri"/>
              </a:rPr>
              <a:t>: 1980 Ground-based photograph of total solar eclipse during a time of solar maximum</a:t>
            </a:r>
          </a:p>
        </p:txBody>
      </p:sp>
      <p:pic>
        <p:nvPicPr>
          <p:cNvPr id="4" name="Google Shape;409;p57" descr="The visual represented in Tactile Graphic 4a: 1980 Ground-based photograph of a total solar eclipse during time of solar maximum. White rays extending in all directions from black central disk.  ">
            <a:extLst>
              <a:ext uri="{FF2B5EF4-FFF2-40B4-BE49-F238E27FC236}">
                <a16:creationId xmlns:a16="http://schemas.microsoft.com/office/drawing/2014/main" id="{4FB89973-46F2-7577-BC38-DF383BC79F9B}"/>
              </a:ext>
            </a:extLst>
          </p:cNvPr>
          <p:cNvPicPr preferRelativeResize="0">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20000"/>
                    </a14:imgEffect>
                  </a14:imgLayer>
                </a14:imgProps>
              </a:ext>
            </a:extLst>
          </a:blip>
          <a:srcRect l="50012"/>
          <a:stretch/>
        </p:blipFill>
        <p:spPr>
          <a:xfrm>
            <a:off x="1824477" y="1850365"/>
            <a:ext cx="6382821" cy="4862669"/>
          </a:xfrm>
          <a:prstGeom prst="rect">
            <a:avLst/>
          </a:prstGeom>
          <a:noFill/>
          <a:ln>
            <a:noFill/>
          </a:ln>
        </p:spPr>
      </p:pic>
      <p:pic>
        <p:nvPicPr>
          <p:cNvPr id="6" name="Picture 5" descr="QR code for more screen-readable information about the image.">
            <a:extLst>
              <a:ext uri="{FF2B5EF4-FFF2-40B4-BE49-F238E27FC236}">
                <a16:creationId xmlns:a16="http://schemas.microsoft.com/office/drawing/2014/main" id="{703CA4FB-3AB6-AD52-B482-AE477CAF042F}"/>
              </a:ext>
            </a:extLst>
          </p:cNvPr>
          <p:cNvPicPr>
            <a:picLocks noChangeAspect="1"/>
          </p:cNvPicPr>
          <p:nvPr/>
        </p:nvPicPr>
        <p:blipFill>
          <a:blip r:embed="rId5"/>
          <a:stretch>
            <a:fillRect/>
          </a:stretch>
        </p:blipFill>
        <p:spPr>
          <a:xfrm>
            <a:off x="8272014" y="1816912"/>
            <a:ext cx="1645920" cy="1643087"/>
          </a:xfrm>
          <a:prstGeom prst="rect">
            <a:avLst/>
          </a:prstGeom>
        </p:spPr>
      </p:pic>
      <p:pic>
        <p:nvPicPr>
          <p:cNvPr id="10" name="Google Shape;349;p53" descr="The PUNCH Outreach Logo.">
            <a:extLst>
              <a:ext uri="{FF2B5EF4-FFF2-40B4-BE49-F238E27FC236}">
                <a16:creationId xmlns:a16="http://schemas.microsoft.com/office/drawing/2014/main" id="{E7F05DDC-9D79-3FC3-15F6-4978E3BA2A00}"/>
              </a:ext>
            </a:extLst>
          </p:cNvPr>
          <p:cNvPicPr preferRelativeResize="0">
            <a:picLocks noChangeAspect="1"/>
          </p:cNvPicPr>
          <p:nvPr/>
        </p:nvPicPr>
        <p:blipFill>
          <a:blip r:embed="rId6">
            <a:alphaModFix/>
          </a:blip>
          <a:stretch>
            <a:fillRect/>
          </a:stretch>
        </p:blipFill>
        <p:spPr>
          <a:xfrm>
            <a:off x="300672" y="6159734"/>
            <a:ext cx="1477282" cy="1477281"/>
          </a:xfrm>
          <a:prstGeom prst="rect">
            <a:avLst/>
          </a:prstGeom>
          <a:noFill/>
          <a:ln>
            <a:noFill/>
          </a:ln>
        </p:spPr>
      </p:pic>
      <p:grpSp>
        <p:nvGrpSpPr>
          <p:cNvPr id="2" name="Group 1" descr="Standard footer that is described in the Alt Text on first slide of this presentation.">
            <a:extLst>
              <a:ext uri="{FF2B5EF4-FFF2-40B4-BE49-F238E27FC236}">
                <a16:creationId xmlns:a16="http://schemas.microsoft.com/office/drawing/2014/main" id="{2F2EACBA-F287-DD46-C957-7589E074BD24}"/>
              </a:ext>
            </a:extLst>
          </p:cNvPr>
          <p:cNvGrpSpPr/>
          <p:nvPr/>
        </p:nvGrpSpPr>
        <p:grpSpPr>
          <a:xfrm>
            <a:off x="1722196" y="7192359"/>
            <a:ext cx="8116611" cy="398481"/>
            <a:chOff x="-24695" y="6522489"/>
            <a:chExt cx="12275695" cy="276997"/>
          </a:xfrm>
          <a:noFill/>
        </p:grpSpPr>
        <p:sp>
          <p:nvSpPr>
            <p:cNvPr id="5" name="TextBox 4">
              <a:extLst>
                <a:ext uri="{FF2B5EF4-FFF2-40B4-BE49-F238E27FC236}">
                  <a16:creationId xmlns:a16="http://schemas.microsoft.com/office/drawing/2014/main" id="{D27796B2-C88F-42EA-E450-5DF1867DAB2B}"/>
                </a:ext>
              </a:extLst>
            </p:cNvPr>
            <p:cNvSpPr txBox="1"/>
            <p:nvPr/>
          </p:nvSpPr>
          <p:spPr>
            <a:xfrm>
              <a:off x="-24695" y="6554585"/>
              <a:ext cx="10482781" cy="192549"/>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DADADA">
                      <a:lumMod val="10000"/>
                    </a:srgbClr>
                  </a:solidFill>
                  <a:latin typeface="Calibri"/>
                  <a:ea typeface="+mn-ea"/>
                  <a:cs typeface="Calibri"/>
                  <a:sym typeface="Calibri"/>
                </a:rPr>
                <a:t>Visuals to Support the Petroglyph Inquiry		</a:t>
              </a:r>
              <a:r>
                <a:rPr kumimoji="0" lang="en-US" sz="1200" u="none" strike="noStrike" kern="0" cap="none" spc="0" normalizeH="0" baseline="0" noProof="0" dirty="0">
                  <a:ln>
                    <a:noFill/>
                  </a:ln>
                  <a:solidFill>
                    <a:srgbClr val="DADADA">
                      <a:lumMod val="10000"/>
                    </a:srgbClr>
                  </a:solidFill>
                  <a:effectLst/>
                  <a:uLnTx/>
                  <a:uFillTx/>
                  <a:latin typeface="Calibri"/>
                  <a:ea typeface="+mn-ea"/>
                  <a:cs typeface="Calibri"/>
                  <a:sym typeface="Calibri"/>
                </a:rPr>
                <a:t>Email:  </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punchoutreach</a:t>
              </a:r>
              <a:r>
                <a:rPr lang="en-US" sz="1200" dirty="0">
                  <a:solidFill>
                    <a:srgbClr val="DADADA">
                      <a:lumMod val="10000"/>
                    </a:srgbClr>
                  </a:solidFill>
                  <a:latin typeface="Calibri"/>
                  <a:ea typeface="+mn-ea"/>
                  <a:cs typeface="Calibri"/>
                  <a:sym typeface="Calibri"/>
                </a:rPr>
                <a:t>@gmail</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.com</a:t>
              </a:r>
            </a:p>
          </p:txBody>
        </p:sp>
        <p:sp>
          <p:nvSpPr>
            <p:cNvPr id="7" name="TextBox 6">
              <a:extLst>
                <a:ext uri="{FF2B5EF4-FFF2-40B4-BE49-F238E27FC236}">
                  <a16:creationId xmlns:a16="http://schemas.microsoft.com/office/drawing/2014/main" id="{D74F7588-7858-BACE-F30A-77C330A908DD}"/>
                </a:ext>
              </a:extLst>
            </p:cNvPr>
            <p:cNvSpPr txBox="1"/>
            <p:nvPr/>
          </p:nvSpPr>
          <p:spPr>
            <a:xfrm>
              <a:off x="8875700" y="6554586"/>
              <a:ext cx="3375300" cy="192550"/>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dirty="0">
                  <a:solidFill>
                    <a:srgbClr val="DADADA">
                      <a:lumMod val="10000"/>
                    </a:srgbClr>
                  </a:solidFill>
                  <a:latin typeface="Calibri"/>
                  <a:cs typeface="Calibri"/>
                  <a:sym typeface="Calibri"/>
                </a:rPr>
                <a:t>Aug 2024</a:t>
              </a:r>
              <a:endParaRPr kumimoji="0" lang="en-US" sz="1200" b="0" i="1"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sp>
          <p:nvSpPr>
            <p:cNvPr id="9" name="TextBox 3">
              <a:extLst>
                <a:ext uri="{FF2B5EF4-FFF2-40B4-BE49-F238E27FC236}">
                  <a16:creationId xmlns:a16="http://schemas.microsoft.com/office/drawing/2014/main" id="{8F696809-C19D-1A47-CFAF-A92EF551232C}"/>
                </a:ext>
              </a:extLst>
            </p:cNvPr>
            <p:cNvSpPr txBox="1">
              <a:spLocks/>
            </p:cNvSpPr>
            <p:nvPr/>
          </p:nvSpPr>
          <p:spPr>
            <a:xfrm>
              <a:off x="11399586" y="6522489"/>
              <a:ext cx="451755" cy="276997"/>
            </a:xfrm>
            <a:prstGeom prst="rect">
              <a:avLst/>
            </a:prstGeom>
            <a:grp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DADADA">
                      <a:lumMod val="10000"/>
                    </a:srgbClr>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en-US" sz="1400" b="0" i="0"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grpSp>
    </p:spTree>
    <p:extLst>
      <p:ext uri="{BB962C8B-B14F-4D97-AF65-F5344CB8AC3E}">
        <p14:creationId xmlns:p14="http://schemas.microsoft.com/office/powerpoint/2010/main" val="317613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7;p57">
            <a:extLst>
              <a:ext uri="{FF2B5EF4-FFF2-40B4-BE49-F238E27FC236}">
                <a16:creationId xmlns:a16="http://schemas.microsoft.com/office/drawing/2014/main" id="{E1AC2188-05B2-5767-C6E1-CCAE21D8F83F}"/>
              </a:ext>
            </a:extLst>
          </p:cNvPr>
          <p:cNvSpPr txBox="1"/>
          <p:nvPr/>
        </p:nvSpPr>
        <p:spPr>
          <a:xfrm>
            <a:off x="1065395" y="585335"/>
            <a:ext cx="8003325" cy="1084990"/>
          </a:xfrm>
          <a:prstGeom prst="rect">
            <a:avLst/>
          </a:prstGeom>
          <a:noFill/>
          <a:ln>
            <a:noFill/>
          </a:ln>
        </p:spPr>
        <p:txBody>
          <a:bodyPr spcFirstLastPara="1" wrap="square" lIns="101575" tIns="50775" rIns="101575" bIns="50775" anchor="t" anchorCtr="0">
            <a:spAutoFit/>
          </a:bodyPr>
          <a:lstStyle/>
          <a:p>
            <a:pPr marL="0" marR="0" lvl="0" indent="0" algn="ctr" rtl="0">
              <a:lnSpc>
                <a:spcPct val="114000"/>
              </a:lnSpc>
              <a:spcBef>
                <a:spcPts val="0"/>
              </a:spcBef>
              <a:spcAft>
                <a:spcPts val="0"/>
              </a:spcAft>
              <a:buNone/>
            </a:pPr>
            <a:r>
              <a:rPr lang="en-US" sz="2800" b="1" dirty="0">
                <a:solidFill>
                  <a:schemeClr val="dk1"/>
                </a:solidFill>
                <a:latin typeface="+mj-lt"/>
                <a:ea typeface="Calibri"/>
                <a:cs typeface="Calibri"/>
                <a:sym typeface="Calibri"/>
              </a:rPr>
              <a:t>Graphic 4b</a:t>
            </a:r>
            <a:r>
              <a:rPr lang="en-US" sz="2800" dirty="0">
                <a:solidFill>
                  <a:schemeClr val="dk1"/>
                </a:solidFill>
                <a:latin typeface="+mj-lt"/>
                <a:ea typeface="Calibri"/>
                <a:cs typeface="Calibri"/>
                <a:sym typeface="Calibri"/>
              </a:rPr>
              <a:t>: 1994 Ground-based photograph of total solar eclipse during a time of solar minimum</a:t>
            </a:r>
          </a:p>
        </p:txBody>
      </p:sp>
      <p:pic>
        <p:nvPicPr>
          <p:cNvPr id="9" name="Google Shape;408;p57" descr="The visual represented in tactile Graphic 4b: 1994 Ground-based photograph of a total solar eclipse during time of solar minimum. White rays extending out to the sides from black central disk.  ">
            <a:extLst>
              <a:ext uri="{FF2B5EF4-FFF2-40B4-BE49-F238E27FC236}">
                <a16:creationId xmlns:a16="http://schemas.microsoft.com/office/drawing/2014/main" id="{B052E844-D60C-8456-5987-6999C78F3903}"/>
              </a:ext>
            </a:extLst>
          </p:cNvPr>
          <p:cNvPicPr preferRelativeResize="0">
            <a:picLocks noChangeAspect="1"/>
          </p:cNvPicPr>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r="50012"/>
          <a:stretch/>
        </p:blipFill>
        <p:spPr>
          <a:xfrm>
            <a:off x="1891990" y="1859501"/>
            <a:ext cx="6274417" cy="5029200"/>
          </a:xfrm>
          <a:prstGeom prst="rect">
            <a:avLst/>
          </a:prstGeom>
          <a:noFill/>
          <a:ln>
            <a:noFill/>
          </a:ln>
        </p:spPr>
      </p:pic>
      <p:pic>
        <p:nvPicPr>
          <p:cNvPr id="4" name="Picture 3" descr="QR code for more screen-readable information about the image.">
            <a:extLst>
              <a:ext uri="{FF2B5EF4-FFF2-40B4-BE49-F238E27FC236}">
                <a16:creationId xmlns:a16="http://schemas.microsoft.com/office/drawing/2014/main" id="{6F5F81CD-F4E4-E798-7707-026FFF65E7A2}"/>
              </a:ext>
            </a:extLst>
          </p:cNvPr>
          <p:cNvPicPr>
            <a:picLocks noChangeAspect="1"/>
          </p:cNvPicPr>
          <p:nvPr/>
        </p:nvPicPr>
        <p:blipFill>
          <a:blip r:embed="rId5"/>
          <a:stretch>
            <a:fillRect/>
          </a:stretch>
        </p:blipFill>
        <p:spPr>
          <a:xfrm>
            <a:off x="8258141" y="1814897"/>
            <a:ext cx="1636776" cy="1648065"/>
          </a:xfrm>
          <a:prstGeom prst="rect">
            <a:avLst/>
          </a:prstGeom>
        </p:spPr>
      </p:pic>
      <p:pic>
        <p:nvPicPr>
          <p:cNvPr id="10" name="Google Shape;349;p53" descr="The PUNCH Outreach Logo.">
            <a:extLst>
              <a:ext uri="{FF2B5EF4-FFF2-40B4-BE49-F238E27FC236}">
                <a16:creationId xmlns:a16="http://schemas.microsoft.com/office/drawing/2014/main" id="{91AD7FF4-DC6F-387A-E3F7-F555C72587B5}"/>
              </a:ext>
            </a:extLst>
          </p:cNvPr>
          <p:cNvPicPr preferRelativeResize="0">
            <a:picLocks noChangeAspect="1"/>
          </p:cNvPicPr>
          <p:nvPr/>
        </p:nvPicPr>
        <p:blipFill>
          <a:blip r:embed="rId6">
            <a:alphaModFix/>
          </a:blip>
          <a:stretch>
            <a:fillRect/>
          </a:stretch>
        </p:blipFill>
        <p:spPr>
          <a:xfrm>
            <a:off x="300672" y="6159734"/>
            <a:ext cx="1477282" cy="1477281"/>
          </a:xfrm>
          <a:prstGeom prst="rect">
            <a:avLst/>
          </a:prstGeom>
          <a:noFill/>
          <a:ln>
            <a:noFill/>
          </a:ln>
        </p:spPr>
      </p:pic>
      <p:grpSp>
        <p:nvGrpSpPr>
          <p:cNvPr id="8" name="Group 7" descr="Standard footer that is described in the Alt Text on first slide of this presentation.">
            <a:extLst>
              <a:ext uri="{FF2B5EF4-FFF2-40B4-BE49-F238E27FC236}">
                <a16:creationId xmlns:a16="http://schemas.microsoft.com/office/drawing/2014/main" id="{A5BC29E9-6BC3-8506-D786-5F5206730892}"/>
              </a:ext>
            </a:extLst>
          </p:cNvPr>
          <p:cNvGrpSpPr/>
          <p:nvPr/>
        </p:nvGrpSpPr>
        <p:grpSpPr>
          <a:xfrm>
            <a:off x="1722196" y="7192359"/>
            <a:ext cx="8116611" cy="398481"/>
            <a:chOff x="-24695" y="6522489"/>
            <a:chExt cx="12275695" cy="276997"/>
          </a:xfrm>
          <a:noFill/>
        </p:grpSpPr>
        <p:sp>
          <p:nvSpPr>
            <p:cNvPr id="11" name="TextBox 10">
              <a:extLst>
                <a:ext uri="{FF2B5EF4-FFF2-40B4-BE49-F238E27FC236}">
                  <a16:creationId xmlns:a16="http://schemas.microsoft.com/office/drawing/2014/main" id="{06AD2F12-967D-4F69-4FE0-3F3C37350978}"/>
                </a:ext>
              </a:extLst>
            </p:cNvPr>
            <p:cNvSpPr txBox="1"/>
            <p:nvPr/>
          </p:nvSpPr>
          <p:spPr>
            <a:xfrm>
              <a:off x="-24695" y="6554585"/>
              <a:ext cx="10482781" cy="192549"/>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DADADA">
                      <a:lumMod val="10000"/>
                    </a:srgbClr>
                  </a:solidFill>
                  <a:latin typeface="Calibri"/>
                  <a:ea typeface="+mn-ea"/>
                  <a:cs typeface="Calibri"/>
                  <a:sym typeface="Calibri"/>
                </a:rPr>
                <a:t>Visuals to Support the Petroglyph Inquiry		</a:t>
              </a:r>
              <a:r>
                <a:rPr kumimoji="0" lang="en-US" sz="1200" u="none" strike="noStrike" kern="0" cap="none" spc="0" normalizeH="0" baseline="0" noProof="0" dirty="0">
                  <a:ln>
                    <a:noFill/>
                  </a:ln>
                  <a:solidFill>
                    <a:srgbClr val="DADADA">
                      <a:lumMod val="10000"/>
                    </a:srgbClr>
                  </a:solidFill>
                  <a:effectLst/>
                  <a:uLnTx/>
                  <a:uFillTx/>
                  <a:latin typeface="Calibri"/>
                  <a:ea typeface="+mn-ea"/>
                  <a:cs typeface="Calibri"/>
                  <a:sym typeface="Calibri"/>
                </a:rPr>
                <a:t>Email:  </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punchoutreach</a:t>
              </a:r>
              <a:r>
                <a:rPr lang="en-US" sz="1200" dirty="0">
                  <a:solidFill>
                    <a:srgbClr val="DADADA">
                      <a:lumMod val="10000"/>
                    </a:srgbClr>
                  </a:solidFill>
                  <a:latin typeface="Calibri"/>
                  <a:ea typeface="+mn-ea"/>
                  <a:cs typeface="Calibri"/>
                  <a:sym typeface="Calibri"/>
                </a:rPr>
                <a:t>@gmail</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.com</a:t>
              </a:r>
            </a:p>
          </p:txBody>
        </p:sp>
        <p:sp>
          <p:nvSpPr>
            <p:cNvPr id="12" name="TextBox 11">
              <a:extLst>
                <a:ext uri="{FF2B5EF4-FFF2-40B4-BE49-F238E27FC236}">
                  <a16:creationId xmlns:a16="http://schemas.microsoft.com/office/drawing/2014/main" id="{972FF80A-47E0-5501-239B-681E1EA21F2F}"/>
                </a:ext>
              </a:extLst>
            </p:cNvPr>
            <p:cNvSpPr txBox="1"/>
            <p:nvPr/>
          </p:nvSpPr>
          <p:spPr>
            <a:xfrm>
              <a:off x="8875700" y="6554586"/>
              <a:ext cx="3375300" cy="192550"/>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dirty="0">
                  <a:solidFill>
                    <a:srgbClr val="DADADA">
                      <a:lumMod val="10000"/>
                    </a:srgbClr>
                  </a:solidFill>
                  <a:latin typeface="Calibri"/>
                  <a:cs typeface="Calibri"/>
                  <a:sym typeface="Calibri"/>
                </a:rPr>
                <a:t>Aug 2024</a:t>
              </a:r>
              <a:endParaRPr kumimoji="0" lang="en-US" sz="1200" b="0" i="1"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sp>
          <p:nvSpPr>
            <p:cNvPr id="13" name="TextBox 3">
              <a:extLst>
                <a:ext uri="{FF2B5EF4-FFF2-40B4-BE49-F238E27FC236}">
                  <a16:creationId xmlns:a16="http://schemas.microsoft.com/office/drawing/2014/main" id="{042D7DEA-9B29-5CE3-A006-F98C025D7D76}"/>
                </a:ext>
              </a:extLst>
            </p:cNvPr>
            <p:cNvSpPr txBox="1">
              <a:spLocks/>
            </p:cNvSpPr>
            <p:nvPr/>
          </p:nvSpPr>
          <p:spPr>
            <a:xfrm>
              <a:off x="11399586" y="6522489"/>
              <a:ext cx="451755" cy="276997"/>
            </a:xfrm>
            <a:prstGeom prst="rect">
              <a:avLst/>
            </a:prstGeom>
            <a:grp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DADADA">
                      <a:lumMod val="10000"/>
                    </a:srgbClr>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en-US" sz="1400" b="0" i="0"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grpSp>
    </p:spTree>
    <p:extLst>
      <p:ext uri="{BB962C8B-B14F-4D97-AF65-F5344CB8AC3E}">
        <p14:creationId xmlns:p14="http://schemas.microsoft.com/office/powerpoint/2010/main" val="3089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7;p57">
            <a:extLst>
              <a:ext uri="{FF2B5EF4-FFF2-40B4-BE49-F238E27FC236}">
                <a16:creationId xmlns:a16="http://schemas.microsoft.com/office/drawing/2014/main" id="{E1AC2188-05B2-5767-C6E1-CCAE21D8F83F}"/>
              </a:ext>
            </a:extLst>
          </p:cNvPr>
          <p:cNvSpPr txBox="1"/>
          <p:nvPr/>
        </p:nvSpPr>
        <p:spPr>
          <a:xfrm>
            <a:off x="946352" y="381043"/>
            <a:ext cx="8158563" cy="1576215"/>
          </a:xfrm>
          <a:prstGeom prst="rect">
            <a:avLst/>
          </a:prstGeom>
          <a:noFill/>
          <a:ln>
            <a:noFill/>
          </a:ln>
        </p:spPr>
        <p:txBody>
          <a:bodyPr spcFirstLastPara="1" wrap="square" lIns="101575" tIns="50775" rIns="101575" bIns="50775" anchor="t" anchorCtr="0">
            <a:spAutoFit/>
          </a:bodyPr>
          <a:lstStyle/>
          <a:p>
            <a:pPr marL="0" marR="0" lvl="0" indent="0" algn="ctr" rtl="0">
              <a:lnSpc>
                <a:spcPct val="114000"/>
              </a:lnSpc>
              <a:spcBef>
                <a:spcPts val="0"/>
              </a:spcBef>
              <a:spcAft>
                <a:spcPts val="0"/>
              </a:spcAft>
              <a:buNone/>
            </a:pPr>
            <a:r>
              <a:rPr lang="en-US" sz="2800" b="1" dirty="0">
                <a:solidFill>
                  <a:schemeClr val="dk1"/>
                </a:solidFill>
                <a:latin typeface="+mn-lt"/>
                <a:ea typeface="Calibri"/>
                <a:cs typeface="Calibri"/>
                <a:sym typeface="Calibri"/>
              </a:rPr>
              <a:t>Graphic 5a</a:t>
            </a:r>
            <a:r>
              <a:rPr lang="en-US" sz="2800" dirty="0">
                <a:solidFill>
                  <a:schemeClr val="dk1"/>
                </a:solidFill>
                <a:latin typeface="+mn-lt"/>
                <a:ea typeface="Calibri"/>
                <a:cs typeface="Calibri"/>
                <a:sym typeface="Calibri"/>
              </a:rPr>
              <a:t>: 1996 NASA spacecraft image using an occulting disk to mask the Sun and reveal its outer corona during a time of solar minimum</a:t>
            </a:r>
          </a:p>
        </p:txBody>
      </p:sp>
      <p:pic>
        <p:nvPicPr>
          <p:cNvPr id="2" name="Google Shape;424;p58" descr="The visual represented in tactile Graphic 5a: 1996 NASA spacecraft image during time of solar minimum. Rays of the outer solar corona extending out to the sides from a central disk that is larger than the Sun's disk.">
            <a:extLst>
              <a:ext uri="{FF2B5EF4-FFF2-40B4-BE49-F238E27FC236}">
                <a16:creationId xmlns:a16="http://schemas.microsoft.com/office/drawing/2014/main" id="{477D36F3-C878-510B-51A7-C8C3592E7CD8}"/>
              </a:ext>
            </a:extLst>
          </p:cNvPr>
          <p:cNvPicPr preferRelativeResize="0">
            <a:picLocks noChangeAspect="1"/>
          </p:cNvPicPr>
          <p:nvPr/>
        </p:nvPicPr>
        <p:blipFill rotWithShape="1">
          <a:blip r:embed="rId3">
            <a:alphaModFix/>
          </a:blip>
          <a:srcRect t="7288" b="12966"/>
          <a:stretch/>
        </p:blipFill>
        <p:spPr>
          <a:xfrm>
            <a:off x="1966676" y="2040830"/>
            <a:ext cx="6073353" cy="4895230"/>
          </a:xfrm>
          <a:prstGeom prst="rect">
            <a:avLst/>
          </a:prstGeom>
          <a:noFill/>
          <a:ln>
            <a:noFill/>
          </a:ln>
        </p:spPr>
      </p:pic>
      <p:pic>
        <p:nvPicPr>
          <p:cNvPr id="6" name="Picture 5" descr="QR code for more screen-readable information about the image.">
            <a:extLst>
              <a:ext uri="{FF2B5EF4-FFF2-40B4-BE49-F238E27FC236}">
                <a16:creationId xmlns:a16="http://schemas.microsoft.com/office/drawing/2014/main" id="{779678FA-EAE9-BFFE-E9F8-3106E092AAD8}"/>
              </a:ext>
            </a:extLst>
          </p:cNvPr>
          <p:cNvPicPr>
            <a:picLocks noChangeAspect="1"/>
          </p:cNvPicPr>
          <p:nvPr/>
        </p:nvPicPr>
        <p:blipFill>
          <a:blip r:embed="rId4"/>
          <a:stretch>
            <a:fillRect/>
          </a:stretch>
        </p:blipFill>
        <p:spPr>
          <a:xfrm>
            <a:off x="8179145" y="2007376"/>
            <a:ext cx="1636776" cy="1642464"/>
          </a:xfrm>
          <a:prstGeom prst="rect">
            <a:avLst/>
          </a:prstGeom>
        </p:spPr>
      </p:pic>
      <p:pic>
        <p:nvPicPr>
          <p:cNvPr id="14" name="Google Shape;349;p53" descr="The PUNCH Outreach Logo.">
            <a:extLst>
              <a:ext uri="{FF2B5EF4-FFF2-40B4-BE49-F238E27FC236}">
                <a16:creationId xmlns:a16="http://schemas.microsoft.com/office/drawing/2014/main" id="{C6B90EE9-D886-A168-0CB2-6D92B9215D97}"/>
              </a:ext>
            </a:extLst>
          </p:cNvPr>
          <p:cNvPicPr preferRelativeResize="0">
            <a:picLocks noChangeAspect="1"/>
          </p:cNvPicPr>
          <p:nvPr/>
        </p:nvPicPr>
        <p:blipFill>
          <a:blip r:embed="rId5">
            <a:alphaModFix/>
          </a:blip>
          <a:stretch>
            <a:fillRect/>
          </a:stretch>
        </p:blipFill>
        <p:spPr>
          <a:xfrm>
            <a:off x="300672" y="6159734"/>
            <a:ext cx="1477282" cy="1477281"/>
          </a:xfrm>
          <a:prstGeom prst="rect">
            <a:avLst/>
          </a:prstGeom>
          <a:noFill/>
          <a:ln>
            <a:noFill/>
          </a:ln>
        </p:spPr>
      </p:pic>
      <p:grpSp>
        <p:nvGrpSpPr>
          <p:cNvPr id="9" name="Group 8" descr="Standard footer that is described in the Alt Text on first slide of this presentation.">
            <a:extLst>
              <a:ext uri="{FF2B5EF4-FFF2-40B4-BE49-F238E27FC236}">
                <a16:creationId xmlns:a16="http://schemas.microsoft.com/office/drawing/2014/main" id="{DE4829E2-3688-FF1C-9BFA-328AA9FDD4D7}"/>
              </a:ext>
            </a:extLst>
          </p:cNvPr>
          <p:cNvGrpSpPr/>
          <p:nvPr/>
        </p:nvGrpSpPr>
        <p:grpSpPr>
          <a:xfrm>
            <a:off x="1722196" y="7192359"/>
            <a:ext cx="8116611" cy="398481"/>
            <a:chOff x="-24695" y="6522489"/>
            <a:chExt cx="12275695" cy="276997"/>
          </a:xfrm>
          <a:noFill/>
        </p:grpSpPr>
        <p:sp>
          <p:nvSpPr>
            <p:cNvPr id="10" name="TextBox 9">
              <a:extLst>
                <a:ext uri="{FF2B5EF4-FFF2-40B4-BE49-F238E27FC236}">
                  <a16:creationId xmlns:a16="http://schemas.microsoft.com/office/drawing/2014/main" id="{79795114-FF30-D35B-15E0-55DB87C7D8B3}"/>
                </a:ext>
              </a:extLst>
            </p:cNvPr>
            <p:cNvSpPr txBox="1"/>
            <p:nvPr/>
          </p:nvSpPr>
          <p:spPr>
            <a:xfrm>
              <a:off x="-24695" y="6554585"/>
              <a:ext cx="10482781" cy="192549"/>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DADADA">
                      <a:lumMod val="10000"/>
                    </a:srgbClr>
                  </a:solidFill>
                  <a:latin typeface="Calibri"/>
                  <a:ea typeface="+mn-ea"/>
                  <a:cs typeface="Calibri"/>
                  <a:sym typeface="Calibri"/>
                </a:rPr>
                <a:t>Visuals to Support the Petroglyph Inquiry		</a:t>
              </a:r>
              <a:r>
                <a:rPr kumimoji="0" lang="en-US" sz="1200" u="none" strike="noStrike" kern="0" cap="none" spc="0" normalizeH="0" baseline="0" noProof="0" dirty="0">
                  <a:ln>
                    <a:noFill/>
                  </a:ln>
                  <a:solidFill>
                    <a:srgbClr val="DADADA">
                      <a:lumMod val="10000"/>
                    </a:srgbClr>
                  </a:solidFill>
                  <a:effectLst/>
                  <a:uLnTx/>
                  <a:uFillTx/>
                  <a:latin typeface="Calibri"/>
                  <a:ea typeface="+mn-ea"/>
                  <a:cs typeface="Calibri"/>
                  <a:sym typeface="Calibri"/>
                </a:rPr>
                <a:t>Email:  </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punchoutreach</a:t>
              </a:r>
              <a:r>
                <a:rPr lang="en-US" sz="1200" dirty="0">
                  <a:solidFill>
                    <a:srgbClr val="DADADA">
                      <a:lumMod val="10000"/>
                    </a:srgbClr>
                  </a:solidFill>
                  <a:latin typeface="Calibri"/>
                  <a:ea typeface="+mn-ea"/>
                  <a:cs typeface="Calibri"/>
                  <a:sym typeface="Calibri"/>
                </a:rPr>
                <a:t>@gmail</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.com</a:t>
              </a:r>
            </a:p>
          </p:txBody>
        </p:sp>
        <p:sp>
          <p:nvSpPr>
            <p:cNvPr id="11" name="TextBox 10">
              <a:extLst>
                <a:ext uri="{FF2B5EF4-FFF2-40B4-BE49-F238E27FC236}">
                  <a16:creationId xmlns:a16="http://schemas.microsoft.com/office/drawing/2014/main" id="{F9A860CF-6016-E6D9-BA3F-6D7ED0D3EB25}"/>
                </a:ext>
              </a:extLst>
            </p:cNvPr>
            <p:cNvSpPr txBox="1"/>
            <p:nvPr/>
          </p:nvSpPr>
          <p:spPr>
            <a:xfrm>
              <a:off x="8875700" y="6554586"/>
              <a:ext cx="3375300" cy="192550"/>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dirty="0">
                  <a:solidFill>
                    <a:srgbClr val="DADADA">
                      <a:lumMod val="10000"/>
                    </a:srgbClr>
                  </a:solidFill>
                  <a:latin typeface="Calibri"/>
                  <a:cs typeface="Calibri"/>
                  <a:sym typeface="Calibri"/>
                </a:rPr>
                <a:t>Aug 2024</a:t>
              </a:r>
              <a:endParaRPr kumimoji="0" lang="en-US" sz="1200" b="0" i="1"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sp>
          <p:nvSpPr>
            <p:cNvPr id="12" name="TextBox 3">
              <a:extLst>
                <a:ext uri="{FF2B5EF4-FFF2-40B4-BE49-F238E27FC236}">
                  <a16:creationId xmlns:a16="http://schemas.microsoft.com/office/drawing/2014/main" id="{5F76D377-AE2B-9E53-D70F-271A13D24FC3}"/>
                </a:ext>
              </a:extLst>
            </p:cNvPr>
            <p:cNvSpPr txBox="1">
              <a:spLocks/>
            </p:cNvSpPr>
            <p:nvPr/>
          </p:nvSpPr>
          <p:spPr>
            <a:xfrm>
              <a:off x="11399586" y="6522489"/>
              <a:ext cx="451755" cy="276997"/>
            </a:xfrm>
            <a:prstGeom prst="rect">
              <a:avLst/>
            </a:prstGeom>
            <a:grp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DADADA">
                      <a:lumMod val="10000"/>
                    </a:srgbClr>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en-US" sz="1400" b="0" i="0"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grpSp>
    </p:spTree>
    <p:extLst>
      <p:ext uri="{BB962C8B-B14F-4D97-AF65-F5344CB8AC3E}">
        <p14:creationId xmlns:p14="http://schemas.microsoft.com/office/powerpoint/2010/main" val="622264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07;p57">
            <a:extLst>
              <a:ext uri="{FF2B5EF4-FFF2-40B4-BE49-F238E27FC236}">
                <a16:creationId xmlns:a16="http://schemas.microsoft.com/office/drawing/2014/main" id="{E1AC2188-05B2-5767-C6E1-CCAE21D8F83F}"/>
              </a:ext>
            </a:extLst>
          </p:cNvPr>
          <p:cNvSpPr txBox="1"/>
          <p:nvPr/>
        </p:nvSpPr>
        <p:spPr>
          <a:xfrm>
            <a:off x="368846" y="358739"/>
            <a:ext cx="9376677" cy="2067439"/>
          </a:xfrm>
          <a:prstGeom prst="rect">
            <a:avLst/>
          </a:prstGeom>
          <a:noFill/>
          <a:ln>
            <a:noFill/>
          </a:ln>
        </p:spPr>
        <p:txBody>
          <a:bodyPr spcFirstLastPara="1" wrap="square" lIns="101575" tIns="50775" rIns="101575" bIns="50775" anchor="t" anchorCtr="0">
            <a:spAutoFit/>
          </a:bodyPr>
          <a:lstStyle/>
          <a:p>
            <a:pPr marL="0" marR="0" lvl="0" indent="0" algn="ctr" rtl="0">
              <a:lnSpc>
                <a:spcPct val="114000"/>
              </a:lnSpc>
              <a:spcBef>
                <a:spcPts val="0"/>
              </a:spcBef>
              <a:spcAft>
                <a:spcPts val="0"/>
              </a:spcAft>
              <a:buNone/>
            </a:pPr>
            <a:r>
              <a:rPr lang="en-US" sz="2800" b="1" dirty="0">
                <a:solidFill>
                  <a:schemeClr val="dk1"/>
                </a:solidFill>
                <a:latin typeface="+mn-lt"/>
                <a:ea typeface="Calibri"/>
                <a:cs typeface="Calibri"/>
                <a:sym typeface="Calibri"/>
              </a:rPr>
              <a:t>Graphic 5b</a:t>
            </a:r>
            <a:r>
              <a:rPr lang="en-US" sz="2800" dirty="0">
                <a:solidFill>
                  <a:schemeClr val="dk1"/>
                </a:solidFill>
                <a:latin typeface="+mn-lt"/>
                <a:ea typeface="Calibri"/>
                <a:cs typeface="Calibri"/>
                <a:sym typeface="Calibri"/>
              </a:rPr>
              <a:t>: 2000 NASA spacecraft image using an occulting disk to mask the Sun and reveal its outer corona with two solar storms during a time of solar maximum</a:t>
            </a:r>
          </a:p>
          <a:p>
            <a:pPr marL="0" marR="0" lvl="0" indent="0" algn="ctr" rtl="0">
              <a:lnSpc>
                <a:spcPct val="114000"/>
              </a:lnSpc>
              <a:spcBef>
                <a:spcPts val="0"/>
              </a:spcBef>
              <a:spcAft>
                <a:spcPts val="0"/>
              </a:spcAft>
              <a:buNone/>
            </a:pPr>
            <a:endParaRPr lang="en-US" sz="2800" dirty="0">
              <a:solidFill>
                <a:schemeClr val="dk1"/>
              </a:solidFill>
              <a:latin typeface="+mn-lt"/>
              <a:ea typeface="Calibri"/>
              <a:cs typeface="Calibri"/>
              <a:sym typeface="Calibri"/>
            </a:endParaRPr>
          </a:p>
        </p:txBody>
      </p:sp>
      <p:pic>
        <p:nvPicPr>
          <p:cNvPr id="5" name="Picture 4" descr="QR code for more screen-readable information about the image.">
            <a:extLst>
              <a:ext uri="{FF2B5EF4-FFF2-40B4-BE49-F238E27FC236}">
                <a16:creationId xmlns:a16="http://schemas.microsoft.com/office/drawing/2014/main" id="{98A28FB2-522D-9D85-C35C-3526C43DB859}"/>
              </a:ext>
            </a:extLst>
          </p:cNvPr>
          <p:cNvPicPr>
            <a:picLocks noChangeAspect="1"/>
          </p:cNvPicPr>
          <p:nvPr/>
        </p:nvPicPr>
        <p:blipFill>
          <a:blip r:embed="rId3"/>
          <a:stretch>
            <a:fillRect/>
          </a:stretch>
        </p:blipFill>
        <p:spPr>
          <a:xfrm>
            <a:off x="8178341" y="2018525"/>
            <a:ext cx="1636776" cy="1645170"/>
          </a:xfrm>
          <a:prstGeom prst="rect">
            <a:avLst/>
          </a:prstGeom>
        </p:spPr>
      </p:pic>
      <p:pic>
        <p:nvPicPr>
          <p:cNvPr id="10" name="Google Shape;349;p53" descr="The PUNCH Outreach Logo.">
            <a:extLst>
              <a:ext uri="{FF2B5EF4-FFF2-40B4-BE49-F238E27FC236}">
                <a16:creationId xmlns:a16="http://schemas.microsoft.com/office/drawing/2014/main" id="{F12B8048-E48F-45BB-24E0-6AB948ADB72F}"/>
              </a:ext>
            </a:extLst>
          </p:cNvPr>
          <p:cNvPicPr preferRelativeResize="0">
            <a:picLocks noChangeAspect="1"/>
          </p:cNvPicPr>
          <p:nvPr/>
        </p:nvPicPr>
        <p:blipFill>
          <a:blip r:embed="rId4">
            <a:alphaModFix/>
          </a:blip>
          <a:stretch>
            <a:fillRect/>
          </a:stretch>
        </p:blipFill>
        <p:spPr>
          <a:xfrm>
            <a:off x="300672" y="6159734"/>
            <a:ext cx="1477282" cy="1477281"/>
          </a:xfrm>
          <a:prstGeom prst="rect">
            <a:avLst/>
          </a:prstGeom>
          <a:noFill/>
          <a:ln>
            <a:noFill/>
          </a:ln>
        </p:spPr>
      </p:pic>
      <p:grpSp>
        <p:nvGrpSpPr>
          <p:cNvPr id="13" name="Group 12" descr="The visual represented in tactile Graphic 5b: 2000 NASA spacecraft image during time of solar maximum. Dramatic rays of the outer solar corona extending out in all directions from a central disk that is larger than the Sun's disk. Lower left and upper right have large curved and distorted structures.  Upper left and lower right have more straight, radial rays.">
            <a:extLst>
              <a:ext uri="{FF2B5EF4-FFF2-40B4-BE49-F238E27FC236}">
                <a16:creationId xmlns:a16="http://schemas.microsoft.com/office/drawing/2014/main" id="{C0FC3906-7BFA-3297-73C8-63FC20F2594B}"/>
              </a:ext>
            </a:extLst>
          </p:cNvPr>
          <p:cNvGrpSpPr/>
          <p:nvPr/>
        </p:nvGrpSpPr>
        <p:grpSpPr>
          <a:xfrm>
            <a:off x="1867732" y="2051978"/>
            <a:ext cx="6241015" cy="4861778"/>
            <a:chOff x="1867732" y="2051978"/>
            <a:chExt cx="6241015" cy="4920488"/>
          </a:xfrm>
        </p:grpSpPr>
        <p:pic>
          <p:nvPicPr>
            <p:cNvPr id="2" name="Google Shape;422;p58">
              <a:extLst>
                <a:ext uri="{FF2B5EF4-FFF2-40B4-BE49-F238E27FC236}">
                  <a16:creationId xmlns:a16="http://schemas.microsoft.com/office/drawing/2014/main" id="{AAE056B3-BF72-9B89-A535-FFDC731E351F}"/>
                </a:ext>
              </a:extLst>
            </p:cNvPr>
            <p:cNvPicPr preferRelativeResize="0">
              <a:picLocks noChangeAspect="1"/>
            </p:cNvPicPr>
            <p:nvPr/>
          </p:nvPicPr>
          <p:blipFill rotWithShape="1">
            <a:blip r:embed="rId5">
              <a:alphaModFix/>
            </a:blip>
            <a:srcRect/>
            <a:stretch/>
          </p:blipFill>
          <p:spPr>
            <a:xfrm>
              <a:off x="1867732" y="2051978"/>
              <a:ext cx="6241015" cy="4920488"/>
            </a:xfrm>
            <a:prstGeom prst="rect">
              <a:avLst/>
            </a:prstGeom>
            <a:noFill/>
            <a:ln>
              <a:noFill/>
            </a:ln>
          </p:spPr>
        </p:pic>
        <p:sp>
          <p:nvSpPr>
            <p:cNvPr id="20" name="Oval 19" descr="an oval shape representing the central disk  that is larger than the Sun's disk. ">
              <a:extLst>
                <a:ext uri="{FF2B5EF4-FFF2-40B4-BE49-F238E27FC236}">
                  <a16:creationId xmlns:a16="http://schemas.microsoft.com/office/drawing/2014/main" id="{CE69F502-8D35-9A6D-E0AB-EC8E33738B44}"/>
                </a:ext>
              </a:extLst>
            </p:cNvPr>
            <p:cNvSpPr/>
            <p:nvPr/>
          </p:nvSpPr>
          <p:spPr>
            <a:xfrm>
              <a:off x="4475133" y="4136136"/>
              <a:ext cx="1005840" cy="1003610"/>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descr="Standard footer that is described in the Alt Text on first slide of this presentation.">
            <a:extLst>
              <a:ext uri="{FF2B5EF4-FFF2-40B4-BE49-F238E27FC236}">
                <a16:creationId xmlns:a16="http://schemas.microsoft.com/office/drawing/2014/main" id="{45C005A3-595C-291A-B352-EC7B6FCFFDEC}"/>
              </a:ext>
            </a:extLst>
          </p:cNvPr>
          <p:cNvGrpSpPr/>
          <p:nvPr/>
        </p:nvGrpSpPr>
        <p:grpSpPr>
          <a:xfrm>
            <a:off x="1722196" y="7192359"/>
            <a:ext cx="8116611" cy="398481"/>
            <a:chOff x="-24695" y="6522489"/>
            <a:chExt cx="12275695" cy="276997"/>
          </a:xfrm>
          <a:noFill/>
        </p:grpSpPr>
        <p:sp>
          <p:nvSpPr>
            <p:cNvPr id="6" name="TextBox 5">
              <a:extLst>
                <a:ext uri="{FF2B5EF4-FFF2-40B4-BE49-F238E27FC236}">
                  <a16:creationId xmlns:a16="http://schemas.microsoft.com/office/drawing/2014/main" id="{2791AAD6-C201-59ED-E556-7CA41ADCAB3A}"/>
                </a:ext>
              </a:extLst>
            </p:cNvPr>
            <p:cNvSpPr txBox="1"/>
            <p:nvPr/>
          </p:nvSpPr>
          <p:spPr>
            <a:xfrm>
              <a:off x="-24695" y="6554585"/>
              <a:ext cx="10482781" cy="192549"/>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DADADA">
                      <a:lumMod val="10000"/>
                    </a:srgbClr>
                  </a:solidFill>
                  <a:latin typeface="Calibri"/>
                  <a:ea typeface="+mn-ea"/>
                  <a:cs typeface="Calibri"/>
                  <a:sym typeface="Calibri"/>
                </a:rPr>
                <a:t>Visuals to Support the Petroglyph Inquiry		</a:t>
              </a:r>
              <a:r>
                <a:rPr kumimoji="0" lang="en-US" sz="1200" u="none" strike="noStrike" kern="0" cap="none" spc="0" normalizeH="0" baseline="0" noProof="0" dirty="0">
                  <a:ln>
                    <a:noFill/>
                  </a:ln>
                  <a:solidFill>
                    <a:srgbClr val="DADADA">
                      <a:lumMod val="10000"/>
                    </a:srgbClr>
                  </a:solidFill>
                  <a:effectLst/>
                  <a:uLnTx/>
                  <a:uFillTx/>
                  <a:latin typeface="Calibri"/>
                  <a:ea typeface="+mn-ea"/>
                  <a:cs typeface="Calibri"/>
                  <a:sym typeface="Calibri"/>
                </a:rPr>
                <a:t>Email:  </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punchoutreach</a:t>
              </a:r>
              <a:r>
                <a:rPr lang="en-US" sz="1200" dirty="0">
                  <a:solidFill>
                    <a:srgbClr val="DADADA">
                      <a:lumMod val="10000"/>
                    </a:srgbClr>
                  </a:solidFill>
                  <a:latin typeface="Calibri"/>
                  <a:ea typeface="+mn-ea"/>
                  <a:cs typeface="Calibri"/>
                  <a:sym typeface="Calibri"/>
                </a:rPr>
                <a:t>@gmail</a:t>
              </a:r>
              <a:r>
                <a:rPr kumimoji="0" lang="en-US" sz="1200" b="0" u="none" strike="noStrike" kern="0" cap="none" spc="0" normalizeH="0" baseline="0" noProof="0" dirty="0">
                  <a:ln>
                    <a:noFill/>
                  </a:ln>
                  <a:solidFill>
                    <a:srgbClr val="DADADA">
                      <a:lumMod val="10000"/>
                    </a:srgbClr>
                  </a:solidFill>
                  <a:effectLst/>
                  <a:uLnTx/>
                  <a:uFillTx/>
                  <a:latin typeface="Calibri"/>
                  <a:ea typeface="+mn-ea"/>
                  <a:cs typeface="Calibri"/>
                  <a:sym typeface="Calibri"/>
                </a:rPr>
                <a:t>.com</a:t>
              </a:r>
            </a:p>
          </p:txBody>
        </p:sp>
        <p:sp>
          <p:nvSpPr>
            <p:cNvPr id="7" name="TextBox 6">
              <a:extLst>
                <a:ext uri="{FF2B5EF4-FFF2-40B4-BE49-F238E27FC236}">
                  <a16:creationId xmlns:a16="http://schemas.microsoft.com/office/drawing/2014/main" id="{D2322064-CCD8-E3A6-6C03-262759FD6A8D}"/>
                </a:ext>
              </a:extLst>
            </p:cNvPr>
            <p:cNvSpPr txBox="1"/>
            <p:nvPr/>
          </p:nvSpPr>
          <p:spPr>
            <a:xfrm>
              <a:off x="8875700" y="6554586"/>
              <a:ext cx="3375300" cy="192550"/>
            </a:xfrm>
            <a:prstGeom prst="rect">
              <a:avLst/>
            </a:prstGeom>
            <a:grpFill/>
            <a:ln w="12700" cap="flat">
              <a:noFill/>
              <a:miter lim="400000"/>
            </a:ln>
            <a:effectLst/>
            <a:sp3d/>
          </p:spPr>
          <p:txBody>
            <a:bodyPr rot="0" spcFirstLastPara="1" vertOverflow="overflow" horzOverflow="overflow" vert="horz" wrap="square" lIns="45719" tIns="45719" rIns="45719" bIns="45719" numCol="1" spcCol="381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dirty="0">
                  <a:solidFill>
                    <a:srgbClr val="DADADA">
                      <a:lumMod val="10000"/>
                    </a:srgbClr>
                  </a:solidFill>
                  <a:latin typeface="Calibri"/>
                  <a:cs typeface="Calibri"/>
                  <a:sym typeface="Calibri"/>
                </a:rPr>
                <a:t>Aug 2024</a:t>
              </a:r>
              <a:endParaRPr kumimoji="0" lang="en-US" sz="1200" b="0" i="1"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sp>
          <p:nvSpPr>
            <p:cNvPr id="9" name="TextBox 3">
              <a:extLst>
                <a:ext uri="{FF2B5EF4-FFF2-40B4-BE49-F238E27FC236}">
                  <a16:creationId xmlns:a16="http://schemas.microsoft.com/office/drawing/2014/main" id="{DA24B022-C527-D916-F1A6-E1972D3D0FF9}"/>
                </a:ext>
              </a:extLst>
            </p:cNvPr>
            <p:cNvSpPr txBox="1">
              <a:spLocks/>
            </p:cNvSpPr>
            <p:nvPr/>
          </p:nvSpPr>
          <p:spPr>
            <a:xfrm>
              <a:off x="11399586" y="6522489"/>
              <a:ext cx="451755" cy="276997"/>
            </a:xfrm>
            <a:prstGeom prst="rect">
              <a:avLst/>
            </a:prstGeom>
            <a:grpFill/>
            <a:extLst>
              <a:ext uri="{C572A759-6A51-4108-AA02-DFA0A04FC94B}">
                <ma14:wrappingTextBoxFlag xmlns="" xmlns:ma14="http://schemas.microsoft.com/office/mac/drawingml/2011/main" val="1"/>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en-US" sz="1400" b="0" i="0" u="none" strike="noStrike" kern="0" cap="none" spc="0" normalizeH="0" baseline="0" noProof="0">
                  <a:ln>
                    <a:noFill/>
                  </a:ln>
                  <a:solidFill>
                    <a:srgbClr val="DADADA">
                      <a:lumMod val="10000"/>
                    </a:srgbClr>
                  </a:solidFill>
                  <a:effectLst/>
                  <a:uLnTx/>
                  <a:uFillTx/>
                  <a:latin typeface="Calibri"/>
                  <a:ea typeface="+mn-ea"/>
                  <a:cs typeface="Calibri"/>
                  <a:sym typeface="Calibri"/>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en-US" sz="1400" b="0" i="0" u="none" strike="noStrike" kern="0" cap="none" spc="0" normalizeH="0" baseline="0" noProof="0" dirty="0">
                <a:ln>
                  <a:noFill/>
                </a:ln>
                <a:solidFill>
                  <a:srgbClr val="DADADA">
                    <a:lumMod val="10000"/>
                  </a:srgbClr>
                </a:solidFill>
                <a:effectLst/>
                <a:uLnTx/>
                <a:uFillTx/>
                <a:latin typeface="Calibri"/>
                <a:ea typeface="+mn-ea"/>
                <a:cs typeface="Calibri"/>
                <a:sym typeface="Calibri"/>
              </a:endParaRPr>
            </a:p>
          </p:txBody>
        </p:sp>
      </p:grpSp>
    </p:spTree>
    <p:extLst>
      <p:ext uri="{BB962C8B-B14F-4D97-AF65-F5344CB8AC3E}">
        <p14:creationId xmlns:p14="http://schemas.microsoft.com/office/powerpoint/2010/main" val="297155371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494</TotalTime>
  <Words>327</Words>
  <Application>Microsoft Office PowerPoint</Application>
  <PresentationFormat>Custom</PresentationFormat>
  <Paragraphs>35</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Cherilynn Morrow</cp:lastModifiedBy>
  <cp:revision>32</cp:revision>
  <dcterms:modified xsi:type="dcterms:W3CDTF">2024-08-12T20:32:19Z</dcterms:modified>
</cp:coreProperties>
</file>